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8" r:id="rId5"/>
    <p:sldId id="263" r:id="rId6"/>
    <p:sldId id="270" r:id="rId7"/>
    <p:sldId id="258" r:id="rId8"/>
    <p:sldId id="271" r:id="rId9"/>
    <p:sldId id="259" r:id="rId10"/>
    <p:sldId id="260" r:id="rId11"/>
    <p:sldId id="272" r:id="rId12"/>
    <p:sldId id="264" r:id="rId13"/>
    <p:sldId id="262"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1256"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Vyshnavi" userId="359c7dd130cc4c25" providerId="LiveId" clId="{C3575B14-3D6E-4C8A-A79D-C9468E9C69B0}"/>
    <pc:docChg chg="undo custSel addSld modSld">
      <pc:chgData name="Sai Vyshnavi" userId="359c7dd130cc4c25" providerId="LiveId" clId="{C3575B14-3D6E-4C8A-A79D-C9468E9C69B0}" dt="2025-01-07T17:44:34.454" v="394" actId="680"/>
      <pc:docMkLst>
        <pc:docMk/>
      </pc:docMkLst>
      <pc:sldChg chg="modSp mod">
        <pc:chgData name="Sai Vyshnavi" userId="359c7dd130cc4c25" providerId="LiveId" clId="{C3575B14-3D6E-4C8A-A79D-C9468E9C69B0}" dt="2025-01-07T17:25:25.662" v="198" actId="14100"/>
        <pc:sldMkLst>
          <pc:docMk/>
          <pc:sldMk cId="1526850730" sldId="257"/>
        </pc:sldMkLst>
        <pc:spChg chg="mod">
          <ac:chgData name="Sai Vyshnavi" userId="359c7dd130cc4c25" providerId="LiveId" clId="{C3575B14-3D6E-4C8A-A79D-C9468E9C69B0}" dt="2025-01-07T17:25:25.662" v="198" actId="14100"/>
          <ac:spMkLst>
            <pc:docMk/>
            <pc:sldMk cId="1526850730" sldId="257"/>
            <ac:spMk id="3" creationId="{5EEABCF4-72D6-541E-0E24-1C47C0CFEADA}"/>
          </ac:spMkLst>
        </pc:spChg>
      </pc:sldChg>
      <pc:sldChg chg="modSp mod">
        <pc:chgData name="Sai Vyshnavi" userId="359c7dd130cc4c25" providerId="LiveId" clId="{C3575B14-3D6E-4C8A-A79D-C9468E9C69B0}" dt="2025-01-07T15:25:40.469" v="133" actId="20577"/>
        <pc:sldMkLst>
          <pc:docMk/>
          <pc:sldMk cId="2188479178" sldId="258"/>
        </pc:sldMkLst>
        <pc:spChg chg="mod">
          <ac:chgData name="Sai Vyshnavi" userId="359c7dd130cc4c25" providerId="LiveId" clId="{C3575B14-3D6E-4C8A-A79D-C9468E9C69B0}" dt="2025-01-07T13:51:22.745" v="120" actId="1076"/>
          <ac:spMkLst>
            <pc:docMk/>
            <pc:sldMk cId="2188479178" sldId="258"/>
            <ac:spMk id="2" creationId="{0897C698-2231-ACC8-C310-6CA0D2E8C226}"/>
          </ac:spMkLst>
        </pc:spChg>
        <pc:spChg chg="mod">
          <ac:chgData name="Sai Vyshnavi" userId="359c7dd130cc4c25" providerId="LiveId" clId="{C3575B14-3D6E-4C8A-A79D-C9468E9C69B0}" dt="2025-01-07T15:25:40.469" v="133" actId="20577"/>
          <ac:spMkLst>
            <pc:docMk/>
            <pc:sldMk cId="2188479178" sldId="258"/>
            <ac:spMk id="3" creationId="{EEF5A8C7-4681-82CD-7422-0449B570005E}"/>
          </ac:spMkLst>
        </pc:spChg>
      </pc:sldChg>
      <pc:sldChg chg="modSp new mod">
        <pc:chgData name="Sai Vyshnavi" userId="359c7dd130cc4c25" providerId="LiveId" clId="{C3575B14-3D6E-4C8A-A79D-C9468E9C69B0}" dt="2025-01-07T17:25:52.069" v="200" actId="20577"/>
        <pc:sldMkLst>
          <pc:docMk/>
          <pc:sldMk cId="94743461" sldId="259"/>
        </pc:sldMkLst>
        <pc:spChg chg="mod">
          <ac:chgData name="Sai Vyshnavi" userId="359c7dd130cc4c25" providerId="LiveId" clId="{C3575B14-3D6E-4C8A-A79D-C9468E9C69B0}" dt="2025-01-07T15:38:32.786" v="144" actId="14100"/>
          <ac:spMkLst>
            <pc:docMk/>
            <pc:sldMk cId="94743461" sldId="259"/>
            <ac:spMk id="2" creationId="{93F02948-0520-F2A5-E602-501F71201156}"/>
          </ac:spMkLst>
        </pc:spChg>
        <pc:spChg chg="mod">
          <ac:chgData name="Sai Vyshnavi" userId="359c7dd130cc4c25" providerId="LiveId" clId="{C3575B14-3D6E-4C8A-A79D-C9468E9C69B0}" dt="2025-01-07T17:25:52.069" v="200" actId="20577"/>
          <ac:spMkLst>
            <pc:docMk/>
            <pc:sldMk cId="94743461" sldId="259"/>
            <ac:spMk id="3" creationId="{8F418D3F-4A82-C574-0FD4-4CB1947AF419}"/>
          </ac:spMkLst>
        </pc:spChg>
      </pc:sldChg>
      <pc:sldChg chg="addSp delSp modSp new mod">
        <pc:chgData name="Sai Vyshnavi" userId="359c7dd130cc4c25" providerId="LiveId" clId="{C3575B14-3D6E-4C8A-A79D-C9468E9C69B0}" dt="2025-01-07T17:17:58.113" v="185" actId="20577"/>
        <pc:sldMkLst>
          <pc:docMk/>
          <pc:sldMk cId="1616946454" sldId="260"/>
        </pc:sldMkLst>
        <pc:spChg chg="mod">
          <ac:chgData name="Sai Vyshnavi" userId="359c7dd130cc4c25" providerId="LiveId" clId="{C3575B14-3D6E-4C8A-A79D-C9468E9C69B0}" dt="2025-01-07T17:17:58.113" v="185" actId="20577"/>
          <ac:spMkLst>
            <pc:docMk/>
            <pc:sldMk cId="1616946454" sldId="260"/>
            <ac:spMk id="2" creationId="{B7E979DB-589A-C3BE-7D09-0A2106CDC137}"/>
          </ac:spMkLst>
        </pc:spChg>
        <pc:spChg chg="del">
          <ac:chgData name="Sai Vyshnavi" userId="359c7dd130cc4c25" providerId="LiveId" clId="{C3575B14-3D6E-4C8A-A79D-C9468E9C69B0}" dt="2025-01-07T17:17:12.190" v="146"/>
          <ac:spMkLst>
            <pc:docMk/>
            <pc:sldMk cId="1616946454" sldId="260"/>
            <ac:spMk id="3" creationId="{61BCAD11-1B20-616C-463E-D7BE5DD6F81C}"/>
          </ac:spMkLst>
        </pc:spChg>
        <pc:picChg chg="add mod">
          <ac:chgData name="Sai Vyshnavi" userId="359c7dd130cc4c25" providerId="LiveId" clId="{C3575B14-3D6E-4C8A-A79D-C9468E9C69B0}" dt="2025-01-07T17:17:44.550" v="155" actId="14100"/>
          <ac:picMkLst>
            <pc:docMk/>
            <pc:sldMk cId="1616946454" sldId="260"/>
            <ac:picMk id="5" creationId="{861DA1AF-AC5A-92E2-5D73-390F2132BE32}"/>
          </ac:picMkLst>
        </pc:picChg>
      </pc:sldChg>
      <pc:sldChg chg="modSp new mod">
        <pc:chgData name="Sai Vyshnavi" userId="359c7dd130cc4c25" providerId="LiveId" clId="{C3575B14-3D6E-4C8A-A79D-C9468E9C69B0}" dt="2025-01-07T17:29:04.542" v="267" actId="113"/>
        <pc:sldMkLst>
          <pc:docMk/>
          <pc:sldMk cId="3112222097" sldId="261"/>
        </pc:sldMkLst>
        <pc:spChg chg="mod">
          <ac:chgData name="Sai Vyshnavi" userId="359c7dd130cc4c25" providerId="LiveId" clId="{C3575B14-3D6E-4C8A-A79D-C9468E9C69B0}" dt="2025-01-07T17:26:23.734" v="222" actId="1076"/>
          <ac:spMkLst>
            <pc:docMk/>
            <pc:sldMk cId="3112222097" sldId="261"/>
            <ac:spMk id="2" creationId="{02D62D5C-FB5B-45BE-C9AD-8A9EEF717ADE}"/>
          </ac:spMkLst>
        </pc:spChg>
        <pc:spChg chg="mod">
          <ac:chgData name="Sai Vyshnavi" userId="359c7dd130cc4c25" providerId="LiveId" clId="{C3575B14-3D6E-4C8A-A79D-C9468E9C69B0}" dt="2025-01-07T17:29:04.542" v="267" actId="113"/>
          <ac:spMkLst>
            <pc:docMk/>
            <pc:sldMk cId="3112222097" sldId="261"/>
            <ac:spMk id="3" creationId="{19A817B7-21D6-C41A-6E50-15150C49AA49}"/>
          </ac:spMkLst>
        </pc:spChg>
      </pc:sldChg>
      <pc:sldChg chg="modSp new mod">
        <pc:chgData name="Sai Vyshnavi" userId="359c7dd130cc4c25" providerId="LiveId" clId="{C3575B14-3D6E-4C8A-A79D-C9468E9C69B0}" dt="2025-01-07T17:44:21.430" v="392" actId="123"/>
        <pc:sldMkLst>
          <pc:docMk/>
          <pc:sldMk cId="976386222" sldId="262"/>
        </pc:sldMkLst>
        <pc:spChg chg="mod">
          <ac:chgData name="Sai Vyshnavi" userId="359c7dd130cc4c25" providerId="LiveId" clId="{C3575B14-3D6E-4C8A-A79D-C9468E9C69B0}" dt="2025-01-07T17:32:24.538" v="279" actId="20577"/>
          <ac:spMkLst>
            <pc:docMk/>
            <pc:sldMk cId="976386222" sldId="262"/>
            <ac:spMk id="2" creationId="{A7B6A82E-7EE4-F641-013D-F9756ED6FF5F}"/>
          </ac:spMkLst>
        </pc:spChg>
        <pc:spChg chg="mod">
          <ac:chgData name="Sai Vyshnavi" userId="359c7dd130cc4c25" providerId="LiveId" clId="{C3575B14-3D6E-4C8A-A79D-C9468E9C69B0}" dt="2025-01-07T17:44:21.430" v="392" actId="123"/>
          <ac:spMkLst>
            <pc:docMk/>
            <pc:sldMk cId="976386222" sldId="262"/>
            <ac:spMk id="3" creationId="{05FAE782-EA78-FAFC-712C-FCC74D5D2F55}"/>
          </ac:spMkLst>
        </pc:spChg>
      </pc:sldChg>
      <pc:sldChg chg="delSp modSp new mod">
        <pc:chgData name="Sai Vyshnavi" userId="359c7dd130cc4c25" providerId="LiveId" clId="{C3575B14-3D6E-4C8A-A79D-C9468E9C69B0}" dt="2025-01-07T17:36:28.479" v="365" actId="20577"/>
        <pc:sldMkLst>
          <pc:docMk/>
          <pc:sldMk cId="2758556083" sldId="263"/>
        </pc:sldMkLst>
        <pc:spChg chg="del">
          <ac:chgData name="Sai Vyshnavi" userId="359c7dd130cc4c25" providerId="LiveId" clId="{C3575B14-3D6E-4C8A-A79D-C9468E9C69B0}" dt="2025-01-07T17:35:08.503" v="303" actId="478"/>
          <ac:spMkLst>
            <pc:docMk/>
            <pc:sldMk cId="2758556083" sldId="263"/>
            <ac:spMk id="2" creationId="{112F7639-7E16-46D9-3CDC-72102B23262F}"/>
          </ac:spMkLst>
        </pc:spChg>
        <pc:spChg chg="mod">
          <ac:chgData name="Sai Vyshnavi" userId="359c7dd130cc4c25" providerId="LiveId" clId="{C3575B14-3D6E-4C8A-A79D-C9468E9C69B0}" dt="2025-01-07T17:36:28.479" v="365" actId="20577"/>
          <ac:spMkLst>
            <pc:docMk/>
            <pc:sldMk cId="2758556083" sldId="263"/>
            <ac:spMk id="3" creationId="{4B387084-8C3E-C25E-ED8E-C872B9E41FA7}"/>
          </ac:spMkLst>
        </pc:spChg>
      </pc:sldChg>
      <pc:sldChg chg="modSp new mod">
        <pc:chgData name="Sai Vyshnavi" userId="359c7dd130cc4c25" providerId="LiveId" clId="{C3575B14-3D6E-4C8A-A79D-C9468E9C69B0}" dt="2025-01-07T17:41:13.936" v="387" actId="1076"/>
        <pc:sldMkLst>
          <pc:docMk/>
          <pc:sldMk cId="3046820891" sldId="264"/>
        </pc:sldMkLst>
        <pc:spChg chg="mod">
          <ac:chgData name="Sai Vyshnavi" userId="359c7dd130cc4c25" providerId="LiveId" clId="{C3575B14-3D6E-4C8A-A79D-C9468E9C69B0}" dt="2025-01-07T17:40:55.790" v="380" actId="113"/>
          <ac:spMkLst>
            <pc:docMk/>
            <pc:sldMk cId="3046820891" sldId="264"/>
            <ac:spMk id="2" creationId="{3CE175BA-D784-363E-F186-89C8E4627A93}"/>
          </ac:spMkLst>
        </pc:spChg>
        <pc:spChg chg="mod">
          <ac:chgData name="Sai Vyshnavi" userId="359c7dd130cc4c25" providerId="LiveId" clId="{C3575B14-3D6E-4C8A-A79D-C9468E9C69B0}" dt="2025-01-07T17:41:13.936" v="387" actId="1076"/>
          <ac:spMkLst>
            <pc:docMk/>
            <pc:sldMk cId="3046820891" sldId="264"/>
            <ac:spMk id="3" creationId="{CA721F74-EA95-A47E-9F9E-6F574C13D524}"/>
          </ac:spMkLst>
        </pc:spChg>
      </pc:sldChg>
      <pc:sldChg chg="new">
        <pc:chgData name="Sai Vyshnavi" userId="359c7dd130cc4c25" providerId="LiveId" clId="{C3575B14-3D6E-4C8A-A79D-C9468E9C69B0}" dt="2025-01-07T17:44:32.083" v="393" actId="680"/>
        <pc:sldMkLst>
          <pc:docMk/>
          <pc:sldMk cId="2596614829" sldId="265"/>
        </pc:sldMkLst>
      </pc:sldChg>
      <pc:sldChg chg="new">
        <pc:chgData name="Sai Vyshnavi" userId="359c7dd130cc4c25" providerId="LiveId" clId="{C3575B14-3D6E-4C8A-A79D-C9468E9C69B0}" dt="2025-01-07T17:44:34.454" v="394" actId="680"/>
        <pc:sldMkLst>
          <pc:docMk/>
          <pc:sldMk cId="79199415" sldId="26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7F2F9-112C-A3C4-B9DE-B451729DF4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DB5FBA-8802-4CAC-3E2E-FC80331991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E4539F2-C14E-0CBA-725D-4AA987574817}"/>
              </a:ext>
            </a:extLst>
          </p:cNvPr>
          <p:cNvSpPr>
            <a:spLocks noGrp="1"/>
          </p:cNvSpPr>
          <p:nvPr>
            <p:ph type="dt" sz="half" idx="10"/>
          </p:nvPr>
        </p:nvSpPr>
        <p:spPr/>
        <p:txBody>
          <a:bodyPr/>
          <a:lstStyle/>
          <a:p>
            <a:fld id="{8B0CB8EB-8AD4-497A-B240-3630D7AA6243}" type="datetimeFigureOut">
              <a:rPr lang="en-IN" smtClean="0"/>
              <a:t>08-01-2025</a:t>
            </a:fld>
            <a:endParaRPr lang="en-IN"/>
          </a:p>
        </p:txBody>
      </p:sp>
      <p:sp>
        <p:nvSpPr>
          <p:cNvPr id="5" name="Footer Placeholder 4">
            <a:extLst>
              <a:ext uri="{FF2B5EF4-FFF2-40B4-BE49-F238E27FC236}">
                <a16:creationId xmlns:a16="http://schemas.microsoft.com/office/drawing/2014/main" id="{B75C9672-5592-1410-DD0B-BC08F44521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D8C202-A6D4-30B0-E96C-BAACA2AABE73}"/>
              </a:ext>
            </a:extLst>
          </p:cNvPr>
          <p:cNvSpPr>
            <a:spLocks noGrp="1"/>
          </p:cNvSpPr>
          <p:nvPr>
            <p:ph type="sldNum" sz="quarter" idx="12"/>
          </p:nvPr>
        </p:nvSpPr>
        <p:spPr/>
        <p:txBody>
          <a:bodyPr/>
          <a:lstStyle/>
          <a:p>
            <a:fld id="{95F99BFE-1174-4453-9C2E-7652720EF4AE}" type="slidenum">
              <a:rPr lang="en-IN" smtClean="0"/>
              <a:t>‹#›</a:t>
            </a:fld>
            <a:endParaRPr lang="en-IN"/>
          </a:p>
        </p:txBody>
      </p:sp>
    </p:spTree>
    <p:extLst>
      <p:ext uri="{BB962C8B-B14F-4D97-AF65-F5344CB8AC3E}">
        <p14:creationId xmlns:p14="http://schemas.microsoft.com/office/powerpoint/2010/main" val="382447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E1D-6139-1DA6-5BF9-4E80AEBBF08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AE6FF5-1DB8-71CB-AF25-884A879971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0C273B-76C7-A205-634F-442BA5B1872B}"/>
              </a:ext>
            </a:extLst>
          </p:cNvPr>
          <p:cNvSpPr>
            <a:spLocks noGrp="1"/>
          </p:cNvSpPr>
          <p:nvPr>
            <p:ph type="dt" sz="half" idx="10"/>
          </p:nvPr>
        </p:nvSpPr>
        <p:spPr/>
        <p:txBody>
          <a:bodyPr/>
          <a:lstStyle/>
          <a:p>
            <a:fld id="{8B0CB8EB-8AD4-497A-B240-3630D7AA6243}" type="datetimeFigureOut">
              <a:rPr lang="en-IN" smtClean="0"/>
              <a:t>08-01-2025</a:t>
            </a:fld>
            <a:endParaRPr lang="en-IN"/>
          </a:p>
        </p:txBody>
      </p:sp>
      <p:sp>
        <p:nvSpPr>
          <p:cNvPr id="5" name="Footer Placeholder 4">
            <a:extLst>
              <a:ext uri="{FF2B5EF4-FFF2-40B4-BE49-F238E27FC236}">
                <a16:creationId xmlns:a16="http://schemas.microsoft.com/office/drawing/2014/main" id="{C6200EA2-E65D-E1C3-469E-A9B1CC642A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D3E803-5199-D5D0-6F49-44DD14E63307}"/>
              </a:ext>
            </a:extLst>
          </p:cNvPr>
          <p:cNvSpPr>
            <a:spLocks noGrp="1"/>
          </p:cNvSpPr>
          <p:nvPr>
            <p:ph type="sldNum" sz="quarter" idx="12"/>
          </p:nvPr>
        </p:nvSpPr>
        <p:spPr/>
        <p:txBody>
          <a:bodyPr/>
          <a:lstStyle/>
          <a:p>
            <a:fld id="{95F99BFE-1174-4453-9C2E-7652720EF4AE}" type="slidenum">
              <a:rPr lang="en-IN" smtClean="0"/>
              <a:t>‹#›</a:t>
            </a:fld>
            <a:endParaRPr lang="en-IN"/>
          </a:p>
        </p:txBody>
      </p:sp>
    </p:spTree>
    <p:extLst>
      <p:ext uri="{BB962C8B-B14F-4D97-AF65-F5344CB8AC3E}">
        <p14:creationId xmlns:p14="http://schemas.microsoft.com/office/powerpoint/2010/main" val="2688263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6BA372-9017-E9AC-8B6E-C5216F7495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756773-8AA5-C802-D90F-DAC3FFCC3C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E1AE03-03EA-FEA5-6B5D-ED38D40B0823}"/>
              </a:ext>
            </a:extLst>
          </p:cNvPr>
          <p:cNvSpPr>
            <a:spLocks noGrp="1"/>
          </p:cNvSpPr>
          <p:nvPr>
            <p:ph type="dt" sz="half" idx="10"/>
          </p:nvPr>
        </p:nvSpPr>
        <p:spPr/>
        <p:txBody>
          <a:bodyPr/>
          <a:lstStyle/>
          <a:p>
            <a:fld id="{8B0CB8EB-8AD4-497A-B240-3630D7AA6243}" type="datetimeFigureOut">
              <a:rPr lang="en-IN" smtClean="0"/>
              <a:t>08-01-2025</a:t>
            </a:fld>
            <a:endParaRPr lang="en-IN"/>
          </a:p>
        </p:txBody>
      </p:sp>
      <p:sp>
        <p:nvSpPr>
          <p:cNvPr id="5" name="Footer Placeholder 4">
            <a:extLst>
              <a:ext uri="{FF2B5EF4-FFF2-40B4-BE49-F238E27FC236}">
                <a16:creationId xmlns:a16="http://schemas.microsoft.com/office/drawing/2014/main" id="{4911333E-CE51-C4B5-8EB5-DDFD786C5D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772790-A299-5E05-035B-48D7D62BC815}"/>
              </a:ext>
            </a:extLst>
          </p:cNvPr>
          <p:cNvSpPr>
            <a:spLocks noGrp="1"/>
          </p:cNvSpPr>
          <p:nvPr>
            <p:ph type="sldNum" sz="quarter" idx="12"/>
          </p:nvPr>
        </p:nvSpPr>
        <p:spPr/>
        <p:txBody>
          <a:bodyPr/>
          <a:lstStyle/>
          <a:p>
            <a:fld id="{95F99BFE-1174-4453-9C2E-7652720EF4AE}" type="slidenum">
              <a:rPr lang="en-IN" smtClean="0"/>
              <a:t>‹#›</a:t>
            </a:fld>
            <a:endParaRPr lang="en-IN"/>
          </a:p>
        </p:txBody>
      </p:sp>
    </p:spTree>
    <p:extLst>
      <p:ext uri="{BB962C8B-B14F-4D97-AF65-F5344CB8AC3E}">
        <p14:creationId xmlns:p14="http://schemas.microsoft.com/office/powerpoint/2010/main" val="1389565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2D5AF-36B8-562F-77D9-6478836B82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C106D5-2E0B-917C-A493-9D11041068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1FF86E-9B30-B6DA-F398-7D9BDF921C03}"/>
              </a:ext>
            </a:extLst>
          </p:cNvPr>
          <p:cNvSpPr>
            <a:spLocks noGrp="1"/>
          </p:cNvSpPr>
          <p:nvPr>
            <p:ph type="dt" sz="half" idx="10"/>
          </p:nvPr>
        </p:nvSpPr>
        <p:spPr/>
        <p:txBody>
          <a:bodyPr/>
          <a:lstStyle/>
          <a:p>
            <a:fld id="{8B0CB8EB-8AD4-497A-B240-3630D7AA6243}" type="datetimeFigureOut">
              <a:rPr lang="en-IN" smtClean="0"/>
              <a:t>08-01-2025</a:t>
            </a:fld>
            <a:endParaRPr lang="en-IN"/>
          </a:p>
        </p:txBody>
      </p:sp>
      <p:sp>
        <p:nvSpPr>
          <p:cNvPr id="5" name="Footer Placeholder 4">
            <a:extLst>
              <a:ext uri="{FF2B5EF4-FFF2-40B4-BE49-F238E27FC236}">
                <a16:creationId xmlns:a16="http://schemas.microsoft.com/office/drawing/2014/main" id="{3860D708-3E22-8337-7408-3C678D0782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7DD957-0955-F775-758E-D572E6A7B590}"/>
              </a:ext>
            </a:extLst>
          </p:cNvPr>
          <p:cNvSpPr>
            <a:spLocks noGrp="1"/>
          </p:cNvSpPr>
          <p:nvPr>
            <p:ph type="sldNum" sz="quarter" idx="12"/>
          </p:nvPr>
        </p:nvSpPr>
        <p:spPr/>
        <p:txBody>
          <a:bodyPr/>
          <a:lstStyle/>
          <a:p>
            <a:fld id="{95F99BFE-1174-4453-9C2E-7652720EF4AE}" type="slidenum">
              <a:rPr lang="en-IN" smtClean="0"/>
              <a:t>‹#›</a:t>
            </a:fld>
            <a:endParaRPr lang="en-IN"/>
          </a:p>
        </p:txBody>
      </p:sp>
    </p:spTree>
    <p:extLst>
      <p:ext uri="{BB962C8B-B14F-4D97-AF65-F5344CB8AC3E}">
        <p14:creationId xmlns:p14="http://schemas.microsoft.com/office/powerpoint/2010/main" val="1127942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438D8-6011-0540-69EC-C5A8052D63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5786898-73CD-19FC-6B1C-CD60381715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28D021-7A80-BCC0-8EC2-29A14B858DCC}"/>
              </a:ext>
            </a:extLst>
          </p:cNvPr>
          <p:cNvSpPr>
            <a:spLocks noGrp="1"/>
          </p:cNvSpPr>
          <p:nvPr>
            <p:ph type="dt" sz="half" idx="10"/>
          </p:nvPr>
        </p:nvSpPr>
        <p:spPr/>
        <p:txBody>
          <a:bodyPr/>
          <a:lstStyle/>
          <a:p>
            <a:fld id="{8B0CB8EB-8AD4-497A-B240-3630D7AA6243}" type="datetimeFigureOut">
              <a:rPr lang="en-IN" smtClean="0"/>
              <a:t>08-01-2025</a:t>
            </a:fld>
            <a:endParaRPr lang="en-IN"/>
          </a:p>
        </p:txBody>
      </p:sp>
      <p:sp>
        <p:nvSpPr>
          <p:cNvPr id="5" name="Footer Placeholder 4">
            <a:extLst>
              <a:ext uri="{FF2B5EF4-FFF2-40B4-BE49-F238E27FC236}">
                <a16:creationId xmlns:a16="http://schemas.microsoft.com/office/drawing/2014/main" id="{BCB20BB0-B234-3667-1DC8-2F583AA545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00E1F0-278D-1DB2-41CE-E21E6866788A}"/>
              </a:ext>
            </a:extLst>
          </p:cNvPr>
          <p:cNvSpPr>
            <a:spLocks noGrp="1"/>
          </p:cNvSpPr>
          <p:nvPr>
            <p:ph type="sldNum" sz="quarter" idx="12"/>
          </p:nvPr>
        </p:nvSpPr>
        <p:spPr/>
        <p:txBody>
          <a:bodyPr/>
          <a:lstStyle/>
          <a:p>
            <a:fld id="{95F99BFE-1174-4453-9C2E-7652720EF4AE}" type="slidenum">
              <a:rPr lang="en-IN" smtClean="0"/>
              <a:t>‹#›</a:t>
            </a:fld>
            <a:endParaRPr lang="en-IN"/>
          </a:p>
        </p:txBody>
      </p:sp>
    </p:spTree>
    <p:extLst>
      <p:ext uri="{BB962C8B-B14F-4D97-AF65-F5344CB8AC3E}">
        <p14:creationId xmlns:p14="http://schemas.microsoft.com/office/powerpoint/2010/main" val="1541776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23F7D-80C0-C7F5-39C4-E8D0F65364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669DFC-03F7-33AF-2765-61DBC318CB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BA77CB1-02E5-A35C-E801-5466E3BB08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05DCCB-7ADE-C429-730D-F716F33BA963}"/>
              </a:ext>
            </a:extLst>
          </p:cNvPr>
          <p:cNvSpPr>
            <a:spLocks noGrp="1"/>
          </p:cNvSpPr>
          <p:nvPr>
            <p:ph type="dt" sz="half" idx="10"/>
          </p:nvPr>
        </p:nvSpPr>
        <p:spPr/>
        <p:txBody>
          <a:bodyPr/>
          <a:lstStyle/>
          <a:p>
            <a:fld id="{8B0CB8EB-8AD4-497A-B240-3630D7AA6243}" type="datetimeFigureOut">
              <a:rPr lang="en-IN" smtClean="0"/>
              <a:t>08-01-2025</a:t>
            </a:fld>
            <a:endParaRPr lang="en-IN"/>
          </a:p>
        </p:txBody>
      </p:sp>
      <p:sp>
        <p:nvSpPr>
          <p:cNvPr id="6" name="Footer Placeholder 5">
            <a:extLst>
              <a:ext uri="{FF2B5EF4-FFF2-40B4-BE49-F238E27FC236}">
                <a16:creationId xmlns:a16="http://schemas.microsoft.com/office/drawing/2014/main" id="{FA27F17C-A100-7FEB-67A0-8A0C83F8BC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D20AFF-5A5C-4FF4-5BB9-02FDEA7A3327}"/>
              </a:ext>
            </a:extLst>
          </p:cNvPr>
          <p:cNvSpPr>
            <a:spLocks noGrp="1"/>
          </p:cNvSpPr>
          <p:nvPr>
            <p:ph type="sldNum" sz="quarter" idx="12"/>
          </p:nvPr>
        </p:nvSpPr>
        <p:spPr/>
        <p:txBody>
          <a:bodyPr/>
          <a:lstStyle/>
          <a:p>
            <a:fld id="{95F99BFE-1174-4453-9C2E-7652720EF4AE}" type="slidenum">
              <a:rPr lang="en-IN" smtClean="0"/>
              <a:t>‹#›</a:t>
            </a:fld>
            <a:endParaRPr lang="en-IN"/>
          </a:p>
        </p:txBody>
      </p:sp>
    </p:spTree>
    <p:extLst>
      <p:ext uri="{BB962C8B-B14F-4D97-AF65-F5344CB8AC3E}">
        <p14:creationId xmlns:p14="http://schemas.microsoft.com/office/powerpoint/2010/main" val="1399957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1F637-DFE1-0474-898C-C101A9ACF90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C0701F-52B5-03B9-F098-AA1D991163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F92FE1-1314-D30D-68D0-CF9AEEB88A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E68028-323A-A5B4-AFB0-2E9CC0A4A7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4EA3B6-2DF4-ECC0-2CAD-DEC666388C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B3B8888-2D15-213D-A927-870B6109EB90}"/>
              </a:ext>
            </a:extLst>
          </p:cNvPr>
          <p:cNvSpPr>
            <a:spLocks noGrp="1"/>
          </p:cNvSpPr>
          <p:nvPr>
            <p:ph type="dt" sz="half" idx="10"/>
          </p:nvPr>
        </p:nvSpPr>
        <p:spPr/>
        <p:txBody>
          <a:bodyPr/>
          <a:lstStyle/>
          <a:p>
            <a:fld id="{8B0CB8EB-8AD4-497A-B240-3630D7AA6243}" type="datetimeFigureOut">
              <a:rPr lang="en-IN" smtClean="0"/>
              <a:t>08-01-2025</a:t>
            </a:fld>
            <a:endParaRPr lang="en-IN"/>
          </a:p>
        </p:txBody>
      </p:sp>
      <p:sp>
        <p:nvSpPr>
          <p:cNvPr id="8" name="Footer Placeholder 7">
            <a:extLst>
              <a:ext uri="{FF2B5EF4-FFF2-40B4-BE49-F238E27FC236}">
                <a16:creationId xmlns:a16="http://schemas.microsoft.com/office/drawing/2014/main" id="{DEC2EE56-1A5A-72A4-DA30-E68AE3A6EDD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62FEEFA-A3D4-AF3B-2025-78A2A9C6CF5B}"/>
              </a:ext>
            </a:extLst>
          </p:cNvPr>
          <p:cNvSpPr>
            <a:spLocks noGrp="1"/>
          </p:cNvSpPr>
          <p:nvPr>
            <p:ph type="sldNum" sz="quarter" idx="12"/>
          </p:nvPr>
        </p:nvSpPr>
        <p:spPr/>
        <p:txBody>
          <a:bodyPr/>
          <a:lstStyle/>
          <a:p>
            <a:fld id="{95F99BFE-1174-4453-9C2E-7652720EF4AE}" type="slidenum">
              <a:rPr lang="en-IN" smtClean="0"/>
              <a:t>‹#›</a:t>
            </a:fld>
            <a:endParaRPr lang="en-IN"/>
          </a:p>
        </p:txBody>
      </p:sp>
    </p:spTree>
    <p:extLst>
      <p:ext uri="{BB962C8B-B14F-4D97-AF65-F5344CB8AC3E}">
        <p14:creationId xmlns:p14="http://schemas.microsoft.com/office/powerpoint/2010/main" val="1854666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0902C-6D5B-0455-823D-C3F627475A4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A787196-E48E-C211-C59D-E94CC9768AD8}"/>
              </a:ext>
            </a:extLst>
          </p:cNvPr>
          <p:cNvSpPr>
            <a:spLocks noGrp="1"/>
          </p:cNvSpPr>
          <p:nvPr>
            <p:ph type="dt" sz="half" idx="10"/>
          </p:nvPr>
        </p:nvSpPr>
        <p:spPr/>
        <p:txBody>
          <a:bodyPr/>
          <a:lstStyle/>
          <a:p>
            <a:fld id="{8B0CB8EB-8AD4-497A-B240-3630D7AA6243}" type="datetimeFigureOut">
              <a:rPr lang="en-IN" smtClean="0"/>
              <a:t>08-01-2025</a:t>
            </a:fld>
            <a:endParaRPr lang="en-IN"/>
          </a:p>
        </p:txBody>
      </p:sp>
      <p:sp>
        <p:nvSpPr>
          <p:cNvPr id="4" name="Footer Placeholder 3">
            <a:extLst>
              <a:ext uri="{FF2B5EF4-FFF2-40B4-BE49-F238E27FC236}">
                <a16:creationId xmlns:a16="http://schemas.microsoft.com/office/drawing/2014/main" id="{2B8A77D3-DE9F-408D-FEA5-1AFCF435B4C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5A633F3-CFB6-957F-2DF8-A426CAE6C488}"/>
              </a:ext>
            </a:extLst>
          </p:cNvPr>
          <p:cNvSpPr>
            <a:spLocks noGrp="1"/>
          </p:cNvSpPr>
          <p:nvPr>
            <p:ph type="sldNum" sz="quarter" idx="12"/>
          </p:nvPr>
        </p:nvSpPr>
        <p:spPr/>
        <p:txBody>
          <a:bodyPr/>
          <a:lstStyle/>
          <a:p>
            <a:fld id="{95F99BFE-1174-4453-9C2E-7652720EF4AE}" type="slidenum">
              <a:rPr lang="en-IN" smtClean="0"/>
              <a:t>‹#›</a:t>
            </a:fld>
            <a:endParaRPr lang="en-IN"/>
          </a:p>
        </p:txBody>
      </p:sp>
    </p:spTree>
    <p:extLst>
      <p:ext uri="{BB962C8B-B14F-4D97-AF65-F5344CB8AC3E}">
        <p14:creationId xmlns:p14="http://schemas.microsoft.com/office/powerpoint/2010/main" val="4194328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70CCC6-C6F5-3FB7-7A1D-2105ADFD6238}"/>
              </a:ext>
            </a:extLst>
          </p:cNvPr>
          <p:cNvSpPr>
            <a:spLocks noGrp="1"/>
          </p:cNvSpPr>
          <p:nvPr>
            <p:ph type="dt" sz="half" idx="10"/>
          </p:nvPr>
        </p:nvSpPr>
        <p:spPr/>
        <p:txBody>
          <a:bodyPr/>
          <a:lstStyle/>
          <a:p>
            <a:fld id="{8B0CB8EB-8AD4-497A-B240-3630D7AA6243}" type="datetimeFigureOut">
              <a:rPr lang="en-IN" smtClean="0"/>
              <a:t>08-01-2025</a:t>
            </a:fld>
            <a:endParaRPr lang="en-IN"/>
          </a:p>
        </p:txBody>
      </p:sp>
      <p:sp>
        <p:nvSpPr>
          <p:cNvPr id="3" name="Footer Placeholder 2">
            <a:extLst>
              <a:ext uri="{FF2B5EF4-FFF2-40B4-BE49-F238E27FC236}">
                <a16:creationId xmlns:a16="http://schemas.microsoft.com/office/drawing/2014/main" id="{3858229E-C87F-20BF-C619-AAA5AB98AC5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94DBB20-44A2-BF59-332A-40E1653B6081}"/>
              </a:ext>
            </a:extLst>
          </p:cNvPr>
          <p:cNvSpPr>
            <a:spLocks noGrp="1"/>
          </p:cNvSpPr>
          <p:nvPr>
            <p:ph type="sldNum" sz="quarter" idx="12"/>
          </p:nvPr>
        </p:nvSpPr>
        <p:spPr/>
        <p:txBody>
          <a:bodyPr/>
          <a:lstStyle/>
          <a:p>
            <a:fld id="{95F99BFE-1174-4453-9C2E-7652720EF4AE}" type="slidenum">
              <a:rPr lang="en-IN" smtClean="0"/>
              <a:t>‹#›</a:t>
            </a:fld>
            <a:endParaRPr lang="en-IN"/>
          </a:p>
        </p:txBody>
      </p:sp>
    </p:spTree>
    <p:extLst>
      <p:ext uri="{BB962C8B-B14F-4D97-AF65-F5344CB8AC3E}">
        <p14:creationId xmlns:p14="http://schemas.microsoft.com/office/powerpoint/2010/main" val="66582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85E1C-5570-0CB7-FC65-2A23E9E265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F46ECC-C56A-4429-CE4D-19B8D2769D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7B8C442-865F-7EC7-FDCE-BC2A4D8083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7D8121-B48E-769F-B116-F7F44DF4DF70}"/>
              </a:ext>
            </a:extLst>
          </p:cNvPr>
          <p:cNvSpPr>
            <a:spLocks noGrp="1"/>
          </p:cNvSpPr>
          <p:nvPr>
            <p:ph type="dt" sz="half" idx="10"/>
          </p:nvPr>
        </p:nvSpPr>
        <p:spPr/>
        <p:txBody>
          <a:bodyPr/>
          <a:lstStyle/>
          <a:p>
            <a:fld id="{8B0CB8EB-8AD4-497A-B240-3630D7AA6243}" type="datetimeFigureOut">
              <a:rPr lang="en-IN" smtClean="0"/>
              <a:t>08-01-2025</a:t>
            </a:fld>
            <a:endParaRPr lang="en-IN"/>
          </a:p>
        </p:txBody>
      </p:sp>
      <p:sp>
        <p:nvSpPr>
          <p:cNvPr id="6" name="Footer Placeholder 5">
            <a:extLst>
              <a:ext uri="{FF2B5EF4-FFF2-40B4-BE49-F238E27FC236}">
                <a16:creationId xmlns:a16="http://schemas.microsoft.com/office/drawing/2014/main" id="{98F2E110-76A2-4470-FFD2-D93E7F17D2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21C8E6-ED3C-2E78-E882-86500E303822}"/>
              </a:ext>
            </a:extLst>
          </p:cNvPr>
          <p:cNvSpPr>
            <a:spLocks noGrp="1"/>
          </p:cNvSpPr>
          <p:nvPr>
            <p:ph type="sldNum" sz="quarter" idx="12"/>
          </p:nvPr>
        </p:nvSpPr>
        <p:spPr/>
        <p:txBody>
          <a:bodyPr/>
          <a:lstStyle/>
          <a:p>
            <a:fld id="{95F99BFE-1174-4453-9C2E-7652720EF4AE}" type="slidenum">
              <a:rPr lang="en-IN" smtClean="0"/>
              <a:t>‹#›</a:t>
            </a:fld>
            <a:endParaRPr lang="en-IN"/>
          </a:p>
        </p:txBody>
      </p:sp>
    </p:spTree>
    <p:extLst>
      <p:ext uri="{BB962C8B-B14F-4D97-AF65-F5344CB8AC3E}">
        <p14:creationId xmlns:p14="http://schemas.microsoft.com/office/powerpoint/2010/main" val="1418675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00B49-72AD-EA3C-93E3-5FC336F5FD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A014739-D5F8-BE65-7AC4-863A592F59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E699177-B53B-2436-0B0A-02DE8E85B8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71386A-BEF9-80E0-C1E3-82E97FC45810}"/>
              </a:ext>
            </a:extLst>
          </p:cNvPr>
          <p:cNvSpPr>
            <a:spLocks noGrp="1"/>
          </p:cNvSpPr>
          <p:nvPr>
            <p:ph type="dt" sz="half" idx="10"/>
          </p:nvPr>
        </p:nvSpPr>
        <p:spPr/>
        <p:txBody>
          <a:bodyPr/>
          <a:lstStyle/>
          <a:p>
            <a:fld id="{8B0CB8EB-8AD4-497A-B240-3630D7AA6243}" type="datetimeFigureOut">
              <a:rPr lang="en-IN" smtClean="0"/>
              <a:t>08-01-2025</a:t>
            </a:fld>
            <a:endParaRPr lang="en-IN"/>
          </a:p>
        </p:txBody>
      </p:sp>
      <p:sp>
        <p:nvSpPr>
          <p:cNvPr id="6" name="Footer Placeholder 5">
            <a:extLst>
              <a:ext uri="{FF2B5EF4-FFF2-40B4-BE49-F238E27FC236}">
                <a16:creationId xmlns:a16="http://schemas.microsoft.com/office/drawing/2014/main" id="{07459D22-9028-E9C3-8A15-BC3823DADF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B951F1-6A2F-4B90-C814-A6E4D02D9507}"/>
              </a:ext>
            </a:extLst>
          </p:cNvPr>
          <p:cNvSpPr>
            <a:spLocks noGrp="1"/>
          </p:cNvSpPr>
          <p:nvPr>
            <p:ph type="sldNum" sz="quarter" idx="12"/>
          </p:nvPr>
        </p:nvSpPr>
        <p:spPr/>
        <p:txBody>
          <a:bodyPr/>
          <a:lstStyle/>
          <a:p>
            <a:fld id="{95F99BFE-1174-4453-9C2E-7652720EF4AE}" type="slidenum">
              <a:rPr lang="en-IN" smtClean="0"/>
              <a:t>‹#›</a:t>
            </a:fld>
            <a:endParaRPr lang="en-IN"/>
          </a:p>
        </p:txBody>
      </p:sp>
    </p:spTree>
    <p:extLst>
      <p:ext uri="{BB962C8B-B14F-4D97-AF65-F5344CB8AC3E}">
        <p14:creationId xmlns:p14="http://schemas.microsoft.com/office/powerpoint/2010/main" val="69917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23EC42-1ADA-1B01-2B37-CC942479A8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2D4526-A268-17E1-50F9-37276D0F01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14D551-A2D2-B1B9-F619-5368E7923E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0CB8EB-8AD4-497A-B240-3630D7AA6243}" type="datetimeFigureOut">
              <a:rPr lang="en-IN" smtClean="0"/>
              <a:t>08-01-2025</a:t>
            </a:fld>
            <a:endParaRPr lang="en-IN"/>
          </a:p>
        </p:txBody>
      </p:sp>
      <p:sp>
        <p:nvSpPr>
          <p:cNvPr id="5" name="Footer Placeholder 4">
            <a:extLst>
              <a:ext uri="{FF2B5EF4-FFF2-40B4-BE49-F238E27FC236}">
                <a16:creationId xmlns:a16="http://schemas.microsoft.com/office/drawing/2014/main" id="{79C07B57-3B81-818D-0763-6E636E2D50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A89D6D6-1640-9704-C79D-F3E6EDBD67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F99BFE-1174-4453-9C2E-7652720EF4AE}" type="slidenum">
              <a:rPr lang="en-IN" smtClean="0"/>
              <a:t>‹#›</a:t>
            </a:fld>
            <a:endParaRPr lang="en-IN"/>
          </a:p>
        </p:txBody>
      </p:sp>
    </p:spTree>
    <p:extLst>
      <p:ext uri="{BB962C8B-B14F-4D97-AF65-F5344CB8AC3E}">
        <p14:creationId xmlns:p14="http://schemas.microsoft.com/office/powerpoint/2010/main" val="2644504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B7D6A-5A1E-26A0-6C38-96C109082E4E}"/>
              </a:ext>
            </a:extLst>
          </p:cNvPr>
          <p:cNvSpPr>
            <a:spLocks noGrp="1"/>
          </p:cNvSpPr>
          <p:nvPr>
            <p:ph type="ctrTitle"/>
          </p:nvPr>
        </p:nvSpPr>
        <p:spPr>
          <a:xfrm>
            <a:off x="835632" y="2509023"/>
            <a:ext cx="10520736" cy="1548323"/>
          </a:xfrm>
        </p:spPr>
        <p:txBody>
          <a:bodyPr>
            <a:noAutofit/>
          </a:bodyPr>
          <a:lstStyle/>
          <a:p>
            <a:r>
              <a:rPr lang="en-US" sz="4400" b="1" dirty="0">
                <a:latin typeface="Times New Roman" panose="02020603050405020304" pitchFamily="18" charset="0"/>
                <a:cs typeface="Times New Roman" panose="02020603050405020304" pitchFamily="18" charset="0"/>
              </a:rPr>
              <a:t>Domain of the work</a:t>
            </a:r>
            <a:r>
              <a:rPr lang="en-US" sz="4400" dirty="0">
                <a:latin typeface="Times New Roman" panose="02020603050405020304" pitchFamily="18" charset="0"/>
                <a:cs typeface="Times New Roman" panose="02020603050405020304" pitchFamily="18" charset="0"/>
              </a:rPr>
              <a:t>: Tool Condition Monitoring in Industrial Engineering using AI and Deep Learning</a:t>
            </a:r>
            <a:br>
              <a:rPr lang="en-US" sz="4400" dirty="0">
                <a:latin typeface="Times New Roman" panose="02020603050405020304" pitchFamily="18" charset="0"/>
                <a:cs typeface="Times New Roman" panose="02020603050405020304" pitchFamily="18" charset="0"/>
              </a:rPr>
            </a:br>
            <a:br>
              <a:rPr lang="en-US" sz="4400" dirty="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Tentative Title </a:t>
            </a:r>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Machine Fault analysis and Tool condition monitoring</a:t>
            </a:r>
            <a:endParaRPr lang="en-IN" sz="4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E0E3D25-69FE-061D-89AA-A01212EEDE6F}"/>
              </a:ext>
            </a:extLst>
          </p:cNvPr>
          <p:cNvSpPr>
            <a:spLocks noGrp="1"/>
          </p:cNvSpPr>
          <p:nvPr>
            <p:ph type="subTitle" idx="1"/>
          </p:nvPr>
        </p:nvSpPr>
        <p:spPr>
          <a:xfrm>
            <a:off x="-3505200" y="5083627"/>
            <a:ext cx="9144000" cy="2035631"/>
          </a:xfrm>
        </p:spPr>
        <p:txBody>
          <a:bodyPr>
            <a:normAutofit/>
          </a:bodyPr>
          <a:lstStyle/>
          <a:p>
            <a:r>
              <a:rPr lang="en-IN" dirty="0">
                <a:latin typeface="Times New Roman" panose="02020603050405020304" pitchFamily="18" charset="0"/>
                <a:cs typeface="Times New Roman" panose="02020603050405020304" pitchFamily="18" charset="0"/>
              </a:rPr>
              <a:t>Batch- 5:</a:t>
            </a:r>
          </a:p>
          <a:p>
            <a:pPr lvl="3"/>
            <a:r>
              <a:rPr lang="en-IN" sz="2400" b="1" dirty="0">
                <a:latin typeface="Times New Roman" panose="02020603050405020304" pitchFamily="18" charset="0"/>
                <a:cs typeface="Times New Roman" panose="02020603050405020304" pitchFamily="18" charset="0"/>
              </a:rPr>
              <a:t>211FA04009</a:t>
            </a:r>
          </a:p>
          <a:p>
            <a:pPr lvl="3"/>
            <a:r>
              <a:rPr lang="en-IN" sz="2400" b="1" dirty="0">
                <a:latin typeface="Times New Roman" panose="02020603050405020304" pitchFamily="18" charset="0"/>
                <a:cs typeface="Times New Roman" panose="02020603050405020304" pitchFamily="18" charset="0"/>
              </a:rPr>
              <a:t>211FA04003</a:t>
            </a:r>
          </a:p>
          <a:p>
            <a:pPr lvl="3"/>
            <a:r>
              <a:rPr lang="en-IN" sz="2400" b="1" dirty="0">
                <a:latin typeface="Times New Roman" panose="02020603050405020304" pitchFamily="18" charset="0"/>
                <a:cs typeface="Times New Roman" panose="02020603050405020304" pitchFamily="18" charset="0"/>
              </a:rPr>
              <a:t>211FA04452</a:t>
            </a:r>
          </a:p>
          <a:p>
            <a:pPr lvl="3"/>
            <a:endParaRPr lang="en-IN" sz="2400"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0CAAD945-A13C-5CD8-5138-581BB3287E64}"/>
              </a:ext>
            </a:extLst>
          </p:cNvPr>
          <p:cNvSpPr txBox="1">
            <a:spLocks/>
          </p:cNvSpPr>
          <p:nvPr/>
        </p:nvSpPr>
        <p:spPr>
          <a:xfrm>
            <a:off x="4789715" y="5444490"/>
            <a:ext cx="9144000" cy="6283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3"/>
            <a:r>
              <a:rPr lang="en-IN" sz="2400" dirty="0">
                <a:latin typeface="Times New Roman" panose="02020603050405020304" pitchFamily="18" charset="0"/>
                <a:cs typeface="Times New Roman" panose="02020603050405020304" pitchFamily="18" charset="0"/>
              </a:rPr>
              <a:t>Guide:</a:t>
            </a:r>
          </a:p>
          <a:p>
            <a:pPr lvl="3"/>
            <a:r>
              <a:rPr lang="pl-PL" sz="2400" b="1" dirty="0">
                <a:latin typeface="Times New Roman" panose="02020603050405020304" pitchFamily="18" charset="0"/>
                <a:cs typeface="Times New Roman" panose="02020603050405020304" pitchFamily="18" charset="0"/>
              </a:rPr>
              <a:t>Dr. S V Phani Kumar</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5392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979DB-589A-C3BE-7D09-0A2106CDC137}"/>
              </a:ext>
            </a:extLst>
          </p:cNvPr>
          <p:cNvSpPr>
            <a:spLocks noGrp="1"/>
          </p:cNvSpPr>
          <p:nvPr>
            <p:ph type="title"/>
          </p:nvPr>
        </p:nvSpPr>
        <p:spPr>
          <a:xfrm>
            <a:off x="0" y="15804"/>
            <a:ext cx="10515600" cy="723935"/>
          </a:xfrm>
        </p:spPr>
        <p:txBody>
          <a:bodyPr/>
          <a:lstStyle/>
          <a:p>
            <a:r>
              <a:rPr lang="en-US" b="1" dirty="0">
                <a:latin typeface="Times New Roman" panose="02020603050405020304" pitchFamily="18" charset="0"/>
                <a:cs typeface="Times New Roman" panose="02020603050405020304" pitchFamily="18" charset="0"/>
              </a:rPr>
              <a:t>Work flow and Timeline: </a:t>
            </a:r>
            <a:endParaRPr lang="en-IN"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9FA6DDE-A8B1-F6CD-4079-E9DEEBA53954}"/>
              </a:ext>
            </a:extLst>
          </p:cNvPr>
          <p:cNvPicPr>
            <a:picLocks noChangeAspect="1"/>
          </p:cNvPicPr>
          <p:nvPr/>
        </p:nvPicPr>
        <p:blipFill>
          <a:blip r:embed="rId2"/>
          <a:stretch>
            <a:fillRect/>
          </a:stretch>
        </p:blipFill>
        <p:spPr>
          <a:xfrm>
            <a:off x="3352800" y="739739"/>
            <a:ext cx="4659352" cy="5789245"/>
          </a:xfrm>
          <a:prstGeom prst="rect">
            <a:avLst/>
          </a:prstGeom>
        </p:spPr>
      </p:pic>
    </p:spTree>
    <p:extLst>
      <p:ext uri="{BB962C8B-B14F-4D97-AF65-F5344CB8AC3E}">
        <p14:creationId xmlns:p14="http://schemas.microsoft.com/office/powerpoint/2010/main" val="1616946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C0632A8A-CB77-968D-85B9-6664382E89B3}"/>
              </a:ext>
            </a:extLst>
          </p:cNvPr>
          <p:cNvGraphicFramePr>
            <a:graphicFrameLocks noGrp="1"/>
          </p:cNvGraphicFramePr>
          <p:nvPr>
            <p:extLst>
              <p:ext uri="{D42A27DB-BD31-4B8C-83A1-F6EECF244321}">
                <p14:modId xmlns:p14="http://schemas.microsoft.com/office/powerpoint/2010/main" val="1519337910"/>
              </p:ext>
            </p:extLst>
          </p:nvPr>
        </p:nvGraphicFramePr>
        <p:xfrm>
          <a:off x="1875971" y="458407"/>
          <a:ext cx="8440057" cy="5768224"/>
        </p:xfrm>
        <a:graphic>
          <a:graphicData uri="http://schemas.openxmlformats.org/drawingml/2006/table">
            <a:tbl>
              <a:tblPr firstRow="1" bandRow="1">
                <a:tableStyleId>{5C22544A-7EE6-4342-B048-85BDC9FD1C3A}</a:tableStyleId>
              </a:tblPr>
              <a:tblGrid>
                <a:gridCol w="5072743">
                  <a:extLst>
                    <a:ext uri="{9D8B030D-6E8A-4147-A177-3AD203B41FA5}">
                      <a16:colId xmlns:a16="http://schemas.microsoft.com/office/drawing/2014/main" val="3845907000"/>
                    </a:ext>
                  </a:extLst>
                </a:gridCol>
                <a:gridCol w="3367314">
                  <a:extLst>
                    <a:ext uri="{9D8B030D-6E8A-4147-A177-3AD203B41FA5}">
                      <a16:colId xmlns:a16="http://schemas.microsoft.com/office/drawing/2014/main" val="1805204313"/>
                    </a:ext>
                  </a:extLst>
                </a:gridCol>
              </a:tblGrid>
              <a:tr h="721028">
                <a:tc>
                  <a:txBody>
                    <a:bodyPr/>
                    <a:lstStyle/>
                    <a:p>
                      <a:pPr algn="ctr" fontAlgn="b"/>
                      <a:r>
                        <a:rPr lang="en-IN" sz="2400" b="1" i="0" u="none" strike="noStrike" dirty="0">
                          <a:solidFill>
                            <a:srgbClr val="FFFFFF"/>
                          </a:solidFill>
                          <a:effectLst/>
                          <a:latin typeface="Calibri" panose="020F0502020204030204" pitchFamily="34" charset="0"/>
                        </a:rPr>
                        <a:t>Workflow</a:t>
                      </a:r>
                    </a:p>
                  </a:txBody>
                  <a:tcPr marL="6350" marR="6350" marT="6350" marB="0" anchor="b"/>
                </a:tc>
                <a:tc>
                  <a:txBody>
                    <a:bodyPr/>
                    <a:lstStyle/>
                    <a:p>
                      <a:pPr algn="ctr" fontAlgn="b"/>
                      <a:r>
                        <a:rPr lang="en-IN" sz="2400" b="1" i="0" u="none" strike="noStrike" dirty="0">
                          <a:solidFill>
                            <a:srgbClr val="FFFFFF"/>
                          </a:solidFill>
                          <a:effectLst/>
                          <a:latin typeface="Calibri" panose="020F0502020204030204" pitchFamily="34" charset="0"/>
                        </a:rPr>
                        <a:t>Timeline</a:t>
                      </a:r>
                    </a:p>
                  </a:txBody>
                  <a:tcPr marL="6350" marR="6350" marT="6350" marB="0" anchor="b"/>
                </a:tc>
                <a:extLst>
                  <a:ext uri="{0D108BD9-81ED-4DB2-BD59-A6C34878D82A}">
                    <a16:rowId xmlns:a16="http://schemas.microsoft.com/office/drawing/2014/main" val="499923500"/>
                  </a:ext>
                </a:extLst>
              </a:tr>
              <a:tr h="721028">
                <a:tc>
                  <a:txBody>
                    <a:bodyPr/>
                    <a:lstStyle/>
                    <a:p>
                      <a:pPr algn="l" fontAlgn="b"/>
                      <a:r>
                        <a:rPr lang="en-US" sz="2400" b="0" i="0" u="none" strike="noStrike">
                          <a:solidFill>
                            <a:srgbClr val="000000"/>
                          </a:solidFill>
                          <a:effectLst/>
                          <a:latin typeface="Calibri" panose="020F0502020204030204" pitchFamily="34" charset="0"/>
                        </a:rPr>
                        <a:t>Title and base paper selection</a:t>
                      </a:r>
                    </a:p>
                  </a:txBody>
                  <a:tcPr marL="6350" marR="6350" marT="6350" marB="0" anchor="b"/>
                </a:tc>
                <a:tc>
                  <a:txBody>
                    <a:bodyPr/>
                    <a:lstStyle/>
                    <a:p>
                      <a:pPr algn="l" fontAlgn="b"/>
                      <a:r>
                        <a:rPr lang="en-IN" sz="2400" b="0" i="0" u="none" strike="noStrike" dirty="0">
                          <a:solidFill>
                            <a:srgbClr val="000000"/>
                          </a:solidFill>
                          <a:effectLst/>
                          <a:latin typeface="Calibri" panose="020F0502020204030204" pitchFamily="34" charset="0"/>
                        </a:rPr>
                        <a:t>1st week of Jan</a:t>
                      </a:r>
                    </a:p>
                  </a:txBody>
                  <a:tcPr marL="6350" marR="6350" marT="6350" marB="0" anchor="b"/>
                </a:tc>
                <a:extLst>
                  <a:ext uri="{0D108BD9-81ED-4DB2-BD59-A6C34878D82A}">
                    <a16:rowId xmlns:a16="http://schemas.microsoft.com/office/drawing/2014/main" val="115804930"/>
                  </a:ext>
                </a:extLst>
              </a:tr>
              <a:tr h="721028">
                <a:tc>
                  <a:txBody>
                    <a:bodyPr/>
                    <a:lstStyle/>
                    <a:p>
                      <a:pPr algn="l" fontAlgn="b"/>
                      <a:r>
                        <a:rPr lang="en-IN" sz="2400" b="0" i="0" u="none" strike="noStrike" dirty="0">
                          <a:solidFill>
                            <a:srgbClr val="000000"/>
                          </a:solidFill>
                          <a:effectLst/>
                          <a:latin typeface="Calibri" panose="020F0502020204030204" pitchFamily="34" charset="0"/>
                        </a:rPr>
                        <a:t>Data Acquisition</a:t>
                      </a:r>
                    </a:p>
                  </a:txBody>
                  <a:tcPr marL="6350" marR="6350" marT="6350" marB="0" anchor="b"/>
                </a:tc>
                <a:tc>
                  <a:txBody>
                    <a:bodyPr/>
                    <a:lstStyle/>
                    <a:p>
                      <a:pPr algn="l" fontAlgn="b"/>
                      <a:r>
                        <a:rPr lang="en-IN" sz="2400" b="0" i="0" u="none" strike="noStrike">
                          <a:solidFill>
                            <a:srgbClr val="000000"/>
                          </a:solidFill>
                          <a:effectLst/>
                          <a:latin typeface="Calibri" panose="020F0502020204030204" pitchFamily="34" charset="0"/>
                        </a:rPr>
                        <a:t>1st Week of Jan</a:t>
                      </a:r>
                    </a:p>
                  </a:txBody>
                  <a:tcPr marL="6350" marR="6350" marT="6350" marB="0" anchor="b"/>
                </a:tc>
                <a:extLst>
                  <a:ext uri="{0D108BD9-81ED-4DB2-BD59-A6C34878D82A}">
                    <a16:rowId xmlns:a16="http://schemas.microsoft.com/office/drawing/2014/main" val="3131124869"/>
                  </a:ext>
                </a:extLst>
              </a:tr>
              <a:tr h="721028">
                <a:tc>
                  <a:txBody>
                    <a:bodyPr/>
                    <a:lstStyle/>
                    <a:p>
                      <a:pPr algn="l" fontAlgn="b"/>
                      <a:r>
                        <a:rPr lang="en-IN" sz="2400" b="0" i="0" u="none" strike="noStrike">
                          <a:solidFill>
                            <a:srgbClr val="000000"/>
                          </a:solidFill>
                          <a:effectLst/>
                          <a:latin typeface="Calibri" panose="020F0502020204030204" pitchFamily="34" charset="0"/>
                        </a:rPr>
                        <a:t>Image Segmenation</a:t>
                      </a:r>
                    </a:p>
                  </a:txBody>
                  <a:tcPr marL="6350" marR="6350" marT="6350" marB="0" anchor="b"/>
                </a:tc>
                <a:tc>
                  <a:txBody>
                    <a:bodyPr/>
                    <a:lstStyle/>
                    <a:p>
                      <a:pPr algn="l" fontAlgn="b"/>
                      <a:r>
                        <a:rPr lang="en-IN" sz="2400" b="0" i="0" u="none" strike="noStrike">
                          <a:solidFill>
                            <a:srgbClr val="000000"/>
                          </a:solidFill>
                          <a:effectLst/>
                          <a:latin typeface="Calibri" panose="020F0502020204030204" pitchFamily="34" charset="0"/>
                        </a:rPr>
                        <a:t>Jan month end</a:t>
                      </a:r>
                    </a:p>
                  </a:txBody>
                  <a:tcPr marL="6350" marR="6350" marT="6350" marB="0" anchor="b"/>
                </a:tc>
                <a:extLst>
                  <a:ext uri="{0D108BD9-81ED-4DB2-BD59-A6C34878D82A}">
                    <a16:rowId xmlns:a16="http://schemas.microsoft.com/office/drawing/2014/main" val="2562449340"/>
                  </a:ext>
                </a:extLst>
              </a:tr>
              <a:tr h="721028">
                <a:tc>
                  <a:txBody>
                    <a:bodyPr/>
                    <a:lstStyle/>
                    <a:p>
                      <a:pPr algn="l" fontAlgn="b"/>
                      <a:r>
                        <a:rPr lang="en-IN" sz="2400" b="0" i="0" u="none" strike="noStrike">
                          <a:solidFill>
                            <a:srgbClr val="000000"/>
                          </a:solidFill>
                          <a:effectLst/>
                          <a:latin typeface="Calibri" panose="020F0502020204030204" pitchFamily="34" charset="0"/>
                        </a:rPr>
                        <a:t>Implementation of Base model</a:t>
                      </a:r>
                    </a:p>
                  </a:txBody>
                  <a:tcPr marL="6350" marR="6350" marT="6350" marB="0" anchor="b"/>
                </a:tc>
                <a:tc>
                  <a:txBody>
                    <a:bodyPr/>
                    <a:lstStyle/>
                    <a:p>
                      <a:pPr algn="l" fontAlgn="b"/>
                      <a:r>
                        <a:rPr lang="en-IN" sz="2400" b="0" i="0" u="none" strike="noStrike">
                          <a:solidFill>
                            <a:srgbClr val="000000"/>
                          </a:solidFill>
                          <a:effectLst/>
                          <a:latin typeface="Calibri" panose="020F0502020204030204" pitchFamily="34" charset="0"/>
                        </a:rPr>
                        <a:t>2nd Week of Feb</a:t>
                      </a:r>
                    </a:p>
                  </a:txBody>
                  <a:tcPr marL="6350" marR="6350" marT="6350" marB="0" anchor="b"/>
                </a:tc>
                <a:extLst>
                  <a:ext uri="{0D108BD9-81ED-4DB2-BD59-A6C34878D82A}">
                    <a16:rowId xmlns:a16="http://schemas.microsoft.com/office/drawing/2014/main" val="3334670692"/>
                  </a:ext>
                </a:extLst>
              </a:tr>
              <a:tr h="721028">
                <a:tc>
                  <a:txBody>
                    <a:bodyPr/>
                    <a:lstStyle/>
                    <a:p>
                      <a:pPr algn="l" fontAlgn="b"/>
                      <a:r>
                        <a:rPr lang="en-IN" sz="2400" b="0" i="0" u="none" strike="noStrike">
                          <a:solidFill>
                            <a:srgbClr val="000000"/>
                          </a:solidFill>
                          <a:effectLst/>
                          <a:latin typeface="Calibri" panose="020F0502020204030204" pitchFamily="34" charset="0"/>
                        </a:rPr>
                        <a:t>Implementation of Proposedmodel</a:t>
                      </a:r>
                    </a:p>
                  </a:txBody>
                  <a:tcPr marL="6350" marR="6350" marT="6350" marB="0" anchor="b"/>
                </a:tc>
                <a:tc>
                  <a:txBody>
                    <a:bodyPr/>
                    <a:lstStyle/>
                    <a:p>
                      <a:pPr algn="l" fontAlgn="b"/>
                      <a:r>
                        <a:rPr lang="en-IN" sz="2400" b="0" i="0" u="none" strike="noStrike">
                          <a:solidFill>
                            <a:srgbClr val="000000"/>
                          </a:solidFill>
                          <a:effectLst/>
                          <a:latin typeface="Calibri" panose="020F0502020204030204" pitchFamily="34" charset="0"/>
                        </a:rPr>
                        <a:t>1st week of March</a:t>
                      </a:r>
                    </a:p>
                  </a:txBody>
                  <a:tcPr marL="6350" marR="6350" marT="6350" marB="0" anchor="b"/>
                </a:tc>
                <a:extLst>
                  <a:ext uri="{0D108BD9-81ED-4DB2-BD59-A6C34878D82A}">
                    <a16:rowId xmlns:a16="http://schemas.microsoft.com/office/drawing/2014/main" val="978616869"/>
                  </a:ext>
                </a:extLst>
              </a:tr>
              <a:tr h="721028">
                <a:tc>
                  <a:txBody>
                    <a:bodyPr/>
                    <a:lstStyle/>
                    <a:p>
                      <a:pPr algn="l" fontAlgn="b"/>
                      <a:r>
                        <a:rPr lang="en-IN" sz="2400" b="0" i="0" u="none" strike="noStrike">
                          <a:solidFill>
                            <a:srgbClr val="000000"/>
                          </a:solidFill>
                          <a:effectLst/>
                          <a:latin typeface="Calibri" panose="020F0502020204030204" pitchFamily="34" charset="0"/>
                        </a:rPr>
                        <a:t>Experimentation results</a:t>
                      </a:r>
                    </a:p>
                  </a:txBody>
                  <a:tcPr marL="6350" marR="6350" marT="6350" marB="0" anchor="b"/>
                </a:tc>
                <a:tc>
                  <a:txBody>
                    <a:bodyPr/>
                    <a:lstStyle/>
                    <a:p>
                      <a:pPr algn="l" fontAlgn="b"/>
                      <a:r>
                        <a:rPr lang="en-IN" sz="2400" b="0" i="0" u="none" strike="noStrike">
                          <a:solidFill>
                            <a:srgbClr val="000000"/>
                          </a:solidFill>
                          <a:effectLst/>
                          <a:latin typeface="Calibri" panose="020F0502020204030204" pitchFamily="34" charset="0"/>
                        </a:rPr>
                        <a:t>2nd week of March</a:t>
                      </a:r>
                    </a:p>
                  </a:txBody>
                  <a:tcPr marL="6350" marR="6350" marT="6350" marB="0" anchor="b"/>
                </a:tc>
                <a:extLst>
                  <a:ext uri="{0D108BD9-81ED-4DB2-BD59-A6C34878D82A}">
                    <a16:rowId xmlns:a16="http://schemas.microsoft.com/office/drawing/2014/main" val="3638913820"/>
                  </a:ext>
                </a:extLst>
              </a:tr>
              <a:tr h="721028">
                <a:tc>
                  <a:txBody>
                    <a:bodyPr/>
                    <a:lstStyle/>
                    <a:p>
                      <a:pPr algn="l" fontAlgn="b"/>
                      <a:r>
                        <a:rPr lang="en-IN" sz="2400" b="0" i="0" u="none" strike="noStrike">
                          <a:solidFill>
                            <a:srgbClr val="000000"/>
                          </a:solidFill>
                          <a:effectLst/>
                          <a:latin typeface="Calibri" panose="020F0502020204030204" pitchFamily="34" charset="0"/>
                        </a:rPr>
                        <a:t>Theisis drafting</a:t>
                      </a:r>
                    </a:p>
                  </a:txBody>
                  <a:tcPr marL="6350" marR="6350" marT="6350" marB="0" anchor="b"/>
                </a:tc>
                <a:tc>
                  <a:txBody>
                    <a:bodyPr/>
                    <a:lstStyle/>
                    <a:p>
                      <a:pPr algn="l" fontAlgn="b"/>
                      <a:r>
                        <a:rPr lang="en-IN" sz="2400" b="0" i="0" u="none" strike="noStrike" dirty="0">
                          <a:solidFill>
                            <a:srgbClr val="000000"/>
                          </a:solidFill>
                          <a:effectLst/>
                          <a:latin typeface="Calibri" panose="020F0502020204030204" pitchFamily="34" charset="0"/>
                        </a:rPr>
                        <a:t>1st Week of April</a:t>
                      </a:r>
                    </a:p>
                  </a:txBody>
                  <a:tcPr marL="6350" marR="6350" marT="6350" marB="0" anchor="b"/>
                </a:tc>
                <a:extLst>
                  <a:ext uri="{0D108BD9-81ED-4DB2-BD59-A6C34878D82A}">
                    <a16:rowId xmlns:a16="http://schemas.microsoft.com/office/drawing/2014/main" val="2478245579"/>
                  </a:ext>
                </a:extLst>
              </a:tr>
            </a:tbl>
          </a:graphicData>
        </a:graphic>
      </p:graphicFrame>
    </p:spTree>
    <p:extLst>
      <p:ext uri="{BB962C8B-B14F-4D97-AF65-F5344CB8AC3E}">
        <p14:creationId xmlns:p14="http://schemas.microsoft.com/office/powerpoint/2010/main" val="1737631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175BA-D784-363E-F186-89C8E4627A93}"/>
              </a:ext>
            </a:extLst>
          </p:cNvPr>
          <p:cNvSpPr>
            <a:spLocks noGrp="1"/>
          </p:cNvSpPr>
          <p:nvPr>
            <p:ph type="title"/>
          </p:nvPr>
        </p:nvSpPr>
        <p:spPr>
          <a:xfrm>
            <a:off x="838200" y="365126"/>
            <a:ext cx="10515600" cy="888322"/>
          </a:xfrm>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721F74-EA95-A47E-9F9E-6F574C13D524}"/>
              </a:ext>
            </a:extLst>
          </p:cNvPr>
          <p:cNvSpPr>
            <a:spLocks noGrp="1"/>
          </p:cNvSpPr>
          <p:nvPr>
            <p:ph idx="1"/>
          </p:nvPr>
        </p:nvSpPr>
        <p:spPr>
          <a:xfrm>
            <a:off x="1332216" y="1558496"/>
            <a:ext cx="10021584" cy="4123112"/>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	In conclusion, the development of an intelligent tool condition monitoring system combined with real-time surface quality analysis addresses critical challenges faced by small-scale manufacturing industries. By drawing inspiration from historical instances like Toyota's tool wear issues before the 1950s, we have aimed to create a system that proactively monitors tool health and surface quality. This approach ensures that even minor damages or wear in tools do not lead to significant losses, which is crucial for small companies that lack the resources to absorb such setbacks.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6820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6A82E-7EE4-F641-013D-F9756ED6FF5F}"/>
              </a:ext>
            </a:extLst>
          </p:cNvPr>
          <p:cNvSpPr>
            <a:spLocks noGrp="1"/>
          </p:cNvSpPr>
          <p:nvPr>
            <p:ph type="title"/>
          </p:nvPr>
        </p:nvSpPr>
        <p:spPr>
          <a:xfrm>
            <a:off x="838200" y="365126"/>
            <a:ext cx="10515600" cy="713662"/>
          </a:xfrm>
        </p:spPr>
        <p:txBody>
          <a:bodyPr/>
          <a:lstStyle/>
          <a:p>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FAE782-EA78-FAFC-712C-FCC74D5D2F55}"/>
              </a:ext>
            </a:extLst>
          </p:cNvPr>
          <p:cNvSpPr>
            <a:spLocks noGrp="1"/>
          </p:cNvSpPr>
          <p:nvPr>
            <p:ph idx="1"/>
          </p:nvPr>
        </p:nvSpPr>
        <p:spPr>
          <a:xfrm>
            <a:off x="838200" y="1328058"/>
            <a:ext cx="10515600" cy="5529942"/>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[1] Rao, K.. (2024). Assessment of Tool Condition and Surface Quality Using Hybrid Deep Neural Network: CNN-LSTM-Based Segmentation and Statistical Analysis. Journal of Tribology. 147. 1-33. 10.1115/1.4067496</a:t>
            </a:r>
          </a:p>
          <a:p>
            <a:pPr marL="0" indent="0" algn="just">
              <a:buNone/>
            </a:pPr>
            <a:r>
              <a:rPr lang="en-US" sz="2400" dirty="0">
                <a:latin typeface="Times New Roman" panose="02020603050405020304" pitchFamily="18" charset="0"/>
                <a:cs typeface="Times New Roman" panose="02020603050405020304" pitchFamily="18" charset="0"/>
              </a:rPr>
              <a:t>[2] Zhang, Y., Qi, X., Wang, T., &amp; He, Y. (2023). Tool wear condition monitoring method based on deep learning with force signals. Sensors, 23(10), 4595.</a:t>
            </a:r>
          </a:p>
          <a:p>
            <a:pPr marL="0" indent="0" algn="just">
              <a:buNone/>
            </a:pPr>
            <a:r>
              <a:rPr lang="en-US" sz="2400" dirty="0">
                <a:latin typeface="Times New Roman" panose="02020603050405020304" pitchFamily="18" charset="0"/>
                <a:cs typeface="Times New Roman" panose="02020603050405020304" pitchFamily="18" charset="0"/>
              </a:rPr>
              <a:t>[3] Wang, M., Zhou, J., Gao, J., Li, Z., &amp; Li, E. (2020). Milling tool wear prediction method based on deep learning under variable working conditions. IEEE Access, 8, 140726-140735.</a:t>
            </a:r>
          </a:p>
          <a:p>
            <a:pPr marL="0" indent="0">
              <a:buNone/>
            </a:pPr>
            <a:r>
              <a:rPr lang="en-US" sz="2400" dirty="0">
                <a:latin typeface="Times New Roman" panose="02020603050405020304" pitchFamily="18" charset="0"/>
                <a:cs typeface="Times New Roman" panose="02020603050405020304" pitchFamily="18" charset="0"/>
              </a:rPr>
              <a:t>[4] K. Zhu and X. Lin, "Tool Condition Monitoring With Multiscale Discriminant Sparse Decomposition," in IEEE Transactions on Industrial Informatics, vol. 15, no. 5, pp. 2819-2827, May 2019, </a:t>
            </a:r>
            <a:r>
              <a:rPr lang="en-US" sz="2400" dirty="0" err="1">
                <a:latin typeface="Times New Roman" panose="02020603050405020304" pitchFamily="18" charset="0"/>
                <a:cs typeface="Times New Roman" panose="02020603050405020304" pitchFamily="18" charset="0"/>
              </a:rPr>
              <a:t>doi</a:t>
            </a:r>
            <a:r>
              <a:rPr lang="en-US" sz="2400" dirty="0">
                <a:latin typeface="Times New Roman" panose="02020603050405020304" pitchFamily="18" charset="0"/>
                <a:cs typeface="Times New Roman" panose="02020603050405020304" pitchFamily="18" charset="0"/>
              </a:rPr>
              <a:t>: 10.1109/TII.2018.2867451.</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6386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s for following me">
            <a:extLst>
              <a:ext uri="{FF2B5EF4-FFF2-40B4-BE49-F238E27FC236}">
                <a16:creationId xmlns:a16="http://schemas.microsoft.com/office/drawing/2014/main" id="{E15F5617-C8CD-CDDA-07F6-5C52F01057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5592" y="887525"/>
            <a:ext cx="8471582" cy="5082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484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0B3B4-CC94-7C9A-A02C-2CA5FE9F2494}"/>
              </a:ext>
            </a:extLst>
          </p:cNvPr>
          <p:cNvSpPr>
            <a:spLocks noGrp="1"/>
          </p:cNvSpPr>
          <p:nvPr>
            <p:ph type="title"/>
          </p:nvPr>
        </p:nvSpPr>
        <p:spPr>
          <a:xfrm>
            <a:off x="838200" y="365126"/>
            <a:ext cx="10515600" cy="898596"/>
          </a:xfrm>
        </p:spPr>
        <p:txBody>
          <a:bodyPr/>
          <a:lstStyle/>
          <a:p>
            <a:r>
              <a:rPr lang="en-US" b="1" dirty="0">
                <a:latin typeface="Times New Roman" panose="02020603050405020304" pitchFamily="18" charset="0"/>
                <a:cs typeface="Times New Roman" panose="02020603050405020304" pitchFamily="18" charset="0"/>
              </a:rPr>
              <a:t>Motivation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EABCF4-72D6-541E-0E24-1C47C0CFEADA}"/>
              </a:ext>
            </a:extLst>
          </p:cNvPr>
          <p:cNvSpPr>
            <a:spLocks noGrp="1"/>
          </p:cNvSpPr>
          <p:nvPr>
            <p:ph idx="1"/>
          </p:nvPr>
        </p:nvSpPr>
        <p:spPr>
          <a:xfrm>
            <a:off x="1095054" y="1263723"/>
            <a:ext cx="10515600" cy="5463648"/>
          </a:xfrm>
        </p:spPr>
        <p:txBody>
          <a:bodyPr>
            <a:normAutofit fontScale="92500" lnSpcReduction="10000"/>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During our project title research, we came across an interesting historical example from the Toyota Company before the 1950s.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Toyota faced numerous rejections from their testing team because many of their products were found to have faults.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After continuous rejections, they thoroughly investigated their production process and discovered that the root cause was tool wear in their machines.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Once they addressed this issue, they were able to improve their processes and small damage doesn't make any change in such big industries.</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However, for small companies, even minor damages to output can lead to significant losses, as they may not have the resources or scale to absorb such setbacks. </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To address this challenge, we decided to do this project to proactively monitor tool condition and surface quality. By implementing an intelligent tool condition monitoring system.</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6850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62D5C-FB5B-45BE-C9AD-8A9EEF717ADE}"/>
              </a:ext>
            </a:extLst>
          </p:cNvPr>
          <p:cNvSpPr>
            <a:spLocks noGrp="1"/>
          </p:cNvSpPr>
          <p:nvPr>
            <p:ph type="title"/>
          </p:nvPr>
        </p:nvSpPr>
        <p:spPr>
          <a:xfrm>
            <a:off x="273121" y="169916"/>
            <a:ext cx="10515600" cy="672565"/>
          </a:xfrm>
        </p:spPr>
        <p:txBody>
          <a:bodyPr>
            <a:normAutofit fontScale="90000"/>
          </a:bodyPr>
          <a:lstStyle/>
          <a:p>
            <a:r>
              <a:rPr lang="en-US" b="1" dirty="0">
                <a:latin typeface="Times New Roman" panose="02020603050405020304" pitchFamily="18" charset="0"/>
                <a:cs typeface="Times New Roman" panose="02020603050405020304" pitchFamily="18" charset="0"/>
              </a:rPr>
              <a:t>Literature Survey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A817B7-21D6-C41A-6E50-15150C49AA49}"/>
              </a:ext>
            </a:extLst>
          </p:cNvPr>
          <p:cNvSpPr>
            <a:spLocks noGrp="1"/>
          </p:cNvSpPr>
          <p:nvPr>
            <p:ph idx="1"/>
          </p:nvPr>
        </p:nvSpPr>
        <p:spPr>
          <a:xfrm>
            <a:off x="735457" y="1435206"/>
            <a:ext cx="10515600" cy="5612473"/>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Title</a:t>
            </a:r>
            <a:r>
              <a:rPr lang="en-US" sz="2400" dirty="0">
                <a:latin typeface="Times New Roman" panose="02020603050405020304" pitchFamily="18" charset="0"/>
                <a:cs typeface="Times New Roman" panose="02020603050405020304" pitchFamily="18" charset="0"/>
              </a:rPr>
              <a:t>: Assessment of Tool Condition and Surface Quality Using Hybrid Deep Neural Network: CNN-LSTM-Based Segmentation and Statistical Analysis</a:t>
            </a:r>
          </a:p>
          <a:p>
            <a:pPr algn="just"/>
            <a:r>
              <a:rPr lang="en-US" sz="2400" b="1" dirty="0">
                <a:latin typeface="Times New Roman" panose="02020603050405020304" pitchFamily="18" charset="0"/>
                <a:cs typeface="Times New Roman" panose="02020603050405020304" pitchFamily="18" charset="0"/>
              </a:rPr>
              <a:t>Author</a:t>
            </a:r>
            <a:r>
              <a:rPr 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K. Venkata Rao</a:t>
            </a:r>
          </a:p>
          <a:p>
            <a:pPr marL="0" indent="0" algn="just">
              <a:buNone/>
            </a:pPr>
            <a:r>
              <a:rPr lang="en-IN" sz="2400" dirty="0">
                <a:latin typeface="Times New Roman" panose="02020603050405020304" pitchFamily="18" charset="0"/>
                <a:cs typeface="Times New Roman" panose="02020603050405020304" pitchFamily="18" charset="0"/>
              </a:rPr>
              <a:t>	</a:t>
            </a:r>
            <a:r>
              <a:rPr lang="en-US" sz="2400" kern="1200" dirty="0">
                <a:solidFill>
                  <a:srgbClr val="000000"/>
                </a:solidFill>
                <a:effectLst/>
                <a:latin typeface="Times New Roman" panose="02020603050405020304" pitchFamily="18" charset="0"/>
                <a:ea typeface="+mn-ea"/>
                <a:cs typeface="Times New Roman" panose="02020603050405020304" pitchFamily="18" charset="0"/>
              </a:rPr>
              <a:t> This paper addresses tool wear prediction challenges in machining processes by leveraging a CNN-LSTM hybrid model that processes heterogeneous data, including tool images, vibration signals, and surface roughness. It builds on prior works that used CNNs for image-based wear detection and LSTMs for temporal data but combines these strengths for enhanced accuracy. The study incorporates YOLOv8 for efficient wear region segmentation, achieving </a:t>
            </a:r>
            <a:r>
              <a:rPr lang="en-US" sz="2400" kern="1200" dirty="0" err="1">
                <a:solidFill>
                  <a:srgbClr val="000000"/>
                </a:solidFill>
                <a:effectLst/>
                <a:latin typeface="Times New Roman" panose="02020603050405020304" pitchFamily="18" charset="0"/>
                <a:ea typeface="+mn-ea"/>
                <a:cs typeface="Times New Roman" panose="02020603050405020304" pitchFamily="18" charset="0"/>
              </a:rPr>
              <a:t>mAP</a:t>
            </a:r>
            <a:r>
              <a:rPr lang="en-US" sz="2400" kern="1200" dirty="0">
                <a:solidFill>
                  <a:srgbClr val="000000"/>
                </a:solidFill>
                <a:effectLst/>
                <a:latin typeface="Times New Roman" panose="02020603050405020304" pitchFamily="18" charset="0"/>
                <a:ea typeface="+mn-ea"/>
                <a:cs typeface="Times New Roman" panose="02020603050405020304" pitchFamily="18" charset="0"/>
              </a:rPr>
              <a:t> values above 0.9, and reports RMSE values as low as 0.018 mm for wear depth with R² up to 0.974 for wear length prediction. While advancing tool condition monitoring, it highlights gaps in integrating diverse data types and calls for optimized hybrid architectures for broader applications in machining.</a:t>
            </a:r>
            <a:endParaRPr lang="en-IN" sz="2400" dirty="0">
              <a:effectLst/>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2222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CF277-C889-4969-AA49-A7CEBC2237B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CB15AA-BD75-99FE-D366-57DE93A48B0A}"/>
              </a:ext>
            </a:extLst>
          </p:cNvPr>
          <p:cNvSpPr>
            <a:spLocks noGrp="1"/>
          </p:cNvSpPr>
          <p:nvPr>
            <p:ph idx="1"/>
          </p:nvPr>
        </p:nvSpPr>
        <p:spPr>
          <a:xfrm>
            <a:off x="485086" y="487782"/>
            <a:ext cx="10515600" cy="5612473"/>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Title</a:t>
            </a:r>
            <a:r>
              <a:rPr lang="en-US" sz="2400" dirty="0">
                <a:latin typeface="Times New Roman" panose="02020603050405020304" pitchFamily="18" charset="0"/>
                <a:cs typeface="Times New Roman" panose="02020603050405020304" pitchFamily="18" charset="0"/>
              </a:rPr>
              <a:t>: Tool Wear Condition Monitoring Method Based on Deep Learning with Force Signals</a:t>
            </a:r>
          </a:p>
          <a:p>
            <a:pPr marL="0" indent="0" algn="just">
              <a:buNone/>
            </a:pPr>
            <a:r>
              <a:rPr lang="en-US" sz="2400" b="1" dirty="0">
                <a:latin typeface="Times New Roman" panose="02020603050405020304" pitchFamily="18" charset="0"/>
                <a:cs typeface="Times New Roman" panose="02020603050405020304" pitchFamily="18" charset="0"/>
              </a:rPr>
              <a:t>Author</a:t>
            </a:r>
            <a:r>
              <a:rPr lang="en-US"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Yaping</a:t>
            </a:r>
            <a:r>
              <a:rPr lang="en-IN" sz="2400" dirty="0">
                <a:latin typeface="Times New Roman" panose="02020603050405020304" pitchFamily="18" charset="0"/>
                <a:cs typeface="Times New Roman" panose="02020603050405020304" pitchFamily="18" charset="0"/>
              </a:rPr>
              <a:t> Zhang et.al</a:t>
            </a:r>
          </a:p>
          <a:p>
            <a:pPr marL="0" indent="0" algn="just">
              <a:buNone/>
            </a:pPr>
            <a:r>
              <a:rPr lang="en-IN" sz="2400" dirty="0">
                <a:latin typeface="Times New Roman" panose="02020603050405020304" pitchFamily="18" charset="0"/>
                <a:cs typeface="Times New Roman" panose="02020603050405020304" pitchFamily="18" charset="0"/>
              </a:rPr>
              <a:t>	</a:t>
            </a:r>
            <a:r>
              <a:rPr lang="en-US" sz="2400" kern="1200" dirty="0">
                <a:solidFill>
                  <a:srgbClr val="000000"/>
                </a:solidFill>
                <a:effectLst/>
                <a:latin typeface="Times New Roman" panose="02020603050405020304" pitchFamily="18" charset="0"/>
                <a:ea typeface="+mn-ea"/>
                <a:cs typeface="Times New Roman" panose="02020603050405020304" pitchFamily="18" charset="0"/>
              </a:rPr>
              <a:t> The literature survey in this paper highlights the challenges in tool wear condition monitoring due to nonlinear and time-varying machining processes. Traditional machine learning approaches, such as support vector machines and random forests, are limited by shallow feature extraction and inefficiency. Recent advances integrate deep learning models with industrial data to improve generalization and accuracy. Techniques like wavelet transforms, Fourier transforms, and </a:t>
            </a:r>
            <a:r>
              <a:rPr lang="en-US" sz="2400" kern="1200" dirty="0" err="1">
                <a:solidFill>
                  <a:srgbClr val="000000"/>
                </a:solidFill>
                <a:effectLst/>
                <a:latin typeface="Times New Roman" panose="02020603050405020304" pitchFamily="18" charset="0"/>
                <a:ea typeface="+mn-ea"/>
                <a:cs typeface="Times New Roman" panose="02020603050405020304" pitchFamily="18" charset="0"/>
              </a:rPr>
              <a:t>Gramian</a:t>
            </a:r>
            <a:r>
              <a:rPr lang="en-US" sz="2400" kern="1200" dirty="0">
                <a:solidFill>
                  <a:srgbClr val="000000"/>
                </a:solidFill>
                <a:effectLst/>
                <a:latin typeface="Times New Roman" panose="02020603050405020304" pitchFamily="18" charset="0"/>
                <a:ea typeface="+mn-ea"/>
                <a:cs typeface="Times New Roman" panose="02020603050405020304" pitchFamily="18" charset="0"/>
              </a:rPr>
              <a:t> angular fields have been employed to transform sensor signals into images, enabling improved classification. Compared to methods like </a:t>
            </a:r>
            <a:r>
              <a:rPr lang="en-US" sz="2400" kern="1200" dirty="0" err="1">
                <a:solidFill>
                  <a:srgbClr val="000000"/>
                </a:solidFill>
                <a:effectLst/>
                <a:latin typeface="Times New Roman" panose="02020603050405020304" pitchFamily="18" charset="0"/>
                <a:ea typeface="+mn-ea"/>
                <a:cs typeface="Times New Roman" panose="02020603050405020304" pitchFamily="18" charset="0"/>
              </a:rPr>
              <a:t>ResNet</a:t>
            </a:r>
            <a:r>
              <a:rPr lang="en-US" sz="2400" kern="1200" dirty="0">
                <a:solidFill>
                  <a:srgbClr val="000000"/>
                </a:solidFill>
                <a:effectLst/>
                <a:latin typeface="Times New Roman" panose="02020603050405020304" pitchFamily="18" charset="0"/>
                <a:ea typeface="+mn-ea"/>
                <a:cs typeface="Times New Roman" panose="02020603050405020304" pitchFamily="18" charset="0"/>
              </a:rPr>
              <a:t> (62.9% accuracy) and </a:t>
            </a:r>
            <a:r>
              <a:rPr lang="en-US" sz="2400" kern="1200" dirty="0" err="1">
                <a:solidFill>
                  <a:srgbClr val="000000"/>
                </a:solidFill>
                <a:effectLst/>
                <a:latin typeface="Times New Roman" panose="02020603050405020304" pitchFamily="18" charset="0"/>
                <a:ea typeface="+mn-ea"/>
                <a:cs typeface="Times New Roman" panose="02020603050405020304" pitchFamily="18" charset="0"/>
              </a:rPr>
              <a:t>AlexNet</a:t>
            </a:r>
            <a:r>
              <a:rPr lang="en-US" sz="2400" kern="1200" dirty="0">
                <a:solidFill>
                  <a:srgbClr val="000000"/>
                </a:solidFill>
                <a:effectLst/>
                <a:latin typeface="Times New Roman" panose="02020603050405020304" pitchFamily="18" charset="0"/>
                <a:ea typeface="+mn-ea"/>
                <a:cs typeface="Times New Roman" panose="02020603050405020304" pitchFamily="18" charset="0"/>
              </a:rPr>
              <a:t> (70.1% accuracy), convolutional neural networks with multiscale features achieve accuracy above 90%, offering superior precision, recall, and robustness. These developments address data imbalance and enhance real-time monitoring capabilities.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6363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387084-8C3E-C25E-ED8E-C872B9E41FA7}"/>
              </a:ext>
            </a:extLst>
          </p:cNvPr>
          <p:cNvSpPr>
            <a:spLocks noGrp="1"/>
          </p:cNvSpPr>
          <p:nvPr>
            <p:ph idx="1"/>
          </p:nvPr>
        </p:nvSpPr>
        <p:spPr>
          <a:xfrm>
            <a:off x="653143" y="774598"/>
            <a:ext cx="10515600" cy="5593545"/>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[3] Title</a:t>
            </a:r>
            <a:r>
              <a:rPr lang="en-US" sz="2400" dirty="0">
                <a:latin typeface="Times New Roman" panose="02020603050405020304" pitchFamily="18" charset="0"/>
                <a:cs typeface="Times New Roman" panose="02020603050405020304" pitchFamily="18" charset="0"/>
              </a:rPr>
              <a:t>: </a:t>
            </a:r>
            <a:r>
              <a:rPr lang="en-US" sz="2400" dirty="0"/>
              <a:t>Milling Tool Wear Prediction Method Based on Deep Learning Under Variable Working Conditions </a:t>
            </a:r>
          </a:p>
          <a:p>
            <a:pPr marL="0" indent="0" algn="just">
              <a:buNone/>
            </a:pPr>
            <a:r>
              <a:rPr lang="en-US" sz="2400" b="1" dirty="0">
                <a:latin typeface="Times New Roman" panose="02020603050405020304" pitchFamily="18" charset="0"/>
                <a:cs typeface="Times New Roman" panose="02020603050405020304" pitchFamily="18" charset="0"/>
              </a:rPr>
              <a:t>Authors</a:t>
            </a:r>
            <a:r>
              <a:rPr lang="en-US" sz="2400" dirty="0">
                <a:latin typeface="Times New Roman" panose="02020603050405020304" pitchFamily="18" charset="0"/>
                <a:cs typeface="Times New Roman" panose="02020603050405020304" pitchFamily="18" charset="0"/>
              </a:rPr>
              <a:t>: </a:t>
            </a:r>
            <a:r>
              <a:rPr lang="en-IN" sz="2400" dirty="0"/>
              <a:t>MINGWEI WANG et.al </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This paper investigates deep learning methods for predicting milling tool wear under variable working conditions. Traditional machine learning approaches struggled with high-dimensional, non-stationary data and complex relationships between tool wear and working conditions. This study employs a stacked autoencoder for adaptive feature extraction and an LSTM network to model time-series correlations. By integrating fused machining signals and working condition factors into a unified framework, the proposed method improves prediction accuracy. Experimental validation using public datasets demonstrates its reliability and efficiency, highlighting its potential for real-time applications in tool wear monitoring.</a:t>
            </a: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855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2F92E5-060C-2C03-02CE-C2604BA4695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193B54-B7DF-41ED-A892-AA914DD59E29}"/>
              </a:ext>
            </a:extLst>
          </p:cNvPr>
          <p:cNvSpPr>
            <a:spLocks noGrp="1"/>
          </p:cNvSpPr>
          <p:nvPr>
            <p:ph idx="1"/>
          </p:nvPr>
        </p:nvSpPr>
        <p:spPr>
          <a:xfrm>
            <a:off x="653143" y="468086"/>
            <a:ext cx="10515600" cy="5900057"/>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[4] Title: </a:t>
            </a:r>
            <a:r>
              <a:rPr lang="en-US" sz="2400" dirty="0">
                <a:latin typeface="Times New Roman" panose="02020603050405020304" pitchFamily="18" charset="0"/>
                <a:cs typeface="Times New Roman" panose="02020603050405020304" pitchFamily="18" charset="0"/>
              </a:rPr>
              <a:t>Tool Condition Monitoring With Multiscale Discriminant Sparse Decomposition</a:t>
            </a:r>
          </a:p>
          <a:p>
            <a:pPr algn="just"/>
            <a:r>
              <a:rPr lang="en-US" sz="2400" b="1" dirty="0">
                <a:latin typeface="Times New Roman" panose="02020603050405020304" pitchFamily="18" charset="0"/>
                <a:cs typeface="Times New Roman" panose="02020603050405020304" pitchFamily="18" charset="0"/>
              </a:rPr>
              <a:t>Authors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Kunpeng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Zhu,Xin</a:t>
            </a:r>
            <a:r>
              <a:rPr lang="en-US" sz="2400" dirty="0">
                <a:latin typeface="Times New Roman" panose="02020603050405020304" pitchFamily="18" charset="0"/>
                <a:cs typeface="Times New Roman" panose="02020603050405020304" pitchFamily="18" charset="0"/>
              </a:rPr>
              <a:t> Lin</a:t>
            </a:r>
          </a:p>
          <a:p>
            <a:pPr marL="0" indent="0" algn="just">
              <a:buNone/>
            </a:pPr>
            <a:r>
              <a:rPr lang="en-US" sz="2400" dirty="0">
                <a:latin typeface="Times New Roman" panose="02020603050405020304" pitchFamily="18" charset="0"/>
                <a:cs typeface="Times New Roman" panose="02020603050405020304" pitchFamily="18" charset="0"/>
              </a:rPr>
              <a:t>This paper focuses on Tool Condition Monitoring (TCM), a crucial aspect of manufacturing, aimed at detecting tool conditions such as wear, chipping, or breakage in real time. It integrates advanced signal processing and machine learning techniques for accurate and efficient </a:t>
            </a:r>
            <a:r>
              <a:rPr lang="en-US" sz="2400" dirty="0" err="1">
                <a:latin typeface="Times New Roman" panose="02020603050405020304" pitchFamily="18" charset="0"/>
                <a:cs typeface="Times New Roman" panose="02020603050405020304" pitchFamily="18" charset="0"/>
              </a:rPr>
              <a:t>monitoring.The</a:t>
            </a:r>
            <a:r>
              <a:rPr lang="en-US" sz="2400" dirty="0">
                <a:latin typeface="Times New Roman" panose="02020603050405020304" pitchFamily="18" charset="0"/>
                <a:cs typeface="Times New Roman" panose="02020603050405020304" pitchFamily="18" charset="0"/>
              </a:rPr>
              <a:t> system uses Wavelet Packet Decomposition (WPD) to preprocess signals by breaking them into frequency components, extracting meaningful features. Sparse Representation then efficiently encodes these features by representing them as a combination of a few essential dictionary atoms, reducing noise and focusing on relevant information. Next, Discriminative Dictionary Learning trains a dictionary optimized for distinguishing tool conditions, employing Fisher’s Discriminant Analysis (FDA) to enhance class separability. Finally, the system uses the Fisher Discriminant Ratio (FDR) for classification, assigning the signal to the appropriate tool condition.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9366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7C698-2231-ACC8-C310-6CA0D2E8C226}"/>
              </a:ext>
            </a:extLst>
          </p:cNvPr>
          <p:cNvSpPr>
            <a:spLocks noGrp="1"/>
          </p:cNvSpPr>
          <p:nvPr>
            <p:ph type="title"/>
          </p:nvPr>
        </p:nvSpPr>
        <p:spPr>
          <a:xfrm>
            <a:off x="725185" y="631861"/>
            <a:ext cx="10515600" cy="878048"/>
          </a:xfrm>
        </p:spPr>
        <p:txBody>
          <a:bodyPr/>
          <a:lstStyle/>
          <a:p>
            <a:r>
              <a:rPr lang="en-US" b="1" dirty="0">
                <a:latin typeface="Times New Roman" panose="02020603050405020304" pitchFamily="18" charset="0"/>
                <a:cs typeface="Times New Roman" panose="02020603050405020304" pitchFamily="18" charset="0"/>
              </a:rPr>
              <a:t>About Dataset: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F5A8C7-4681-82CD-7422-0449B570005E}"/>
              </a:ext>
            </a:extLst>
          </p:cNvPr>
          <p:cNvSpPr>
            <a:spLocks noGrp="1"/>
          </p:cNvSpPr>
          <p:nvPr>
            <p:ph idx="1"/>
          </p:nvPr>
        </p:nvSpPr>
        <p:spPr>
          <a:xfrm>
            <a:off x="920393" y="1571947"/>
            <a:ext cx="10515600" cy="4654192"/>
          </a:xfrm>
        </p:spPr>
        <p:txBody>
          <a:bodyPr>
            <a:normAutofit/>
          </a:bodyPr>
          <a:lstStyle/>
          <a:p>
            <a:pPr algn="just"/>
            <a:r>
              <a:rPr lang="en-IN" sz="2400" dirty="0">
                <a:latin typeface="Times New Roman" panose="02020603050405020304" pitchFamily="18" charset="0"/>
                <a:cs typeface="Times New Roman" panose="02020603050405020304" pitchFamily="18" charset="0"/>
              </a:rPr>
              <a:t>The dataset consists of 27 records each with 25 features and </a:t>
            </a:r>
            <a:r>
              <a:rPr lang="en-US" sz="2400" dirty="0">
                <a:latin typeface="Times New Roman" panose="02020603050405020304" pitchFamily="18" charset="0"/>
                <a:cs typeface="Times New Roman" panose="02020603050405020304" pitchFamily="18" charset="0"/>
              </a:rPr>
              <a:t>was split into 70%, 20%, and 10% for training, validation, and test, respectively</a:t>
            </a:r>
          </a:p>
          <a:p>
            <a:pPr algn="just"/>
            <a:r>
              <a:rPr lang="en-IN" sz="2400" b="1" dirty="0">
                <a:latin typeface="Times New Roman" panose="02020603050405020304" pitchFamily="18" charset="0"/>
                <a:cs typeface="Times New Roman" panose="02020603050405020304" pitchFamily="18" charset="0"/>
              </a:rPr>
              <a:t>Material Studied</a:t>
            </a:r>
            <a:r>
              <a:rPr lang="en-IN" sz="2400" dirty="0">
                <a:latin typeface="Times New Roman" panose="02020603050405020304" pitchFamily="18" charset="0"/>
                <a:cs typeface="Times New Roman" panose="02020603050405020304" pitchFamily="18" charset="0"/>
              </a:rPr>
              <a:t>: AISI D2 Steel, machined using a cemented carbide mill cutter.</a:t>
            </a:r>
          </a:p>
          <a:p>
            <a:pPr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Dataset consists of Heterogeneous data combining:</a:t>
            </a:r>
          </a:p>
          <a:p>
            <a:pPr marL="742950" lvl="1"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Tool Images</a:t>
            </a:r>
            <a:r>
              <a:rPr lang="en-IN" dirty="0">
                <a:latin typeface="Times New Roman" panose="02020603050405020304" pitchFamily="18" charset="0"/>
                <a:cs typeface="Times New Roman" panose="02020603050405020304" pitchFamily="18" charset="0"/>
              </a:rPr>
              <a:t>: Annotated flank wear images using </a:t>
            </a:r>
            <a:r>
              <a:rPr lang="en-IN" dirty="0" err="1">
                <a:latin typeface="Times New Roman" panose="02020603050405020304" pitchFamily="18" charset="0"/>
                <a:cs typeface="Times New Roman" panose="02020603050405020304" pitchFamily="18" charset="0"/>
              </a:rPr>
              <a:t>Roboflow</a:t>
            </a:r>
            <a:r>
              <a:rPr lang="en-IN" dirty="0">
                <a:latin typeface="Times New Roman" panose="02020603050405020304" pitchFamily="18" charset="0"/>
                <a:cs typeface="Times New Roman" panose="02020603050405020304" pitchFamily="18" charset="0"/>
              </a:rPr>
              <a:t> for wear segmentation.</a:t>
            </a:r>
          </a:p>
          <a:p>
            <a:pPr marL="742950" lvl="1"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Vibration Signals</a:t>
            </a:r>
            <a:r>
              <a:rPr lang="en-IN" dirty="0">
                <a:latin typeface="Times New Roman" panose="02020603050405020304" pitchFamily="18" charset="0"/>
                <a:cs typeface="Times New Roman" panose="02020603050405020304" pitchFamily="18" charset="0"/>
              </a:rPr>
              <a:t>: Processed using Fast Fourier Transform (FFT), with 18 features extracted (time and frequency domains).</a:t>
            </a:r>
          </a:p>
          <a:p>
            <a:pPr marL="742950" lvl="1"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Machining Properties</a:t>
            </a:r>
            <a:r>
              <a:rPr lang="en-IN" dirty="0">
                <a:latin typeface="Times New Roman" panose="02020603050405020304" pitchFamily="18" charset="0"/>
                <a:cs typeface="Times New Roman" panose="02020603050405020304" pitchFamily="18" charset="0"/>
              </a:rPr>
              <a:t>: Includes spindle speed, feed/tooth, machining length, wear length, wear depth, and surface roughness.</a:t>
            </a:r>
          </a:p>
          <a:p>
            <a:pPr marL="457200" lvl="1" indent="0" algn="just">
              <a:buNone/>
            </a:pPr>
            <a:endParaRPr lang="en-IN"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8479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171E75-6E31-A872-74C5-933179214773}"/>
              </a:ext>
            </a:extLst>
          </p:cNvPr>
          <p:cNvSpPr>
            <a:spLocks noGrp="1"/>
          </p:cNvSpPr>
          <p:nvPr>
            <p:ph idx="1"/>
          </p:nvPr>
        </p:nvSpPr>
        <p:spPr>
          <a:xfrm>
            <a:off x="838200" y="446314"/>
            <a:ext cx="10515600" cy="5730649"/>
          </a:xfrm>
        </p:spPr>
        <p:txBody>
          <a:bodyPr>
            <a:normAutofit/>
          </a:bodyPr>
          <a:lstStyle/>
          <a:p>
            <a:r>
              <a:rPr lang="en-US" sz="2400" dirty="0"/>
              <a:t>Working Condition – (3 features):</a:t>
            </a:r>
          </a:p>
          <a:p>
            <a:pPr marL="0" indent="0">
              <a:buNone/>
            </a:pPr>
            <a:r>
              <a:rPr lang="en-US" sz="2400" dirty="0"/>
              <a:t>	</a:t>
            </a:r>
            <a:r>
              <a:rPr lang="en-IN" sz="2400" dirty="0"/>
              <a:t>Spindle speed</a:t>
            </a:r>
            <a:r>
              <a:rPr lang="en-US" sz="2400" dirty="0"/>
              <a:t>, </a:t>
            </a:r>
            <a:r>
              <a:rPr lang="en-IN" sz="2400" dirty="0"/>
              <a:t>Feed</a:t>
            </a:r>
            <a:r>
              <a:rPr lang="en-US" sz="2400" dirty="0"/>
              <a:t>, </a:t>
            </a:r>
            <a:r>
              <a:rPr lang="en-IN" sz="2400" dirty="0"/>
              <a:t>Machining length</a:t>
            </a:r>
            <a:endParaRPr lang="en-US" sz="2400" dirty="0"/>
          </a:p>
          <a:p>
            <a:r>
              <a:rPr lang="en-US" sz="2400" dirty="0"/>
              <a:t>Time domain- (13 features):</a:t>
            </a:r>
          </a:p>
          <a:p>
            <a:pPr marL="0" indent="0">
              <a:buNone/>
            </a:pPr>
            <a:r>
              <a:rPr lang="en-US" sz="2400" dirty="0"/>
              <a:t>	Standard deviation, minimum value, maximum value, average value, amplitude factor, peak-to-peak value, skewness, root mean square, kurtosis, Energy, impact factor, waveform factor, and margin factor</a:t>
            </a:r>
          </a:p>
          <a:p>
            <a:r>
              <a:rPr lang="en-US" sz="2400" dirty="0"/>
              <a:t>Frequency domain –(5 features):</a:t>
            </a:r>
          </a:p>
          <a:p>
            <a:pPr marL="0" indent="0">
              <a:buNone/>
            </a:pPr>
            <a:r>
              <a:rPr lang="en-US" sz="2400" dirty="0"/>
              <a:t>	frequency domain amplitude average, variance frequency, frequency variance, mean square frequency and center of gravity frequency</a:t>
            </a:r>
          </a:p>
          <a:p>
            <a:r>
              <a:rPr lang="en-US" sz="2400" dirty="0"/>
              <a:t>After segmentation- (3 features):</a:t>
            </a:r>
          </a:p>
          <a:p>
            <a:pPr marL="0" indent="0">
              <a:buNone/>
            </a:pPr>
            <a:r>
              <a:rPr lang="en-IN" sz="2400" dirty="0"/>
              <a:t>	Wear tool identification image, Wear length</a:t>
            </a:r>
            <a:r>
              <a:rPr lang="en-US" sz="2400" dirty="0"/>
              <a:t>, </a:t>
            </a:r>
            <a:r>
              <a:rPr lang="en-IN" sz="2400" dirty="0"/>
              <a:t>Wear depth</a:t>
            </a:r>
          </a:p>
          <a:p>
            <a:r>
              <a:rPr lang="en-IN" sz="2400" dirty="0"/>
              <a:t>Profilometer- (1 feature):</a:t>
            </a:r>
          </a:p>
          <a:p>
            <a:pPr marL="0" indent="0">
              <a:buNone/>
            </a:pPr>
            <a:r>
              <a:rPr lang="en-IN" sz="2400" dirty="0"/>
              <a:t>	Surface roughness </a:t>
            </a:r>
          </a:p>
          <a:p>
            <a:pPr marL="457200" lvl="1" indent="0">
              <a:buNone/>
            </a:pPr>
            <a:endParaRPr lang="en-US" dirty="0"/>
          </a:p>
          <a:p>
            <a:pPr marL="0" indent="0">
              <a:buNone/>
            </a:pPr>
            <a:endParaRPr lang="en-IN" sz="2400" dirty="0"/>
          </a:p>
        </p:txBody>
      </p:sp>
    </p:spTree>
    <p:extLst>
      <p:ext uri="{BB962C8B-B14F-4D97-AF65-F5344CB8AC3E}">
        <p14:creationId xmlns:p14="http://schemas.microsoft.com/office/powerpoint/2010/main" val="681389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02948-0520-F2A5-E602-501F71201156}"/>
              </a:ext>
            </a:extLst>
          </p:cNvPr>
          <p:cNvSpPr>
            <a:spLocks noGrp="1"/>
          </p:cNvSpPr>
          <p:nvPr>
            <p:ph type="title"/>
          </p:nvPr>
        </p:nvSpPr>
        <p:spPr>
          <a:xfrm>
            <a:off x="838200" y="365125"/>
            <a:ext cx="10515600" cy="939693"/>
          </a:xfrm>
        </p:spPr>
        <p:txBody>
          <a:bodyPr/>
          <a:lstStyle/>
          <a:p>
            <a:r>
              <a:rPr lang="en-US" b="1" dirty="0">
                <a:latin typeface="Times New Roman" panose="02020603050405020304" pitchFamily="18" charset="0"/>
                <a:cs typeface="Times New Roman" panose="02020603050405020304" pitchFamily="18" charset="0"/>
              </a:rPr>
              <a:t>Objectives: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418D3F-4A82-C574-0FD4-4CB1947AF41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To develop an efficient system for tool condition monitoring using heterogeneous data and advanced image processing techniques like SAM for accurate detection, and prediction of tool wear and surface quality.</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743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TotalTime>
  <Words>1384</Words>
  <Application>Microsoft Office PowerPoint</Application>
  <PresentationFormat>Widescreen</PresentationFormat>
  <Paragraphs>74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Domain of the work: Tool Condition Monitoring in Industrial Engineering using AI and Deep Learning  Tentative Title : Machine Fault analysis and Tool condition monitoring</vt:lpstr>
      <vt:lpstr>Motivation :</vt:lpstr>
      <vt:lpstr>Literature Survey</vt:lpstr>
      <vt:lpstr>PowerPoint Presentation</vt:lpstr>
      <vt:lpstr>PowerPoint Presentation</vt:lpstr>
      <vt:lpstr>PowerPoint Presentation</vt:lpstr>
      <vt:lpstr>About Dataset:</vt:lpstr>
      <vt:lpstr>PowerPoint Presentation</vt:lpstr>
      <vt:lpstr>Objectives:</vt:lpstr>
      <vt:lpstr>Work flow and Timeline: </vt:lpstr>
      <vt:lpstr>PowerPoint Presentation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Vyshnavi</dc:creator>
  <cp:lastModifiedBy>Shanmukha Sudha Kiran Thotakura</cp:lastModifiedBy>
  <cp:revision>18</cp:revision>
  <dcterms:created xsi:type="dcterms:W3CDTF">2025-01-07T13:33:59Z</dcterms:created>
  <dcterms:modified xsi:type="dcterms:W3CDTF">2025-01-08T04:28:16Z</dcterms:modified>
</cp:coreProperties>
</file>