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1085" r:id="rId6"/>
    <p:sldId id="1282" r:id="rId7"/>
    <p:sldId id="352" r:id="rId8"/>
    <p:sldId id="1283" r:id="rId9"/>
    <p:sldId id="1284" r:id="rId10"/>
    <p:sldId id="1285" r:id="rId11"/>
    <p:sldId id="1286" r:id="rId12"/>
    <p:sldId id="1287" r:id="rId13"/>
    <p:sldId id="1288" r:id="rId14"/>
    <p:sldId id="1249"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D8C"/>
    <a:srgbClr val="9F5900"/>
    <a:srgbClr val="FF3300"/>
    <a:srgbClr val="FFFFFF"/>
    <a:srgbClr val="C00000"/>
    <a:srgbClr val="F8FFB3"/>
    <a:srgbClr val="BAF8FF"/>
    <a:srgbClr val="92A000"/>
    <a:srgbClr val="00F4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8A7C6-2B5D-40F9-912D-971DA95BD567}" v="1" dt="2024-01-17T16:46:08.9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468" y="5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kha Sudha Kiran" userId="b06dd08e4cd3035e" providerId="LiveId" clId="{ACC8A7C6-2B5D-40F9-912D-971DA95BD567}"/>
    <pc:docChg chg="undo custSel modSld">
      <pc:chgData name="Shanmukha Sudha Kiran" userId="b06dd08e4cd3035e" providerId="LiveId" clId="{ACC8A7C6-2B5D-40F9-912D-971DA95BD567}" dt="2024-01-17T16:46:25.652" v="148" actId="20577"/>
      <pc:docMkLst>
        <pc:docMk/>
      </pc:docMkLst>
      <pc:sldChg chg="modSp mod">
        <pc:chgData name="Shanmukha Sudha Kiran" userId="b06dd08e4cd3035e" providerId="LiveId" clId="{ACC8A7C6-2B5D-40F9-912D-971DA95BD567}" dt="2024-01-17T16:23:49.596" v="100" actId="20577"/>
        <pc:sldMkLst>
          <pc:docMk/>
          <pc:sldMk cId="3781132704" sldId="1085"/>
        </pc:sldMkLst>
        <pc:spChg chg="mod">
          <ac:chgData name="Shanmukha Sudha Kiran" userId="b06dd08e4cd3035e" providerId="LiveId" clId="{ACC8A7C6-2B5D-40F9-912D-971DA95BD567}" dt="2024-01-17T16:23:49.596" v="100" actId="20577"/>
          <ac:spMkLst>
            <pc:docMk/>
            <pc:sldMk cId="3781132704" sldId="1085"/>
            <ac:spMk id="9" creationId="{C319F0F6-4D63-17C0-67E5-6FB8E80FF122}"/>
          </ac:spMkLst>
        </pc:spChg>
      </pc:sldChg>
      <pc:sldChg chg="modSp mod">
        <pc:chgData name="Shanmukha Sudha Kiran" userId="b06dd08e4cd3035e" providerId="LiveId" clId="{ACC8A7C6-2B5D-40F9-912D-971DA95BD567}" dt="2024-01-17T16:46:25.652" v="148" actId="20577"/>
        <pc:sldMkLst>
          <pc:docMk/>
          <pc:sldMk cId="3232110279" sldId="1282"/>
        </pc:sldMkLst>
        <pc:spChg chg="mod">
          <ac:chgData name="Shanmukha Sudha Kiran" userId="b06dd08e4cd3035e" providerId="LiveId" clId="{ACC8A7C6-2B5D-40F9-912D-971DA95BD567}" dt="2024-01-17T16:46:25.652" v="148" actId="20577"/>
          <ac:spMkLst>
            <pc:docMk/>
            <pc:sldMk cId="3232110279" sldId="1282"/>
            <ac:spMk id="8" creationId="{D4240D32-9BCC-D793-EF34-3F436C714765}"/>
          </ac:spMkLst>
        </pc:spChg>
      </pc:sldChg>
      <pc:sldChg chg="modSp mod">
        <pc:chgData name="Shanmukha Sudha Kiran" userId="b06dd08e4cd3035e" providerId="LiveId" clId="{ACC8A7C6-2B5D-40F9-912D-971DA95BD567}" dt="2024-01-16T15:17:24.883" v="27" actId="14100"/>
        <pc:sldMkLst>
          <pc:docMk/>
          <pc:sldMk cId="1284633762" sldId="1284"/>
        </pc:sldMkLst>
        <pc:spChg chg="mod">
          <ac:chgData name="Shanmukha Sudha Kiran" userId="b06dd08e4cd3035e" providerId="LiveId" clId="{ACC8A7C6-2B5D-40F9-912D-971DA95BD567}" dt="2024-01-16T15:17:24.883" v="27" actId="14100"/>
          <ac:spMkLst>
            <pc:docMk/>
            <pc:sldMk cId="1284633762" sldId="1284"/>
            <ac:spMk id="2" creationId="{07E1EAD1-F835-6956-77CD-17363121C17E}"/>
          </ac:spMkLst>
        </pc:spChg>
      </pc:sldChg>
      <pc:sldChg chg="modSp mod">
        <pc:chgData name="Shanmukha Sudha Kiran" userId="b06dd08e4cd3035e" providerId="LiveId" clId="{ACC8A7C6-2B5D-40F9-912D-971DA95BD567}" dt="2024-01-16T15:17:35.918" v="28" actId="123"/>
        <pc:sldMkLst>
          <pc:docMk/>
          <pc:sldMk cId="1053913588" sldId="1285"/>
        </pc:sldMkLst>
        <pc:spChg chg="mod">
          <ac:chgData name="Shanmukha Sudha Kiran" userId="b06dd08e4cd3035e" providerId="LiveId" clId="{ACC8A7C6-2B5D-40F9-912D-971DA95BD567}" dt="2024-01-16T15:17:35.918" v="28" actId="123"/>
          <ac:spMkLst>
            <pc:docMk/>
            <pc:sldMk cId="1053913588" sldId="1285"/>
            <ac:spMk id="2" creationId="{07E1EAD1-F835-6956-77CD-17363121C17E}"/>
          </ac:spMkLst>
        </pc:spChg>
      </pc:sldChg>
      <pc:sldChg chg="delSp modSp mod">
        <pc:chgData name="Shanmukha Sudha Kiran" userId="b06dd08e4cd3035e" providerId="LiveId" clId="{ACC8A7C6-2B5D-40F9-912D-971DA95BD567}" dt="2024-01-17T16:25:30.536" v="113" actId="478"/>
        <pc:sldMkLst>
          <pc:docMk/>
          <pc:sldMk cId="1083245635" sldId="1286"/>
        </pc:sldMkLst>
        <pc:spChg chg="mod">
          <ac:chgData name="Shanmukha Sudha Kiran" userId="b06dd08e4cd3035e" providerId="LiveId" clId="{ACC8A7C6-2B5D-40F9-912D-971DA95BD567}" dt="2024-01-17T16:25:23.918" v="111" actId="20577"/>
          <ac:spMkLst>
            <pc:docMk/>
            <pc:sldMk cId="1083245635" sldId="1286"/>
            <ac:spMk id="2" creationId="{07E1EAD1-F835-6956-77CD-17363121C17E}"/>
          </ac:spMkLst>
        </pc:spChg>
        <pc:spChg chg="del">
          <ac:chgData name="Shanmukha Sudha Kiran" userId="b06dd08e4cd3035e" providerId="LiveId" clId="{ACC8A7C6-2B5D-40F9-912D-971DA95BD567}" dt="2024-01-17T16:25:30.536" v="113" actId="478"/>
          <ac:spMkLst>
            <pc:docMk/>
            <pc:sldMk cId="1083245635" sldId="1286"/>
            <ac:spMk id="3" creationId="{C3BFBE8C-2CE4-84FE-72B6-5D01D1AB9D27}"/>
          </ac:spMkLst>
        </pc:spChg>
        <pc:spChg chg="del">
          <ac:chgData name="Shanmukha Sudha Kiran" userId="b06dd08e4cd3035e" providerId="LiveId" clId="{ACC8A7C6-2B5D-40F9-912D-971DA95BD567}" dt="2024-01-17T16:25:28.606" v="112" actId="478"/>
          <ac:spMkLst>
            <pc:docMk/>
            <pc:sldMk cId="1083245635" sldId="1286"/>
            <ac:spMk id="4" creationId="{66F2BFB1-930D-469C-C48A-9E59A7C1AEE5}"/>
          </ac:spMkLst>
        </pc:spChg>
      </pc:sldChg>
      <pc:sldChg chg="delSp modSp mod">
        <pc:chgData name="Shanmukha Sudha Kiran" userId="b06dd08e4cd3035e" providerId="LiveId" clId="{ACC8A7C6-2B5D-40F9-912D-971DA95BD567}" dt="2024-01-17T16:25:43.240" v="115" actId="478"/>
        <pc:sldMkLst>
          <pc:docMk/>
          <pc:sldMk cId="2863725078" sldId="1287"/>
        </pc:sldMkLst>
        <pc:spChg chg="mod">
          <ac:chgData name="Shanmukha Sudha Kiran" userId="b06dd08e4cd3035e" providerId="LiveId" clId="{ACC8A7C6-2B5D-40F9-912D-971DA95BD567}" dt="2024-01-17T16:22:53.481" v="99" actId="113"/>
          <ac:spMkLst>
            <pc:docMk/>
            <pc:sldMk cId="2863725078" sldId="1287"/>
            <ac:spMk id="2" creationId="{07E1EAD1-F835-6956-77CD-17363121C17E}"/>
          </ac:spMkLst>
        </pc:spChg>
        <pc:spChg chg="del">
          <ac:chgData name="Shanmukha Sudha Kiran" userId="b06dd08e4cd3035e" providerId="LiveId" clId="{ACC8A7C6-2B5D-40F9-912D-971DA95BD567}" dt="2024-01-17T16:25:43.240" v="115" actId="478"/>
          <ac:spMkLst>
            <pc:docMk/>
            <pc:sldMk cId="2863725078" sldId="1287"/>
            <ac:spMk id="3" creationId="{C3BFBE8C-2CE4-84FE-72B6-5D01D1AB9D27}"/>
          </ac:spMkLst>
        </pc:spChg>
        <pc:spChg chg="del">
          <ac:chgData name="Shanmukha Sudha Kiran" userId="b06dd08e4cd3035e" providerId="LiveId" clId="{ACC8A7C6-2B5D-40F9-912D-971DA95BD567}" dt="2024-01-17T16:25:38.918" v="114" actId="478"/>
          <ac:spMkLst>
            <pc:docMk/>
            <pc:sldMk cId="2863725078" sldId="1287"/>
            <ac:spMk id="4" creationId="{66F2BFB1-930D-469C-C48A-9E59A7C1AEE5}"/>
          </ac:spMkLst>
        </pc:spChg>
      </pc:sldChg>
      <pc:sldChg chg="delSp modSp mod">
        <pc:chgData name="Shanmukha Sudha Kiran" userId="b06dd08e4cd3035e" providerId="LiveId" clId="{ACC8A7C6-2B5D-40F9-912D-971DA95BD567}" dt="2024-01-17T16:25:51.723" v="116" actId="1076"/>
        <pc:sldMkLst>
          <pc:docMk/>
          <pc:sldMk cId="2018878409" sldId="1288"/>
        </pc:sldMkLst>
        <pc:spChg chg="mod">
          <ac:chgData name="Shanmukha Sudha Kiran" userId="b06dd08e4cd3035e" providerId="LiveId" clId="{ACC8A7C6-2B5D-40F9-912D-971DA95BD567}" dt="2024-01-17T16:25:51.723" v="116" actId="1076"/>
          <ac:spMkLst>
            <pc:docMk/>
            <pc:sldMk cId="2018878409" sldId="1288"/>
            <ac:spMk id="2" creationId="{07E1EAD1-F835-6956-77CD-17363121C17E}"/>
          </ac:spMkLst>
        </pc:spChg>
        <pc:spChg chg="del mod">
          <ac:chgData name="Shanmukha Sudha Kiran" userId="b06dd08e4cd3035e" providerId="LiveId" clId="{ACC8A7C6-2B5D-40F9-912D-971DA95BD567}" dt="2024-01-17T16:13:49.301" v="47" actId="478"/>
          <ac:spMkLst>
            <pc:docMk/>
            <pc:sldMk cId="2018878409" sldId="1288"/>
            <ac:spMk id="3" creationId="{C3BFBE8C-2CE4-84FE-72B6-5D01D1AB9D27}"/>
          </ac:spMkLst>
        </pc:spChg>
        <pc:spChg chg="del">
          <ac:chgData name="Shanmukha Sudha Kiran" userId="b06dd08e4cd3035e" providerId="LiveId" clId="{ACC8A7C6-2B5D-40F9-912D-971DA95BD567}" dt="2024-01-17T16:13:43.401" v="45" actId="478"/>
          <ac:spMkLst>
            <pc:docMk/>
            <pc:sldMk cId="2018878409" sldId="1288"/>
            <ac:spMk id="4" creationId="{66F2BFB1-930D-469C-C48A-9E59A7C1AE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1/18/2024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1/18/2024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411959" y="234964"/>
            <a:ext cx="852410" cy="2849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background with black lines&#10;&#10;Description automatically generated">
            <a:extLst>
              <a:ext uri="{FF2B5EF4-FFF2-40B4-BE49-F238E27FC236}">
                <a16:creationId xmlns:a16="http://schemas.microsoft.com/office/drawing/2014/main" id="{A0452551-6A12-AB4D-455D-D9670168F55B}"/>
              </a:ext>
            </a:extLst>
          </p:cNvPr>
          <p:cNvPicPr>
            <a:picLocks noChangeAspect="1"/>
          </p:cNvPicPr>
          <p:nvPr/>
        </p:nvPicPr>
        <p:blipFill rotWithShape="1">
          <a:blip r:embed="rId3">
            <a:alphaModFix amt="13000"/>
          </a:blip>
          <a:srcRect l="1562" t="11699" r="24164" b="4426"/>
          <a:stretch/>
        </p:blipFill>
        <p:spPr>
          <a:xfrm>
            <a:off x="111566" y="629448"/>
            <a:ext cx="5735756" cy="4314093"/>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405913" y="1401500"/>
            <a:ext cx="3965230" cy="1384995"/>
          </a:xfrm>
          <a:prstGeom prst="rect">
            <a:avLst/>
          </a:prstGeom>
          <a:noFill/>
        </p:spPr>
        <p:txBody>
          <a:bodyPr wrap="square" rtlCol="0">
            <a:spAutoFit/>
          </a:bodyPr>
          <a:lstStyle/>
          <a:p>
            <a:r>
              <a:rPr lang="en-US" sz="2800" b="1">
                <a:solidFill>
                  <a:srgbClr val="161D23"/>
                </a:solidFill>
              </a:rPr>
              <a:t>NEXT GEN EMPLOYABILITY PROGRAM</a:t>
            </a:r>
          </a:p>
        </p:txBody>
      </p:sp>
      <p:sp>
        <p:nvSpPr>
          <p:cNvPr id="5" name="Rectangle 4">
            <a:extLst>
              <a:ext uri="{FF2B5EF4-FFF2-40B4-BE49-F238E27FC236}">
                <a16:creationId xmlns:a16="http://schemas.microsoft.com/office/drawing/2014/main" id="{539A258B-CAEC-B6C0-5059-18B5DEA4827A}"/>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A70D2AA-FB53-34A2-095E-ECE657C06B18}"/>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4CF228-26B3-09C5-44DF-CA8F345519C2}"/>
              </a:ext>
            </a:extLst>
          </p:cNvPr>
          <p:cNvSpPr/>
          <p:nvPr/>
        </p:nvSpPr>
        <p:spPr>
          <a:xfrm>
            <a:off x="524598" y="2870899"/>
            <a:ext cx="23461" cy="1124328"/>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575162" y="2871569"/>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pic>
        <p:nvPicPr>
          <p:cNvPr id="8" name="Picture 7">
            <a:extLst>
              <a:ext uri="{FF2B5EF4-FFF2-40B4-BE49-F238E27FC236}">
                <a16:creationId xmlns:a16="http://schemas.microsoft.com/office/drawing/2014/main" id="{F1BABFF0-3A7F-30AE-5C78-B2465A8294CF}"/>
              </a:ext>
            </a:extLst>
          </p:cNvPr>
          <p:cNvPicPr>
            <a:picLocks noChangeAspect="1"/>
          </p:cNvPicPr>
          <p:nvPr/>
        </p:nvPicPr>
        <p:blipFill rotWithShape="1">
          <a:blip r:embed="rId4">
            <a:extLst>
              <a:ext uri="{28A0092B-C50C-407E-A947-70E740481C1C}">
                <a14:useLocalDpi xmlns:a14="http://schemas.microsoft.com/office/drawing/2010/main" val="0"/>
              </a:ext>
            </a:extLst>
          </a:blip>
          <a:srcRect l="24767"/>
          <a:stretch/>
        </p:blipFill>
        <p:spPr>
          <a:xfrm>
            <a:off x="4560067" y="602559"/>
            <a:ext cx="4483359" cy="43494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542015" y="1627197"/>
            <a:ext cx="8165568"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200"/>
              </a:spcBef>
              <a:buClr>
                <a:srgbClr val="213163"/>
              </a:buClr>
            </a:pPr>
            <a:r>
              <a:rPr lang="en-US" dirty="0">
                <a:solidFill>
                  <a:schemeClr val="tx1"/>
                </a:solidFill>
              </a:rPr>
              <a:t>In conclusion, our Django-based healthcare management system project offers a comprehensive solution to current challenges. With a secure admin dashboard, administrators gain efficient control over patients, doctors, and appointments. Dedicated portals for doctors and patients facilitate personalized interactions and streamlined access to medical information. The advanced appointment system, coupled with automated reminders, ensures optimal scheduling and reduces no-shows. Leveraging Django's capabilities, our project aims to elevate healthcare services by fostering improved communication, transparency, and overall management efficiency. This project signifies a substantial step forward in addressing the existing gaps in healthcare administration, promising a user-friendly and transparent system for enhanced healthcare delivery.</a:t>
            </a:r>
          </a:p>
        </p:txBody>
      </p:sp>
    </p:spTree>
    <p:extLst>
      <p:ext uri="{BB962C8B-B14F-4D97-AF65-F5344CB8AC3E}">
        <p14:creationId xmlns:p14="http://schemas.microsoft.com/office/powerpoint/2010/main" val="2018878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white background with black lines&#10;&#10;Description automatically generated">
            <a:extLst>
              <a:ext uri="{FF2B5EF4-FFF2-40B4-BE49-F238E27FC236}">
                <a16:creationId xmlns:a16="http://schemas.microsoft.com/office/drawing/2014/main" id="{8499578D-1974-D02F-8C4E-2E88D065B8F0}"/>
              </a:ext>
            </a:extLst>
          </p:cNvPr>
          <p:cNvPicPr>
            <a:picLocks noChangeAspect="1"/>
          </p:cNvPicPr>
          <p:nvPr/>
        </p:nvPicPr>
        <p:blipFill rotWithShape="1">
          <a:blip r:embed="rId3">
            <a:alphaModFix amt="13000"/>
          </a:blip>
          <a:srcRect l="1234" t="10895" b="18028"/>
          <a:stretch/>
        </p:blipFill>
        <p:spPr>
          <a:xfrm>
            <a:off x="110365" y="656492"/>
            <a:ext cx="8935392" cy="4282831"/>
          </a:xfrm>
          <a:prstGeom prst="rect">
            <a:avLst/>
          </a:prstGeom>
        </p:spPr>
      </p:pic>
      <p:sp>
        <p:nvSpPr>
          <p:cNvPr id="3" name="Rectangle 2">
            <a:extLst>
              <a:ext uri="{FF2B5EF4-FFF2-40B4-BE49-F238E27FC236}">
                <a16:creationId xmlns:a16="http://schemas.microsoft.com/office/drawing/2014/main" id="{94AFB96E-D063-2D80-C867-61F310BAEC2B}"/>
              </a:ext>
            </a:extLst>
          </p:cNvPr>
          <p:cNvSpPr/>
          <p:nvPr/>
        </p:nvSpPr>
        <p:spPr>
          <a:xfrm>
            <a:off x="-7815" y="0"/>
            <a:ext cx="119381" cy="5143500"/>
          </a:xfrm>
          <a:prstGeom prst="rect">
            <a:avLst/>
          </a:prstGeom>
          <a:solidFill>
            <a:srgbClr val="22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Top Corners Rounded 3">
            <a:extLst>
              <a:ext uri="{FF2B5EF4-FFF2-40B4-BE49-F238E27FC236}">
                <a16:creationId xmlns:a16="http://schemas.microsoft.com/office/drawing/2014/main" id="{33376896-0AA1-1F1A-0A07-0153EA6E7A5C}"/>
              </a:ext>
            </a:extLst>
          </p:cNvPr>
          <p:cNvSpPr/>
          <p:nvPr/>
        </p:nvSpPr>
        <p:spPr>
          <a:xfrm rot="5400000">
            <a:off x="151054" y="930260"/>
            <a:ext cx="3211467" cy="3291141"/>
          </a:xfrm>
          <a:prstGeom prst="round2SameRect">
            <a:avLst/>
          </a:prstGeom>
          <a:solidFill>
            <a:srgbClr val="223366">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Top Corners Rounded 4">
            <a:extLst>
              <a:ext uri="{FF2B5EF4-FFF2-40B4-BE49-F238E27FC236}">
                <a16:creationId xmlns:a16="http://schemas.microsoft.com/office/drawing/2014/main" id="{B8B40143-E777-9572-674C-6F9FB0A8C197}"/>
              </a:ext>
            </a:extLst>
          </p:cNvPr>
          <p:cNvSpPr/>
          <p:nvPr/>
        </p:nvSpPr>
        <p:spPr>
          <a:xfrm rot="5400000" flipH="1" flipV="1">
            <a:off x="5790159" y="827723"/>
            <a:ext cx="3257551" cy="3450130"/>
          </a:xfrm>
          <a:prstGeom prst="round2SameRect">
            <a:avLst/>
          </a:prstGeom>
          <a:solidFill>
            <a:srgbClr val="C000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Rectangle: Rounded Corners 8">
            <a:extLst>
              <a:ext uri="{FF2B5EF4-FFF2-40B4-BE49-F238E27FC236}">
                <a16:creationId xmlns:a16="http://schemas.microsoft.com/office/drawing/2014/main" id="{C319F0F6-4D63-17C0-67E5-6FB8E80FF122}"/>
              </a:ext>
            </a:extLst>
          </p:cNvPr>
          <p:cNvSpPr/>
          <p:nvPr/>
        </p:nvSpPr>
        <p:spPr>
          <a:xfrm>
            <a:off x="1704929" y="1289956"/>
            <a:ext cx="5734143" cy="2571750"/>
          </a:xfrm>
          <a:prstGeom prst="round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cs typeface="Arial"/>
              </a:rPr>
              <a:t>Student Name : Thotakura Shanmukha Sudha Kiran	</a:t>
            </a:r>
          </a:p>
          <a:p>
            <a:r>
              <a:rPr lang="en-US" sz="1400" dirty="0">
                <a:cs typeface="Arial"/>
              </a:rPr>
              <a:t>Student ID : STU643ade22189b71681579554</a:t>
            </a:r>
          </a:p>
          <a:p>
            <a:r>
              <a:rPr lang="en-US" sz="1400" dirty="0">
                <a:cs typeface="Arial"/>
              </a:rPr>
              <a:t>College Name :</a:t>
            </a:r>
            <a:r>
              <a:rPr lang="en-US" sz="1400" dirty="0" err="1">
                <a:cs typeface="Arial"/>
              </a:rPr>
              <a:t>Vignan’s</a:t>
            </a:r>
            <a:r>
              <a:rPr lang="en-US" sz="1400" dirty="0">
                <a:cs typeface="Arial"/>
              </a:rPr>
              <a:t> University</a:t>
            </a:r>
            <a:endParaRPr lang="en-US" sz="1400" dirty="0"/>
          </a:p>
        </p:txBody>
      </p:sp>
      <p:sp>
        <p:nvSpPr>
          <p:cNvPr id="12" name="Rectangle 11">
            <a:extLst>
              <a:ext uri="{FF2B5EF4-FFF2-40B4-BE49-F238E27FC236}">
                <a16:creationId xmlns:a16="http://schemas.microsoft.com/office/drawing/2014/main" id="{FDF9F27E-3244-EA23-3575-26D9E2441D4F}"/>
              </a:ext>
            </a:extLst>
          </p:cNvPr>
          <p:cNvSpPr/>
          <p:nvPr/>
        </p:nvSpPr>
        <p:spPr>
          <a:xfrm>
            <a:off x="9048762" y="0"/>
            <a:ext cx="119381" cy="5143500"/>
          </a:xfrm>
          <a:prstGeom prst="rect">
            <a:avLst/>
          </a:prstGeom>
          <a:solidFill>
            <a:srgbClr val="FFE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13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Rectangle 4">
            <a:extLst>
              <a:ext uri="{FF2B5EF4-FFF2-40B4-BE49-F238E27FC236}">
                <a16:creationId xmlns:a16="http://schemas.microsoft.com/office/drawing/2014/main" id="{32E75419-EBB8-B110-2A58-C75BF33BBB24}"/>
              </a:ext>
            </a:extLst>
          </p:cNvPr>
          <p:cNvSpPr/>
          <p:nvPr/>
        </p:nvSpPr>
        <p:spPr>
          <a:xfrm>
            <a:off x="0" y="594857"/>
            <a:ext cx="9144000" cy="2259662"/>
          </a:xfrm>
          <a:prstGeom prst="rect">
            <a:avLst/>
          </a:prstGeom>
          <a:solidFill>
            <a:srgbClr val="243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B8B2F1D2-B3CD-47D4-C97B-3CE2F64AFC82}"/>
              </a:ext>
            </a:extLst>
          </p:cNvPr>
          <p:cNvSpPr txBox="1"/>
          <p:nvPr/>
        </p:nvSpPr>
        <p:spPr>
          <a:xfrm>
            <a:off x="1309844" y="1389165"/>
            <a:ext cx="6524311" cy="45685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800" b="1" dirty="0">
                <a:solidFill>
                  <a:srgbClr val="FFE600"/>
                </a:solidFill>
                <a:latin typeface="Arial"/>
                <a:cs typeface="Arial"/>
              </a:rPr>
              <a:t>CAPSTONE PROJECT SHOWCASE</a:t>
            </a:r>
          </a:p>
        </p:txBody>
      </p:sp>
      <p:sp>
        <p:nvSpPr>
          <p:cNvPr id="8" name="TextBox 10">
            <a:extLst>
              <a:ext uri="{FF2B5EF4-FFF2-40B4-BE49-F238E27FC236}">
                <a16:creationId xmlns:a16="http://schemas.microsoft.com/office/drawing/2014/main" id="{D4240D32-9BCC-D793-EF34-3F436C714765}"/>
              </a:ext>
            </a:extLst>
          </p:cNvPr>
          <p:cNvSpPr txBox="1"/>
          <p:nvPr/>
        </p:nvSpPr>
        <p:spPr>
          <a:xfrm>
            <a:off x="-867769" y="3171676"/>
            <a:ext cx="10879535" cy="25160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rgbClr val="0066A1"/>
                </a:solidFill>
                <a:latin typeface="Poppins"/>
              </a:rPr>
              <a:t>Project Title :</a:t>
            </a:r>
            <a:r>
              <a:rPr lang="en-US" sz="1650" b="1" dirty="0">
                <a:solidFill>
                  <a:srgbClr val="0066A1"/>
                </a:solidFill>
                <a:latin typeface="Poppins"/>
              </a:rPr>
              <a:t> HealthCare </a:t>
            </a:r>
            <a:r>
              <a:rPr lang="en-IN" sz="1650" b="1">
                <a:solidFill>
                  <a:srgbClr val="0066A1"/>
                </a:solidFill>
                <a:latin typeface="Poppins"/>
              </a:rPr>
              <a:t>Administration</a:t>
            </a:r>
            <a:r>
              <a:rPr lang="en-US" sz="1650" b="1">
                <a:solidFill>
                  <a:srgbClr val="0066A1"/>
                </a:solidFill>
                <a:latin typeface="Poppins"/>
              </a:rPr>
              <a:t> </a:t>
            </a:r>
            <a:endParaRPr lang="en-US" sz="1650" b="1" dirty="0">
              <a:solidFill>
                <a:srgbClr val="0066A1"/>
              </a:solidFill>
              <a:latin typeface="Poppins"/>
              <a:cs typeface="Poppins"/>
            </a:endParaRPr>
          </a:p>
        </p:txBody>
      </p:sp>
      <p:sp>
        <p:nvSpPr>
          <p:cNvPr id="9" name="TextBox 7">
            <a:extLst>
              <a:ext uri="{FF2B5EF4-FFF2-40B4-BE49-F238E27FC236}">
                <a16:creationId xmlns:a16="http://schemas.microsoft.com/office/drawing/2014/main" id="{9AF297CE-9F11-2600-2058-A27EC2B5D9D4}"/>
              </a:ext>
            </a:extLst>
          </p:cNvPr>
          <p:cNvSpPr txBox="1"/>
          <p:nvPr/>
        </p:nvSpPr>
        <p:spPr>
          <a:xfrm>
            <a:off x="374305" y="4036323"/>
            <a:ext cx="8395386"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50" dirty="0">
                <a:solidFill>
                  <a:schemeClr val="accent2">
                    <a:lumMod val="75000"/>
                  </a:schemeClr>
                </a:solidFill>
                <a:latin typeface="Poppins"/>
              </a:rPr>
              <a:t>Abstract | Problem Statement | Project Overview |</a:t>
            </a:r>
            <a:r>
              <a:rPr lang="en-US" sz="1650" dirty="0">
                <a:solidFill>
                  <a:schemeClr val="accent2">
                    <a:lumMod val="75000"/>
                  </a:schemeClr>
                </a:solidFill>
                <a:latin typeface="Poppins"/>
                <a:ea typeface="+mn-lt"/>
                <a:cs typeface="Poppins"/>
              </a:rPr>
              <a:t> Proposed </a:t>
            </a:r>
            <a:r>
              <a:rPr lang="en-US" sz="1650" dirty="0">
                <a:solidFill>
                  <a:schemeClr val="accent2">
                    <a:lumMod val="75000"/>
                  </a:schemeClr>
                </a:solidFill>
                <a:latin typeface="Poppins"/>
                <a:ea typeface="+mn-lt"/>
                <a:cs typeface="+mn-lt"/>
              </a:rPr>
              <a:t>Solution </a:t>
            </a:r>
            <a:r>
              <a:rPr lang="en-US" sz="1650" dirty="0">
                <a:solidFill>
                  <a:schemeClr val="accent2">
                    <a:lumMod val="75000"/>
                  </a:schemeClr>
                </a:solidFill>
                <a:latin typeface="Poppins"/>
              </a:rPr>
              <a:t>| </a:t>
            </a:r>
            <a:r>
              <a:rPr lang="en-US" sz="1650" dirty="0">
                <a:solidFill>
                  <a:schemeClr val="accent2">
                    <a:lumMod val="75000"/>
                  </a:schemeClr>
                </a:solidFill>
                <a:latin typeface="Poppins"/>
                <a:ea typeface="+mn-lt"/>
                <a:cs typeface="Poppins"/>
              </a:rPr>
              <a:t>Technology Used</a:t>
            </a:r>
            <a:r>
              <a:rPr lang="en-US" sz="1650" dirty="0">
                <a:solidFill>
                  <a:schemeClr val="accent2">
                    <a:lumMod val="75000"/>
                  </a:schemeClr>
                </a:solidFill>
                <a:latin typeface="Poppins"/>
              </a:rPr>
              <a:t> | Modelling &amp; Results </a:t>
            </a:r>
            <a:r>
              <a:rPr lang="en-US" sz="1650" dirty="0">
                <a:solidFill>
                  <a:schemeClr val="accent2">
                    <a:lumMod val="75000"/>
                  </a:schemeClr>
                </a:solidFill>
                <a:latin typeface="Poppins"/>
                <a:ea typeface="+mn-lt"/>
                <a:cs typeface="+mn-lt"/>
              </a:rPr>
              <a:t>| Conclusion | Q&amp;A</a:t>
            </a:r>
            <a:endParaRPr lang="en-US" dirty="0">
              <a:solidFill>
                <a:schemeClr val="accent2">
                  <a:lumMod val="75000"/>
                </a:schemeClr>
              </a:solidFill>
              <a:latin typeface="Poppins"/>
              <a:cs typeface="Poppins"/>
            </a:endParaRPr>
          </a:p>
        </p:txBody>
      </p:sp>
    </p:spTree>
    <p:extLst>
      <p:ext uri="{BB962C8B-B14F-4D97-AF65-F5344CB8AC3E}">
        <p14:creationId xmlns:p14="http://schemas.microsoft.com/office/powerpoint/2010/main" val="323211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412081" y="1004393"/>
            <a:ext cx="8150028"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200"/>
              </a:spcBef>
              <a:buClr>
                <a:srgbClr val="213163"/>
              </a:buClr>
            </a:pPr>
            <a:br>
              <a:rPr lang="en-US" dirty="0">
                <a:solidFill>
                  <a:schemeClr val="tx1"/>
                </a:solidFill>
              </a:rPr>
            </a:br>
            <a:r>
              <a:rPr lang="en-US" dirty="0">
                <a:solidFill>
                  <a:schemeClr val="tx1"/>
                </a:solidFill>
                <a:latin typeface="Söhne"/>
              </a:rPr>
              <a:t>	</a:t>
            </a:r>
            <a:r>
              <a:rPr lang="en-US" i="0" dirty="0">
                <a:solidFill>
                  <a:schemeClr val="tx1"/>
                </a:solidFill>
                <a:effectLst/>
                <a:latin typeface="Söhne"/>
              </a:rPr>
              <a:t>This project focuses on developing a healthcare administration website using Django, offering a comprehensive solution for efficient healthcare management. The administrator holds complete control, with the ability to add or remove patients and doctors. Sub-attributes within the admin role, such as doctor and patient management, ensure a granular approach to the system. The website's structure facilitates streamlined communication between healthcare providers and patients, enhancing overall transparency and management.</a:t>
            </a:r>
          </a:p>
          <a:p>
            <a:pPr algn="just">
              <a:spcBef>
                <a:spcPts val="200"/>
              </a:spcBef>
              <a:buClr>
                <a:srgbClr val="213163"/>
              </a:buClr>
            </a:pPr>
            <a:endParaRPr lang="en-US" dirty="0">
              <a:solidFill>
                <a:schemeClr val="tx1"/>
              </a:solidFill>
              <a:latin typeface="Söhne"/>
            </a:endParaRPr>
          </a:p>
          <a:p>
            <a:pPr algn="just">
              <a:spcBef>
                <a:spcPts val="200"/>
              </a:spcBef>
              <a:buClr>
                <a:srgbClr val="213163"/>
              </a:buClr>
            </a:pPr>
            <a:r>
              <a:rPr lang="en-US" b="0" i="0" dirty="0">
                <a:solidFill>
                  <a:schemeClr val="tx1"/>
                </a:solidFill>
                <a:effectLst/>
                <a:latin typeface="Söhne"/>
              </a:rPr>
              <a:t>For doctors, a dedicated portal provides access to detailed patient information, streamlining their interactions and improving patient care. The website's appointment management system, overseen by the administrator, ensures a seamless scheduling process, facilitating efficient coordination among healthcare providers and patients. In essence, the implementation of this Django-based healthcare administration website aims to elevate the quality of healthcare services through improved communication, transparency, and appointment scheduling based on others </a:t>
            </a:r>
            <a:r>
              <a:rPr lang="en-IN" b="0" i="0" dirty="0">
                <a:solidFill>
                  <a:schemeClr val="tx1"/>
                </a:solidFill>
                <a:effectLst/>
                <a:latin typeface="Söhne"/>
              </a:rPr>
              <a:t>appointment</a:t>
            </a:r>
            <a:r>
              <a:rPr lang="en-US" b="0" i="0" dirty="0">
                <a:solidFill>
                  <a:schemeClr val="tx1"/>
                </a:solidFill>
                <a:effectLst/>
                <a:latin typeface="Söhne"/>
              </a:rPr>
              <a:t>.</a:t>
            </a:r>
            <a:br>
              <a:rPr lang="en-US" i="0" dirty="0">
                <a:solidFill>
                  <a:schemeClr val="tx1"/>
                </a:solidFill>
                <a:effectLst/>
                <a:latin typeface="Söhne"/>
              </a:rPr>
            </a:br>
            <a:endParaRPr lang="en-US" dirty="0">
              <a:solidFill>
                <a:schemeClr val="tx1"/>
              </a:solidFill>
            </a:endParaRPr>
          </a:p>
        </p:txBody>
      </p:sp>
    </p:spTree>
    <p:extLst>
      <p:ext uri="{BB962C8B-B14F-4D97-AF65-F5344CB8AC3E}">
        <p14:creationId xmlns:p14="http://schemas.microsoft.com/office/powerpoint/2010/main" val="304216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826032" y="1647979"/>
            <a:ext cx="7630482"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ts val="200"/>
              </a:spcBef>
              <a:buClr>
                <a:srgbClr val="213163"/>
              </a:buClr>
            </a:pPr>
            <a:r>
              <a:rPr lang="en-US" b="0" i="0" dirty="0">
                <a:solidFill>
                  <a:schemeClr val="tx1"/>
                </a:solidFill>
                <a:effectLst/>
                <a:latin typeface="Söhne"/>
              </a:rPr>
              <a:t>Despite the advancements in healthcare technology, there exists a gap in efficient healthcare administration and management. The lack of a centralized system for overseeing patient-doctor interactions, appointment scheduling, and transparent communication poses challenges in providing optimal healthcare services. This project addresses these issues by proposing the implementation of a healthcare administration website using Django </a:t>
            </a:r>
            <a:r>
              <a:rPr lang="en-US" b="0" i="0" dirty="0" err="1">
                <a:solidFill>
                  <a:schemeClr val="tx1"/>
                </a:solidFill>
                <a:effectLst/>
                <a:latin typeface="Söhne"/>
              </a:rPr>
              <a:t>technology.The</a:t>
            </a:r>
            <a:r>
              <a:rPr lang="en-US" b="0" i="0" dirty="0">
                <a:solidFill>
                  <a:schemeClr val="tx1"/>
                </a:solidFill>
                <a:effectLst/>
                <a:latin typeface="Söhne"/>
              </a:rPr>
              <a:t> challenge lies in developing a comprehensive solution that empowers administrators with full authority, facilitates doctor-patient communication, and streamlines appointment scheduling to enhance the overall quality of healthcare services.</a:t>
            </a:r>
            <a:endParaRPr lang="en-US" dirty="0">
              <a:solidFill>
                <a:schemeClr val="tx1"/>
              </a:solidFill>
            </a:endParaRPr>
          </a:p>
        </p:txBody>
      </p:sp>
    </p:spTree>
    <p:extLst>
      <p:ext uri="{BB962C8B-B14F-4D97-AF65-F5344CB8AC3E}">
        <p14:creationId xmlns:p14="http://schemas.microsoft.com/office/powerpoint/2010/main" val="39820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678656" y="1393030"/>
            <a:ext cx="7243763" cy="3456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r>
              <a:rPr lang="en-US" i="0" dirty="0">
                <a:solidFill>
                  <a:schemeClr val="tx1"/>
                </a:solidFill>
                <a:effectLst/>
                <a:latin typeface="Söhne"/>
              </a:rPr>
            </a:br>
            <a:r>
              <a:rPr lang="en-US" i="0" dirty="0">
                <a:solidFill>
                  <a:schemeClr val="tx1"/>
                </a:solidFill>
                <a:effectLst/>
                <a:latin typeface="Söhne"/>
              </a:rPr>
              <a:t>This project involves the development of a healthcare administration website utilizing Django technology to address existing challenges in healthcare management. The objective is to create a centralized platform that enhances communication and transparency among administrators, doctors, and patients, ultimately improving the efficiency and quality of healthcare services.</a:t>
            </a:r>
          </a:p>
          <a:p>
            <a:pPr algn="just"/>
            <a:endParaRPr lang="en-US" i="0" dirty="0">
              <a:solidFill>
                <a:schemeClr val="tx1"/>
              </a:solidFill>
              <a:effectLst/>
              <a:latin typeface="Söhne"/>
            </a:endParaRPr>
          </a:p>
          <a:p>
            <a:pPr algn="just"/>
            <a:r>
              <a:rPr lang="en-US" b="1" i="0" dirty="0">
                <a:solidFill>
                  <a:schemeClr val="tx1"/>
                </a:solidFill>
                <a:effectLst/>
                <a:latin typeface="Söhne"/>
              </a:rPr>
              <a:t>Key Features:</a:t>
            </a:r>
          </a:p>
          <a:p>
            <a:pPr algn="just">
              <a:buFont typeface="+mj-lt"/>
              <a:buAutoNum type="arabicPeriod"/>
            </a:pPr>
            <a:r>
              <a:rPr lang="en-US" i="0" dirty="0">
                <a:solidFill>
                  <a:schemeClr val="tx1"/>
                </a:solidFill>
                <a:effectLst/>
                <a:latin typeface="Söhne"/>
              </a:rPr>
              <a:t>Administrator Authority.</a:t>
            </a:r>
          </a:p>
          <a:p>
            <a:pPr algn="just">
              <a:buFont typeface="+mj-lt"/>
              <a:buAutoNum type="arabicPeriod"/>
            </a:pPr>
            <a:r>
              <a:rPr lang="en-US" i="0" dirty="0">
                <a:solidFill>
                  <a:schemeClr val="tx1"/>
                </a:solidFill>
                <a:effectLst/>
                <a:latin typeface="Söhne"/>
              </a:rPr>
              <a:t>Doctor-Patient Interaction.</a:t>
            </a:r>
          </a:p>
          <a:p>
            <a:pPr algn="just">
              <a:buFont typeface="+mj-lt"/>
              <a:buAutoNum type="arabicPeriod"/>
            </a:pPr>
            <a:r>
              <a:rPr lang="en-US" i="0" dirty="0">
                <a:solidFill>
                  <a:schemeClr val="tx1"/>
                </a:solidFill>
                <a:effectLst/>
                <a:latin typeface="Söhne"/>
              </a:rPr>
              <a:t>Appointment Management.</a:t>
            </a:r>
          </a:p>
          <a:p>
            <a:pPr algn="just"/>
            <a:endParaRPr lang="en-US" i="0" dirty="0">
              <a:solidFill>
                <a:schemeClr val="tx1"/>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2" y="1059160"/>
            <a:ext cx="8908781" cy="3402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b="0" i="0" dirty="0">
                <a:solidFill>
                  <a:schemeClr val="tx1"/>
                </a:solidFill>
                <a:effectLst/>
                <a:latin typeface="Söhne"/>
              </a:rPr>
              <a:t>To address the identified key features, we propose the development of a comprehensive healthcare administration website using Django technology. The solution encompasses the following components:</a:t>
            </a:r>
          </a:p>
          <a:p>
            <a:pPr algn="just"/>
            <a:endParaRPr lang="en-US" b="0" i="0" dirty="0">
              <a:solidFill>
                <a:schemeClr val="tx1"/>
              </a:solidFill>
              <a:effectLst/>
              <a:latin typeface="Söhne"/>
            </a:endParaRPr>
          </a:p>
          <a:p>
            <a:pPr algn="just">
              <a:buFont typeface="+mj-lt"/>
              <a:buAutoNum type="arabicPeriod"/>
            </a:pPr>
            <a:r>
              <a:rPr lang="en-US" b="1" i="0" dirty="0">
                <a:solidFill>
                  <a:schemeClr val="tx1"/>
                </a:solidFill>
                <a:effectLst/>
                <a:latin typeface="Söhne"/>
              </a:rPr>
              <a:t>Administrator Authority:</a:t>
            </a:r>
            <a:endParaRPr lang="en-US" b="0" i="0" dirty="0">
              <a:solidFill>
                <a:schemeClr val="tx1"/>
              </a:solidFill>
              <a:effectLst/>
              <a:latin typeface="Söhne"/>
            </a:endParaRPr>
          </a:p>
          <a:p>
            <a:pPr marL="742950" lvl="1" indent="-285750" algn="just">
              <a:buFont typeface="+mj-lt"/>
              <a:buAutoNum type="arabicPeriod"/>
            </a:pPr>
            <a:r>
              <a:rPr lang="en-US" b="0" i="0" dirty="0">
                <a:solidFill>
                  <a:schemeClr val="tx1"/>
                </a:solidFill>
                <a:effectLst/>
                <a:latin typeface="Söhne"/>
              </a:rPr>
              <a:t>Implement a secure and intuitive admin dashboard using Django's admin interface.</a:t>
            </a:r>
          </a:p>
          <a:p>
            <a:pPr marL="742950" lvl="1" indent="-285750" algn="just">
              <a:buFont typeface="+mj-lt"/>
              <a:buAutoNum type="arabicPeriod"/>
            </a:pPr>
            <a:r>
              <a:rPr lang="en-US" b="0" i="0" dirty="0">
                <a:solidFill>
                  <a:schemeClr val="tx1"/>
                </a:solidFill>
                <a:effectLst/>
                <a:latin typeface="Söhne"/>
              </a:rPr>
              <a:t>Provide functionalities for adding and removing patients and doctors.</a:t>
            </a:r>
          </a:p>
          <a:p>
            <a:pPr algn="just">
              <a:buFont typeface="+mj-lt"/>
              <a:buAutoNum type="arabicPeriod"/>
            </a:pPr>
            <a:r>
              <a:rPr lang="en-US" b="1" i="0" dirty="0">
                <a:solidFill>
                  <a:schemeClr val="tx1"/>
                </a:solidFill>
                <a:effectLst/>
                <a:latin typeface="Söhne"/>
              </a:rPr>
              <a:t>Doctor-Patient Interaction:</a:t>
            </a:r>
            <a:endParaRPr lang="en-US" b="0" i="0" dirty="0">
              <a:solidFill>
                <a:schemeClr val="tx1"/>
              </a:solidFill>
              <a:effectLst/>
              <a:latin typeface="Söhne"/>
            </a:endParaRPr>
          </a:p>
          <a:p>
            <a:pPr marL="742950" lvl="1" indent="-285750" algn="just">
              <a:buFont typeface="+mj-lt"/>
              <a:buAutoNum type="arabicPeriod"/>
            </a:pPr>
            <a:r>
              <a:rPr lang="en-US" b="0" i="0" dirty="0">
                <a:solidFill>
                  <a:schemeClr val="tx1"/>
                </a:solidFill>
                <a:effectLst/>
                <a:latin typeface="Söhne"/>
              </a:rPr>
              <a:t>Create dedicated portals for doctors and patients with personalized dashboards.</a:t>
            </a:r>
          </a:p>
          <a:p>
            <a:pPr marL="742950" lvl="1" indent="-285750" algn="just">
              <a:buFont typeface="+mj-lt"/>
              <a:buAutoNum type="arabicPeriod"/>
            </a:pPr>
            <a:r>
              <a:rPr lang="en-US" b="0" i="0" dirty="0">
                <a:solidFill>
                  <a:schemeClr val="tx1"/>
                </a:solidFill>
                <a:effectLst/>
                <a:latin typeface="Söhne"/>
              </a:rPr>
              <a:t>Enable doctors to view and manage their patient list, medical records, and appointment schedules.</a:t>
            </a:r>
          </a:p>
          <a:p>
            <a:pPr algn="just">
              <a:buFont typeface="+mj-lt"/>
              <a:buAutoNum type="arabicPeriod"/>
            </a:pPr>
            <a:r>
              <a:rPr lang="en-US" b="1" i="0" dirty="0">
                <a:solidFill>
                  <a:schemeClr val="tx1"/>
                </a:solidFill>
                <a:effectLst/>
                <a:latin typeface="Söhne"/>
              </a:rPr>
              <a:t>Appointment Management:</a:t>
            </a:r>
            <a:endParaRPr lang="en-US" b="0" i="0" dirty="0">
              <a:solidFill>
                <a:schemeClr val="tx1"/>
              </a:solidFill>
              <a:effectLst/>
              <a:latin typeface="Söhne"/>
            </a:endParaRPr>
          </a:p>
          <a:p>
            <a:pPr marL="742950" lvl="1" indent="-285750" algn="just">
              <a:buFont typeface="+mj-lt"/>
              <a:buAutoNum type="arabicPeriod"/>
            </a:pPr>
            <a:r>
              <a:rPr lang="en-US" b="0" i="0" dirty="0">
                <a:solidFill>
                  <a:schemeClr val="tx1"/>
                </a:solidFill>
                <a:effectLst/>
                <a:latin typeface="Söhne"/>
              </a:rPr>
              <a:t>Integrate an advanced appointment scheduling system with a user-friendly calendar interface.</a:t>
            </a:r>
          </a:p>
          <a:p>
            <a:pPr marL="742950" lvl="1" indent="-285750" algn="just">
              <a:buFont typeface="+mj-lt"/>
              <a:buAutoNum type="arabicPeriod"/>
            </a:pPr>
            <a:r>
              <a:rPr lang="en-US" b="0" i="0" dirty="0">
                <a:solidFill>
                  <a:schemeClr val="tx1"/>
                </a:solidFill>
                <a:effectLst/>
                <a:latin typeface="Söhne"/>
              </a:rPr>
              <a:t>Enable administrators to schedule, reschedule, and cancel appointments efficiently.</a:t>
            </a:r>
          </a:p>
        </p:txBody>
      </p:sp>
    </p:spTree>
    <p:extLst>
      <p:ext uri="{BB962C8B-B14F-4D97-AF65-F5344CB8AC3E}">
        <p14:creationId xmlns:p14="http://schemas.microsoft.com/office/powerpoint/2010/main" val="105391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Technology Used</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071038" y="1116310"/>
            <a:ext cx="6465618"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200"/>
              </a:spcBef>
              <a:buClr>
                <a:srgbClr val="213163"/>
              </a:buClr>
            </a:pPr>
            <a:r>
              <a:rPr lang="en-US" b="0" i="0" dirty="0">
                <a:solidFill>
                  <a:schemeClr val="tx1"/>
                </a:solidFill>
                <a:effectLst/>
                <a:latin typeface="Söhne"/>
              </a:rPr>
              <a:t>For the proposed healthcare administration website with features such as Administrator Authority, Doctor-Patient Interaction, and Appointment Management, the following technologies can be utilized.</a:t>
            </a:r>
          </a:p>
          <a:p>
            <a:pPr>
              <a:spcBef>
                <a:spcPts val="200"/>
              </a:spcBef>
              <a:buClr>
                <a:srgbClr val="213163"/>
              </a:buClr>
            </a:pPr>
            <a:endParaRPr lang="en-US" dirty="0">
              <a:solidFill>
                <a:schemeClr val="tx1"/>
              </a:solidFill>
              <a:latin typeface="Söhne"/>
            </a:endParaRPr>
          </a:p>
          <a:p>
            <a:pPr marL="342900" indent="-342900">
              <a:spcBef>
                <a:spcPts val="200"/>
              </a:spcBef>
              <a:buClr>
                <a:srgbClr val="213163"/>
              </a:buClr>
              <a:buFont typeface="+mj-lt"/>
              <a:buAutoNum type="arabicPeriod"/>
            </a:pPr>
            <a:r>
              <a:rPr lang="en-US" dirty="0">
                <a:solidFill>
                  <a:schemeClr val="tx1"/>
                </a:solidFill>
              </a:rPr>
              <a:t>Django Framework</a:t>
            </a:r>
          </a:p>
          <a:p>
            <a:pPr marL="342900" indent="-342900">
              <a:spcBef>
                <a:spcPts val="200"/>
              </a:spcBef>
              <a:buClr>
                <a:srgbClr val="213163"/>
              </a:buClr>
              <a:buFont typeface="+mj-lt"/>
              <a:buAutoNum type="arabicPeriod"/>
            </a:pPr>
            <a:r>
              <a:rPr lang="en-US" dirty="0">
                <a:solidFill>
                  <a:schemeClr val="tx1"/>
                </a:solidFill>
              </a:rPr>
              <a:t>HTML</a:t>
            </a:r>
          </a:p>
          <a:p>
            <a:pPr marL="342900" indent="-342900">
              <a:spcBef>
                <a:spcPts val="200"/>
              </a:spcBef>
              <a:buClr>
                <a:srgbClr val="213163"/>
              </a:buClr>
              <a:buFont typeface="+mj-lt"/>
              <a:buAutoNum type="arabicPeriod"/>
            </a:pPr>
            <a:r>
              <a:rPr lang="en-US" dirty="0">
                <a:solidFill>
                  <a:schemeClr val="tx1"/>
                </a:solidFill>
              </a:rPr>
              <a:t>CSS</a:t>
            </a:r>
          </a:p>
          <a:p>
            <a:pPr marL="342900" indent="-342900">
              <a:spcBef>
                <a:spcPts val="200"/>
              </a:spcBef>
              <a:buClr>
                <a:srgbClr val="213163"/>
              </a:buClr>
              <a:buFont typeface="+mj-lt"/>
              <a:buAutoNum type="arabicPeriod"/>
            </a:pPr>
            <a:r>
              <a:rPr lang="en-US" dirty="0">
                <a:solidFill>
                  <a:schemeClr val="tx1"/>
                </a:solidFill>
              </a:rPr>
              <a:t>JavaScript</a:t>
            </a:r>
          </a:p>
          <a:p>
            <a:pPr marL="342900" indent="-342900">
              <a:spcBef>
                <a:spcPts val="200"/>
              </a:spcBef>
              <a:buClr>
                <a:srgbClr val="213163"/>
              </a:buClr>
              <a:buFont typeface="+mj-lt"/>
              <a:buAutoNum type="arabicPeriod"/>
            </a:pPr>
            <a:r>
              <a:rPr lang="en-US" dirty="0">
                <a:solidFill>
                  <a:schemeClr val="tx1"/>
                </a:solidFill>
              </a:rPr>
              <a:t>Python(for Backend)</a:t>
            </a:r>
          </a:p>
          <a:p>
            <a:pPr marL="342900" indent="-342900">
              <a:spcBef>
                <a:spcPts val="200"/>
              </a:spcBef>
              <a:buClr>
                <a:srgbClr val="213163"/>
              </a:buClr>
              <a:buFont typeface="+mj-lt"/>
              <a:buAutoNum type="arabicPeriod"/>
            </a:pPr>
            <a:r>
              <a:rPr lang="en-US" dirty="0">
                <a:solidFill>
                  <a:schemeClr val="tx1"/>
                </a:solidFill>
              </a:rPr>
              <a:t>Django ORM(object-Relational Mapping)-for </a:t>
            </a:r>
            <a:r>
              <a:rPr lang="en-US" dirty="0" err="1">
                <a:solidFill>
                  <a:schemeClr val="tx1"/>
                </a:solidFill>
              </a:rPr>
              <a:t>database,etc</a:t>
            </a:r>
            <a:r>
              <a:rPr lang="en-US" dirty="0">
                <a:solidFill>
                  <a:schemeClr val="tx1"/>
                </a:solidFill>
              </a:rPr>
              <a:t>..</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420394" y="1353500"/>
            <a:ext cx="7824446"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en-US" b="1" i="0" dirty="0">
                <a:solidFill>
                  <a:schemeClr val="tx1"/>
                </a:solidFill>
                <a:effectLst/>
                <a:latin typeface="Söhne"/>
              </a:rPr>
              <a:t>Modeling:</a:t>
            </a:r>
            <a:endParaRPr lang="en-US" b="0" i="0" dirty="0">
              <a:solidFill>
                <a:schemeClr val="tx1"/>
              </a:solidFill>
              <a:effectLst/>
              <a:latin typeface="Söhne"/>
            </a:endParaRPr>
          </a:p>
          <a:p>
            <a:pPr algn="just">
              <a:buFont typeface="+mj-lt"/>
              <a:buAutoNum type="arabicPeriod"/>
            </a:pPr>
            <a:r>
              <a:rPr lang="en-US" b="0" i="0" dirty="0">
                <a:solidFill>
                  <a:schemeClr val="tx1"/>
                </a:solidFill>
                <a:effectLst/>
                <a:latin typeface="Söhne"/>
              </a:rPr>
              <a:t>Design a healthcare administration website with three main pages: Admin, Doctors, and Patients.</a:t>
            </a:r>
          </a:p>
          <a:p>
            <a:pPr algn="just">
              <a:buFont typeface="+mj-lt"/>
              <a:buAutoNum type="arabicPeriod"/>
            </a:pPr>
            <a:r>
              <a:rPr lang="en-US" b="0" i="0" dirty="0">
                <a:solidFill>
                  <a:schemeClr val="tx1"/>
                </a:solidFill>
                <a:effectLst/>
                <a:latin typeface="Söhne"/>
              </a:rPr>
              <a:t>Each page has sub-pages for Admin (Doctors, Patients, Appointments), creating a hierarchical structure.</a:t>
            </a:r>
          </a:p>
          <a:p>
            <a:pPr algn="just"/>
            <a:r>
              <a:rPr lang="en-US" b="0" i="0" dirty="0">
                <a:solidFill>
                  <a:schemeClr val="tx1"/>
                </a:solidFill>
                <a:effectLst/>
                <a:latin typeface="Söhne"/>
              </a:rPr>
              <a:t>3. Facilitate interaction between doctors and patients through dedicated portals.</a:t>
            </a:r>
          </a:p>
          <a:p>
            <a:pPr marL="285750" lvl="1" indent="-285750" algn="just">
              <a:buFont typeface="Arial" panose="020B0604020202020204" pitchFamily="34" charset="0"/>
              <a:buChar char="•"/>
            </a:pPr>
            <a:r>
              <a:rPr lang="en-US" b="0" i="0" dirty="0">
                <a:solidFill>
                  <a:schemeClr val="tx1"/>
                </a:solidFill>
                <a:effectLst/>
                <a:latin typeface="Söhne"/>
              </a:rPr>
              <a:t>Admin manages doctors, patients, and appointments with granular control.</a:t>
            </a:r>
          </a:p>
          <a:p>
            <a:pPr marL="285750" lvl="1" indent="-285750" algn="just">
              <a:buFont typeface="Arial" panose="020B0604020202020204" pitchFamily="34" charset="0"/>
              <a:buChar char="•"/>
            </a:pPr>
            <a:r>
              <a:rPr lang="en-US" b="0" i="0" dirty="0">
                <a:solidFill>
                  <a:schemeClr val="tx1"/>
                </a:solidFill>
                <a:effectLst/>
                <a:latin typeface="Söhne"/>
              </a:rPr>
              <a:t>Enhance transparency with detailed profiles, appointment history, and communication features.</a:t>
            </a:r>
          </a:p>
          <a:p>
            <a:pPr algn="just"/>
            <a:endParaRPr lang="en-US" dirty="0">
              <a:solidFill>
                <a:schemeClr val="tx1"/>
              </a:solidFill>
              <a:latin typeface="Söhne"/>
            </a:endParaRPr>
          </a:p>
          <a:p>
            <a:pPr algn="just"/>
            <a:r>
              <a:rPr lang="en-US" b="1" i="0" dirty="0">
                <a:solidFill>
                  <a:schemeClr val="tx1"/>
                </a:solidFill>
                <a:effectLst/>
                <a:latin typeface="Söhne"/>
              </a:rPr>
              <a:t>Result:</a:t>
            </a:r>
          </a:p>
          <a:p>
            <a:pPr algn="just"/>
            <a:r>
              <a:rPr lang="en-US" b="0" i="0" dirty="0">
                <a:solidFill>
                  <a:schemeClr val="tx1"/>
                </a:solidFill>
                <a:effectLst/>
                <a:latin typeface="Söhne"/>
              </a:rPr>
              <a:t>1.Empower administrators with full authority over user management and appointment scheduling.</a:t>
            </a:r>
          </a:p>
          <a:p>
            <a:pPr algn="just"/>
            <a:r>
              <a:rPr lang="en-US" b="0" i="0" dirty="0">
                <a:solidFill>
                  <a:schemeClr val="tx1"/>
                </a:solidFill>
                <a:effectLst/>
                <a:latin typeface="Söhne"/>
              </a:rPr>
              <a:t>2.Improve patient care by providing doctors with comprehensive patient information.</a:t>
            </a:r>
          </a:p>
          <a:p>
            <a:pPr algn="just"/>
            <a:endParaRPr lang="en-US" b="0" i="0" dirty="0">
              <a:solidFill>
                <a:schemeClr val="tx1"/>
              </a:solidFill>
              <a:effectLst/>
              <a:latin typeface="Söhne"/>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194</TotalTime>
  <Words>775</Words>
  <Application>Microsoft Office PowerPoint</Application>
  <PresentationFormat>On-screen Show (16:9)</PresentationFormat>
  <Paragraphs>59</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MT</vt:lpstr>
      <vt:lpstr>Calibri</vt:lpstr>
      <vt:lpstr>Poppins</vt:lpstr>
      <vt:lpstr>Söhne</vt:lpstr>
      <vt:lpstr>Times New Roman</vt:lpstr>
      <vt:lpstr>Simple Light</vt:lpstr>
      <vt:lpstr>PowerPoint Presentation</vt:lpstr>
      <vt:lpstr>PowerPoint Presentation</vt:lpstr>
      <vt:lpstr>PowerPoint Presentation</vt:lpstr>
      <vt:lpstr>Abstract</vt:lpstr>
      <vt:lpstr>Problem Statement</vt:lpstr>
      <vt:lpstr>Project Overview</vt:lpstr>
      <vt:lpstr>Proposed Solution</vt:lpstr>
      <vt:lpstr>Technology Used</vt:lpstr>
      <vt:lpstr>Modelling &amp; 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Shanmukha Sudha Kiran</cp:lastModifiedBy>
  <cp:revision>19</cp:revision>
  <dcterms:modified xsi:type="dcterms:W3CDTF">2024-01-18T04:22:03Z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