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 id="271" r:id="rId17"/>
    <p:sldId id="272" r:id="rId18"/>
    <p:sldId id="273" r:id="rId19"/>
    <p:sldId id="274" r:id="rId20"/>
    <p:sldId id="275" r:id="rId21"/>
    <p:sldId id="276"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37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11234" y="0"/>
            <a:ext cx="14630400" cy="8229600"/>
          </a:xfrm>
          <a:prstGeom prst="rect">
            <a:avLst/>
          </a:prstGeom>
          <a:solidFill>
            <a:srgbClr val="FFFCF5"/>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692229" y="1054418"/>
            <a:ext cx="7759541" cy="2388156"/>
          </a:xfrm>
          <a:prstGeom prst="rect">
            <a:avLst/>
          </a:prstGeom>
          <a:noFill/>
          <a:ln/>
        </p:spPr>
        <p:txBody>
          <a:bodyPr wrap="square" rtlCol="0" anchor="t"/>
          <a:lstStyle/>
          <a:p>
            <a:pPr marL="0" indent="0">
              <a:lnSpc>
                <a:spcPts val="6268"/>
              </a:lnSpc>
              <a:buNone/>
            </a:pPr>
            <a:r>
              <a:rPr lang="en-US" sz="5015" dirty="0">
                <a:solidFill>
                  <a:srgbClr val="124E73"/>
                </a:solidFill>
                <a:latin typeface="MuseoModerno" pitchFamily="34" charset="0"/>
                <a:ea typeface="MuseoModerno" pitchFamily="34" charset="-122"/>
                <a:cs typeface="MuseoModerno" pitchFamily="34" charset="-120"/>
              </a:rPr>
              <a:t> Online Bookstore Management System</a:t>
            </a:r>
            <a:endParaRPr lang="en-US" sz="5015" dirty="0"/>
          </a:p>
        </p:txBody>
      </p:sp>
      <p:sp>
        <p:nvSpPr>
          <p:cNvPr id="6" name="Text 3"/>
          <p:cNvSpPr/>
          <p:nvPr/>
        </p:nvSpPr>
        <p:spPr>
          <a:xfrm>
            <a:off x="1383326" y="4787027"/>
            <a:ext cx="8828843" cy="2869943"/>
          </a:xfrm>
          <a:prstGeom prst="rect">
            <a:avLst/>
          </a:prstGeom>
          <a:noFill/>
          <a:ln/>
        </p:spPr>
        <p:txBody>
          <a:bodyPr wrap="square" rtlCol="0" anchor="t"/>
          <a:lstStyle/>
          <a:p>
            <a:pPr marL="0" indent="0">
              <a:lnSpc>
                <a:spcPts val="2326"/>
              </a:lnSpc>
              <a:buNone/>
            </a:pPr>
            <a:r>
              <a:rPr lang="en-US" sz="2200" b="1" dirty="0"/>
              <a:t>Done by,</a:t>
            </a:r>
          </a:p>
          <a:p>
            <a:pPr marL="0" indent="0">
              <a:lnSpc>
                <a:spcPts val="2326"/>
              </a:lnSpc>
              <a:buNone/>
            </a:pPr>
            <a:br>
              <a:rPr lang="en-US" dirty="0"/>
            </a:br>
            <a:r>
              <a:rPr lang="en-US" dirty="0"/>
              <a:t>Dandamudi Gowreesh Raja – AP22110010081</a:t>
            </a:r>
          </a:p>
          <a:p>
            <a:pPr marL="0" indent="0">
              <a:lnSpc>
                <a:spcPts val="2326"/>
              </a:lnSpc>
              <a:buNone/>
            </a:pPr>
            <a:r>
              <a:rPr lang="en-US"/>
              <a:t>B Hemanth – AP22110010074</a:t>
            </a:r>
            <a:endParaRPr lang="en-US" dirty="0"/>
          </a:p>
          <a:p>
            <a:pPr marL="0" indent="0">
              <a:lnSpc>
                <a:spcPts val="2326"/>
              </a:lnSpc>
              <a:buNone/>
            </a:pPr>
            <a:r>
              <a:rPr lang="en-US" dirty="0"/>
              <a:t>Munagala Shanmukha Krishna Chaitanya – AP22110010089</a:t>
            </a:r>
          </a:p>
          <a:p>
            <a:pPr marL="0" indent="0">
              <a:lnSpc>
                <a:spcPts val="2326"/>
              </a:lnSpc>
              <a:buNone/>
            </a:pPr>
            <a:r>
              <a:rPr lang="en-US" dirty="0"/>
              <a:t>Jetti Kundan Kumar – AP22110010116</a:t>
            </a:r>
          </a:p>
          <a:p>
            <a:pPr marL="0" indent="0">
              <a:lnSpc>
                <a:spcPts val="2326"/>
              </a:lnSpc>
              <a:buNone/>
            </a:pPr>
            <a:endParaRPr lang="en-US" sz="1454" dirty="0"/>
          </a:p>
        </p:txBody>
      </p:sp>
      <p:sp>
        <p:nvSpPr>
          <p:cNvPr id="7" name="Text 4"/>
          <p:cNvSpPr/>
          <p:nvPr/>
        </p:nvSpPr>
        <p:spPr>
          <a:xfrm>
            <a:off x="692229" y="5820937"/>
            <a:ext cx="7759541" cy="1918008"/>
          </a:xfrm>
          <a:prstGeom prst="rect">
            <a:avLst/>
          </a:prstGeom>
          <a:noFill/>
          <a:ln/>
        </p:spPr>
        <p:txBody>
          <a:bodyPr wrap="square" rtlCol="0" anchor="t"/>
          <a:lstStyle/>
          <a:p>
            <a:pPr marL="0" indent="0">
              <a:lnSpc>
                <a:spcPts val="2326"/>
              </a:lnSpc>
              <a:buNone/>
            </a:pPr>
            <a:endParaRPr lang="en-US" sz="1454" dirty="0"/>
          </a:p>
          <a:p>
            <a:pPr marL="0" indent="0">
              <a:lnSpc>
                <a:spcPts val="2326"/>
              </a:lnSpc>
              <a:buNone/>
            </a:pPr>
            <a:endParaRPr lang="en-US" sz="1454" dirty="0"/>
          </a:p>
          <a:p>
            <a:pPr marL="0" indent="0">
              <a:lnSpc>
                <a:spcPts val="2326"/>
              </a:lnSpc>
              <a:buNone/>
            </a:pPr>
            <a:endParaRPr lang="en-US" sz="145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BA142-0308-6209-C50D-CB3F0625CCB3}"/>
              </a:ext>
            </a:extLst>
          </p:cNvPr>
          <p:cNvSpPr txBox="1"/>
          <p:nvPr/>
        </p:nvSpPr>
        <p:spPr>
          <a:xfrm>
            <a:off x="0" y="1"/>
            <a:ext cx="10972800" cy="5447645"/>
          </a:xfrm>
          <a:prstGeom prst="rect">
            <a:avLst/>
          </a:prstGeom>
          <a:noFill/>
        </p:spPr>
        <p:txBody>
          <a:bodyPr wrap="square">
            <a:spAutoFit/>
          </a:bodyPr>
          <a:lstStyle/>
          <a:p>
            <a:r>
              <a:rPr lang="en-IN" sz="2000" b="1" u="sng" dirty="0"/>
              <a:t>Customers: </a:t>
            </a:r>
          </a:p>
          <a:p>
            <a:endParaRPr lang="en-IN" sz="2000" b="1" u="sng" dirty="0"/>
          </a:p>
          <a:p>
            <a:r>
              <a:rPr lang="en-IN" dirty="0"/>
              <a:t>create table Customer( </a:t>
            </a:r>
          </a:p>
          <a:p>
            <a:r>
              <a:rPr lang="en-IN" dirty="0"/>
              <a:t>CustomerID int primary key, </a:t>
            </a:r>
          </a:p>
          <a:p>
            <a:r>
              <a:rPr lang="en-IN" dirty="0"/>
              <a:t>Name varchar(20), </a:t>
            </a:r>
          </a:p>
          <a:p>
            <a:r>
              <a:rPr lang="en-IN" dirty="0"/>
              <a:t>PhoneNumber int,</a:t>
            </a:r>
          </a:p>
          <a:p>
            <a:r>
              <a:rPr lang="en-IN" dirty="0"/>
              <a:t>Address varchar(20), </a:t>
            </a:r>
          </a:p>
          <a:p>
            <a:r>
              <a:rPr lang="en-IN" dirty="0"/>
              <a:t>UserName varchar(20) </a:t>
            </a:r>
          </a:p>
          <a:p>
            <a:r>
              <a:rPr lang="en-IN" dirty="0"/>
              <a:t>); </a:t>
            </a:r>
          </a:p>
          <a:p>
            <a:endParaRPr lang="en-IN" dirty="0"/>
          </a:p>
          <a:p>
            <a:r>
              <a:rPr lang="en-IN" dirty="0"/>
              <a:t>INSERT INTO Customer VALUES(1, 'John Doe', 12345678, '123 Main St', 'johndoe123’); </a:t>
            </a:r>
          </a:p>
          <a:p>
            <a:r>
              <a:rPr lang="en-IN" dirty="0"/>
              <a:t>INSERT INTO Customer VALUES(2, 'Jane Smith', 98765432, '456 Elm St', 'janesmith456’); </a:t>
            </a:r>
          </a:p>
          <a:p>
            <a:r>
              <a:rPr lang="en-IN" dirty="0"/>
              <a:t>INSERT INTO Customer VALUES(3, 'Michael Johnson', 55512345, '789 Oak St', '</a:t>
            </a:r>
            <a:r>
              <a:rPr lang="en-IN" dirty="0" err="1"/>
              <a:t>michaelj</a:t>
            </a:r>
            <a:r>
              <a:rPr lang="en-IN" dirty="0"/>
              <a:t>’); </a:t>
            </a:r>
          </a:p>
          <a:p>
            <a:r>
              <a:rPr lang="en-IN" dirty="0"/>
              <a:t>INSERT INTO Customer VALUES(4, 'Emily Davis', 11122233, '321 Pine St', '</a:t>
            </a:r>
            <a:r>
              <a:rPr lang="en-IN" dirty="0" err="1"/>
              <a:t>emilyd</a:t>
            </a:r>
            <a:r>
              <a:rPr lang="en-IN" dirty="0"/>
              <a:t>’); </a:t>
            </a:r>
          </a:p>
          <a:p>
            <a:r>
              <a:rPr lang="en-IN" dirty="0"/>
              <a:t>INSERT INTO Customer VALUES(5, 'Chris Brown', 99988877, '654 Birch St', '</a:t>
            </a:r>
            <a:r>
              <a:rPr lang="en-IN" dirty="0" err="1"/>
              <a:t>chrisb</a:t>
            </a:r>
            <a:r>
              <a:rPr lang="en-IN" dirty="0"/>
              <a:t>’); </a:t>
            </a:r>
          </a:p>
          <a:p>
            <a:endParaRPr lang="en-IN" dirty="0"/>
          </a:p>
          <a:p>
            <a:r>
              <a:rPr lang="en-IN" dirty="0"/>
              <a:t>select * from Customer;</a:t>
            </a:r>
          </a:p>
          <a:p>
            <a:endParaRPr lang="en-IN" dirty="0"/>
          </a:p>
          <a:p>
            <a:r>
              <a:rPr lang="en-IN" sz="2000" b="1" u="sng" dirty="0"/>
              <a:t>Output:</a:t>
            </a:r>
          </a:p>
        </p:txBody>
      </p:sp>
      <p:pic>
        <p:nvPicPr>
          <p:cNvPr id="5" name="Picture 4">
            <a:extLst>
              <a:ext uri="{FF2B5EF4-FFF2-40B4-BE49-F238E27FC236}">
                <a16:creationId xmlns:a16="http://schemas.microsoft.com/office/drawing/2014/main" id="{A7E8FD7B-6E3A-D4A2-9A6C-963510431DA2}"/>
              </a:ext>
            </a:extLst>
          </p:cNvPr>
          <p:cNvPicPr>
            <a:picLocks noChangeAspect="1"/>
          </p:cNvPicPr>
          <p:nvPr/>
        </p:nvPicPr>
        <p:blipFill>
          <a:blip r:embed="rId2"/>
          <a:stretch>
            <a:fillRect/>
          </a:stretch>
        </p:blipFill>
        <p:spPr>
          <a:xfrm>
            <a:off x="3407055" y="5139159"/>
            <a:ext cx="7056597" cy="2314937"/>
          </a:xfrm>
          <a:prstGeom prst="rect">
            <a:avLst/>
          </a:prstGeom>
        </p:spPr>
      </p:pic>
    </p:spTree>
    <p:extLst>
      <p:ext uri="{BB962C8B-B14F-4D97-AF65-F5344CB8AC3E}">
        <p14:creationId xmlns:p14="http://schemas.microsoft.com/office/powerpoint/2010/main" val="403822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E25C1-EF50-48F6-8E9E-A1694BE52725}"/>
              </a:ext>
            </a:extLst>
          </p:cNvPr>
          <p:cNvSpPr txBox="1"/>
          <p:nvPr/>
        </p:nvSpPr>
        <p:spPr>
          <a:xfrm>
            <a:off x="0" y="0"/>
            <a:ext cx="14630400" cy="5447645"/>
          </a:xfrm>
          <a:prstGeom prst="rect">
            <a:avLst/>
          </a:prstGeom>
          <a:noFill/>
        </p:spPr>
        <p:txBody>
          <a:bodyPr wrap="square">
            <a:spAutoFit/>
          </a:bodyPr>
          <a:lstStyle/>
          <a:p>
            <a:r>
              <a:rPr lang="en-IN" sz="2000" b="1" u="sng" dirty="0"/>
              <a:t>Orders: </a:t>
            </a:r>
          </a:p>
          <a:p>
            <a:endParaRPr lang="en-IN" sz="2000" b="1" u="sng" dirty="0"/>
          </a:p>
          <a:p>
            <a:r>
              <a:rPr lang="en-IN" dirty="0"/>
              <a:t>create table Orders( </a:t>
            </a:r>
          </a:p>
          <a:p>
            <a:r>
              <a:rPr lang="en-IN" dirty="0"/>
              <a:t>OrderID int primary key, </a:t>
            </a:r>
          </a:p>
          <a:p>
            <a:r>
              <a:rPr lang="en-IN" dirty="0"/>
              <a:t>CustomerID int, </a:t>
            </a:r>
          </a:p>
          <a:p>
            <a:r>
              <a:rPr lang="en-IN" dirty="0"/>
              <a:t>OrderDate date, </a:t>
            </a:r>
          </a:p>
          <a:p>
            <a:r>
              <a:rPr lang="en-IN" dirty="0"/>
              <a:t>TotalPrice int, </a:t>
            </a:r>
          </a:p>
          <a:p>
            <a:r>
              <a:rPr lang="en-IN" dirty="0"/>
              <a:t>Status varchar(20),</a:t>
            </a:r>
          </a:p>
          <a:p>
            <a:r>
              <a:rPr lang="en-IN" dirty="0"/>
              <a:t>foreign key(CustomerID) references Customer(CustomerID) </a:t>
            </a:r>
          </a:p>
          <a:p>
            <a:r>
              <a:rPr lang="en-IN" dirty="0"/>
              <a:t>); </a:t>
            </a:r>
          </a:p>
          <a:p>
            <a:endParaRPr lang="en-IN" dirty="0"/>
          </a:p>
          <a:p>
            <a:r>
              <a:rPr lang="en-IN" dirty="0"/>
              <a:t>INSERT INTO Orders VALUES(1, 1, '2024-04-23', 100, 'Pending’); </a:t>
            </a:r>
          </a:p>
          <a:p>
            <a:r>
              <a:rPr lang="en-IN" dirty="0"/>
              <a:t>INSERT INTO Orders VALUES(2, 2, '2024-04-22', 150, 'Completed’);</a:t>
            </a:r>
          </a:p>
          <a:p>
            <a:r>
              <a:rPr lang="en-IN" dirty="0"/>
              <a:t>INSERT INTO Orders VALUES(3, 3, '2024-04-21', 200, 'Pending’); </a:t>
            </a:r>
          </a:p>
          <a:p>
            <a:r>
              <a:rPr lang="en-IN" dirty="0"/>
              <a:t>INSERT INTO Orders VALUES(4, 1, '2024-04-20', 120, 'Completed’); </a:t>
            </a:r>
          </a:p>
          <a:p>
            <a:endParaRPr lang="en-IN" dirty="0"/>
          </a:p>
          <a:p>
            <a:r>
              <a:rPr lang="en-IN" dirty="0"/>
              <a:t>select * from Orders;</a:t>
            </a:r>
          </a:p>
          <a:p>
            <a:endParaRPr lang="en-IN" dirty="0"/>
          </a:p>
          <a:p>
            <a:r>
              <a:rPr lang="en-IN" sz="2000" b="1" u="sng" dirty="0"/>
              <a:t>Output:</a:t>
            </a:r>
          </a:p>
        </p:txBody>
      </p:sp>
      <p:pic>
        <p:nvPicPr>
          <p:cNvPr id="5" name="Picture 4">
            <a:extLst>
              <a:ext uri="{FF2B5EF4-FFF2-40B4-BE49-F238E27FC236}">
                <a16:creationId xmlns:a16="http://schemas.microsoft.com/office/drawing/2014/main" id="{E9F4B921-0A58-3D2A-451C-881302FDA4B0}"/>
              </a:ext>
            </a:extLst>
          </p:cNvPr>
          <p:cNvPicPr>
            <a:picLocks noChangeAspect="1"/>
          </p:cNvPicPr>
          <p:nvPr/>
        </p:nvPicPr>
        <p:blipFill>
          <a:blip r:embed="rId2"/>
          <a:stretch>
            <a:fillRect/>
          </a:stretch>
        </p:blipFill>
        <p:spPr>
          <a:xfrm>
            <a:off x="3853565" y="5717893"/>
            <a:ext cx="6344535" cy="1713053"/>
          </a:xfrm>
          <a:prstGeom prst="rect">
            <a:avLst/>
          </a:prstGeom>
        </p:spPr>
      </p:pic>
    </p:spTree>
    <p:extLst>
      <p:ext uri="{BB962C8B-B14F-4D97-AF65-F5344CB8AC3E}">
        <p14:creationId xmlns:p14="http://schemas.microsoft.com/office/powerpoint/2010/main" val="381232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F812D-2B6F-0A65-A61A-FF194A93A4A2}"/>
              </a:ext>
            </a:extLst>
          </p:cNvPr>
          <p:cNvSpPr txBox="1"/>
          <p:nvPr/>
        </p:nvSpPr>
        <p:spPr>
          <a:xfrm>
            <a:off x="0" y="1"/>
            <a:ext cx="7639291" cy="5693866"/>
          </a:xfrm>
          <a:prstGeom prst="rect">
            <a:avLst/>
          </a:prstGeom>
          <a:noFill/>
        </p:spPr>
        <p:txBody>
          <a:bodyPr wrap="square">
            <a:spAutoFit/>
          </a:bodyPr>
          <a:lstStyle/>
          <a:p>
            <a:r>
              <a:rPr lang="en-IN" sz="2000" b="1" u="sng" dirty="0"/>
              <a:t>Payment: </a:t>
            </a:r>
          </a:p>
          <a:p>
            <a:r>
              <a:rPr lang="en-IN" dirty="0"/>
              <a:t>create table Payment( </a:t>
            </a:r>
          </a:p>
          <a:p>
            <a:r>
              <a:rPr lang="en-IN" dirty="0"/>
              <a:t>PaymentID int primary key, </a:t>
            </a:r>
          </a:p>
          <a:p>
            <a:r>
              <a:rPr lang="en-IN" dirty="0"/>
              <a:t>OrderID int, </a:t>
            </a:r>
          </a:p>
          <a:p>
            <a:r>
              <a:rPr lang="en-IN" dirty="0"/>
              <a:t>TotalAmount int,</a:t>
            </a:r>
          </a:p>
          <a:p>
            <a:r>
              <a:rPr lang="en-IN" dirty="0"/>
              <a:t>PatmentDate date, </a:t>
            </a:r>
          </a:p>
          <a:p>
            <a:r>
              <a:rPr lang="en-IN" dirty="0"/>
              <a:t>PaymentMethod varchar(10),</a:t>
            </a:r>
          </a:p>
          <a:p>
            <a:r>
              <a:rPr lang="en-IN" dirty="0"/>
              <a:t>Status varchar(20),</a:t>
            </a:r>
          </a:p>
          <a:p>
            <a:r>
              <a:rPr lang="en-IN" dirty="0"/>
              <a:t>foreign key(OrderID) references Orders(OrderID)</a:t>
            </a:r>
          </a:p>
          <a:p>
            <a:r>
              <a:rPr lang="en-IN" dirty="0"/>
              <a:t>);</a:t>
            </a:r>
          </a:p>
          <a:p>
            <a:r>
              <a:rPr lang="en-IN" dirty="0"/>
              <a:t>INSERT INTO Payment VALUES(1, 1, 100, '2024-04-23', 'Credit', 'Completed'); INSERT INTO Payment VALUES(2, 2, 150, '2024-04-22', 'Debit', 'Completed'); INSERT INTO Payment VALUES(3, 3, 200, '2024-04-21', 'Cash', 'Pending’); </a:t>
            </a:r>
          </a:p>
          <a:p>
            <a:r>
              <a:rPr lang="en-IN" dirty="0"/>
              <a:t>INSERT INTO Payment VALUES(4, 4, 120, '2024-04-20', 'Credit', 'Completed’);</a:t>
            </a:r>
          </a:p>
          <a:p>
            <a:r>
              <a:rPr lang="en-IN" dirty="0"/>
              <a:t>INSERT INTO Payment VALUES(5, 5, 90, '2024-04-19', 'Debit', 'Pending’); </a:t>
            </a:r>
          </a:p>
          <a:p>
            <a:endParaRPr lang="en-IN" dirty="0"/>
          </a:p>
          <a:p>
            <a:r>
              <a:rPr lang="en-IN" dirty="0"/>
              <a:t>select * from Payment; </a:t>
            </a:r>
          </a:p>
          <a:p>
            <a:endParaRPr lang="en-IN" dirty="0"/>
          </a:p>
          <a:p>
            <a:r>
              <a:rPr lang="en-IN" sz="2000" b="1" u="sng" dirty="0"/>
              <a:t>Output:</a:t>
            </a:r>
          </a:p>
          <a:p>
            <a:endParaRPr lang="en-IN" dirty="0"/>
          </a:p>
        </p:txBody>
      </p:sp>
      <p:pic>
        <p:nvPicPr>
          <p:cNvPr id="5" name="Picture 4">
            <a:extLst>
              <a:ext uri="{FF2B5EF4-FFF2-40B4-BE49-F238E27FC236}">
                <a16:creationId xmlns:a16="http://schemas.microsoft.com/office/drawing/2014/main" id="{EF51AA31-9D0E-841D-581E-D8A7A1C45E33}"/>
              </a:ext>
            </a:extLst>
          </p:cNvPr>
          <p:cNvPicPr>
            <a:picLocks noChangeAspect="1"/>
          </p:cNvPicPr>
          <p:nvPr/>
        </p:nvPicPr>
        <p:blipFill>
          <a:blip r:embed="rId2"/>
          <a:stretch>
            <a:fillRect/>
          </a:stretch>
        </p:blipFill>
        <p:spPr>
          <a:xfrm>
            <a:off x="4052432" y="5693867"/>
            <a:ext cx="6525536" cy="1829055"/>
          </a:xfrm>
          <a:prstGeom prst="rect">
            <a:avLst/>
          </a:prstGeom>
        </p:spPr>
      </p:pic>
    </p:spTree>
    <p:extLst>
      <p:ext uri="{BB962C8B-B14F-4D97-AF65-F5344CB8AC3E}">
        <p14:creationId xmlns:p14="http://schemas.microsoft.com/office/powerpoint/2010/main" val="240152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947F3-D360-40FB-DFB7-F70DD3C0BF57}"/>
              </a:ext>
            </a:extLst>
          </p:cNvPr>
          <p:cNvSpPr txBox="1"/>
          <p:nvPr/>
        </p:nvSpPr>
        <p:spPr>
          <a:xfrm>
            <a:off x="0" y="0"/>
            <a:ext cx="10972800" cy="4893647"/>
          </a:xfrm>
          <a:prstGeom prst="rect">
            <a:avLst/>
          </a:prstGeom>
          <a:noFill/>
        </p:spPr>
        <p:txBody>
          <a:bodyPr wrap="square">
            <a:spAutoFit/>
          </a:bodyPr>
          <a:lstStyle/>
          <a:p>
            <a:r>
              <a:rPr lang="en-IN" sz="2000" b="1" u="sng" dirty="0"/>
              <a:t>Administrator: </a:t>
            </a:r>
          </a:p>
          <a:p>
            <a:r>
              <a:rPr lang="en-IN" dirty="0"/>
              <a:t>create table Administrator( </a:t>
            </a:r>
          </a:p>
          <a:p>
            <a:r>
              <a:rPr lang="en-IN" dirty="0"/>
              <a:t>AdminID int primary key, </a:t>
            </a:r>
          </a:p>
          <a:p>
            <a:r>
              <a:rPr lang="en-IN" dirty="0"/>
              <a:t>Name varchar(20), </a:t>
            </a:r>
          </a:p>
          <a:p>
            <a:r>
              <a:rPr lang="en-IN" dirty="0"/>
              <a:t>UserName varchar(20) </a:t>
            </a:r>
          </a:p>
          <a:p>
            <a:r>
              <a:rPr lang="en-IN" dirty="0"/>
              <a:t>); </a:t>
            </a:r>
          </a:p>
          <a:p>
            <a:endParaRPr lang="en-IN" dirty="0"/>
          </a:p>
          <a:p>
            <a:r>
              <a:rPr lang="en-IN" dirty="0"/>
              <a:t>INSERT INTO Administrator VALUES(1, 'John Doe', 'johndoe_admin’); </a:t>
            </a:r>
          </a:p>
          <a:p>
            <a:r>
              <a:rPr lang="en-IN" dirty="0"/>
              <a:t>INSERT INTO Administrator VALUES(2, 'Jane Smith', 'janesmith_admin’); </a:t>
            </a:r>
          </a:p>
          <a:p>
            <a:r>
              <a:rPr lang="en-IN" dirty="0"/>
              <a:t>INSERT INTO Administrator VALUES(3, 'Michael Johnson', 'michaelj_admin’); </a:t>
            </a:r>
          </a:p>
          <a:p>
            <a:r>
              <a:rPr lang="en-IN" dirty="0"/>
              <a:t>INSERT INTO Administrator VALUES(4, 'Emily Davis', 'emilyd_admin’); </a:t>
            </a:r>
          </a:p>
          <a:p>
            <a:r>
              <a:rPr lang="en-IN" dirty="0"/>
              <a:t>INSERT INTO Administrator VALUES(5, 'David Brown', 'davidb_admin’);</a:t>
            </a:r>
          </a:p>
          <a:p>
            <a:endParaRPr lang="en-IN" dirty="0"/>
          </a:p>
          <a:p>
            <a:r>
              <a:rPr lang="en-IN" dirty="0"/>
              <a:t>select * from Administrator;</a:t>
            </a:r>
          </a:p>
          <a:p>
            <a:endParaRPr lang="en-IN" dirty="0"/>
          </a:p>
          <a:p>
            <a:r>
              <a:rPr lang="en-IN" sz="2000" b="1" u="sng" dirty="0"/>
              <a:t>Output:</a:t>
            </a:r>
          </a:p>
          <a:p>
            <a:endParaRPr lang="en-IN" sz="2000" b="1" u="sng" dirty="0"/>
          </a:p>
        </p:txBody>
      </p:sp>
      <p:pic>
        <p:nvPicPr>
          <p:cNvPr id="5" name="Picture 4">
            <a:extLst>
              <a:ext uri="{FF2B5EF4-FFF2-40B4-BE49-F238E27FC236}">
                <a16:creationId xmlns:a16="http://schemas.microsoft.com/office/drawing/2014/main" id="{67BE4D77-8AE0-7369-6AB2-0FD8F2A04482}"/>
              </a:ext>
            </a:extLst>
          </p:cNvPr>
          <p:cNvPicPr>
            <a:picLocks noChangeAspect="1"/>
          </p:cNvPicPr>
          <p:nvPr/>
        </p:nvPicPr>
        <p:blipFill>
          <a:blip r:embed="rId2"/>
          <a:stretch>
            <a:fillRect/>
          </a:stretch>
        </p:blipFill>
        <p:spPr>
          <a:xfrm>
            <a:off x="4376181" y="5306993"/>
            <a:ext cx="5391902" cy="1905266"/>
          </a:xfrm>
          <a:prstGeom prst="rect">
            <a:avLst/>
          </a:prstGeom>
        </p:spPr>
      </p:pic>
    </p:spTree>
    <p:extLst>
      <p:ext uri="{BB962C8B-B14F-4D97-AF65-F5344CB8AC3E}">
        <p14:creationId xmlns:p14="http://schemas.microsoft.com/office/powerpoint/2010/main" val="5202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5601B-8D0C-A7EA-B80B-954E909FF416}"/>
              </a:ext>
            </a:extLst>
          </p:cNvPr>
          <p:cNvSpPr txBox="1"/>
          <p:nvPr/>
        </p:nvSpPr>
        <p:spPr>
          <a:xfrm>
            <a:off x="4283596" y="698480"/>
            <a:ext cx="6750164" cy="6832640"/>
          </a:xfrm>
          <a:prstGeom prst="rect">
            <a:avLst/>
          </a:prstGeom>
          <a:noFill/>
        </p:spPr>
        <p:txBody>
          <a:bodyPr wrap="square">
            <a:spAutoFit/>
          </a:bodyPr>
          <a:lstStyle/>
          <a:p>
            <a:r>
              <a:rPr lang="en-IN" sz="2000" b="1" u="sng" dirty="0"/>
              <a:t>OrderDetails: </a:t>
            </a:r>
          </a:p>
          <a:p>
            <a:r>
              <a:rPr lang="en-IN" dirty="0"/>
              <a:t>create table OrderDetails( </a:t>
            </a:r>
          </a:p>
          <a:p>
            <a:r>
              <a:rPr lang="en-IN" dirty="0"/>
              <a:t>OrderID int,</a:t>
            </a:r>
          </a:p>
          <a:p>
            <a:r>
              <a:rPr lang="en-IN" dirty="0"/>
              <a:t> ISBN int, </a:t>
            </a:r>
          </a:p>
          <a:p>
            <a:r>
              <a:rPr lang="en-IN" dirty="0"/>
              <a:t>Quantity int, </a:t>
            </a:r>
          </a:p>
          <a:p>
            <a:r>
              <a:rPr lang="en-IN" dirty="0"/>
              <a:t>foreign key(OrderID) references Orders(OrderID), </a:t>
            </a:r>
          </a:p>
          <a:p>
            <a:r>
              <a:rPr lang="en-IN" dirty="0"/>
              <a:t>foreign key(ISBN) references Books(ISBN) </a:t>
            </a:r>
          </a:p>
          <a:p>
            <a:r>
              <a:rPr lang="en-IN" dirty="0"/>
              <a:t>); </a:t>
            </a:r>
          </a:p>
          <a:p>
            <a:endParaRPr lang="en-IN" dirty="0"/>
          </a:p>
          <a:p>
            <a:r>
              <a:rPr lang="en-IN" b="1" u="sng" dirty="0"/>
              <a:t>Admi</a:t>
            </a:r>
            <a:r>
              <a:rPr lang="en-IN" sz="2000" b="1" u="sng" dirty="0"/>
              <a:t>nBooks: </a:t>
            </a:r>
          </a:p>
          <a:p>
            <a:r>
              <a:rPr lang="en-IN" dirty="0"/>
              <a:t>create table AdminBooks( </a:t>
            </a:r>
          </a:p>
          <a:p>
            <a:r>
              <a:rPr lang="en-IN" dirty="0"/>
              <a:t>AdminID int,</a:t>
            </a:r>
          </a:p>
          <a:p>
            <a:r>
              <a:rPr lang="en-IN" dirty="0"/>
              <a:t>ISBN int,</a:t>
            </a:r>
          </a:p>
          <a:p>
            <a:r>
              <a:rPr lang="en-IN" dirty="0"/>
              <a:t>foreign key(AdminID) references Administrator(AdminID), </a:t>
            </a:r>
          </a:p>
          <a:p>
            <a:r>
              <a:rPr lang="en-IN" dirty="0"/>
              <a:t>foreign key(ISBN) references Books(ISBN) </a:t>
            </a:r>
          </a:p>
          <a:p>
            <a:r>
              <a:rPr lang="en-IN" dirty="0"/>
              <a:t>); </a:t>
            </a:r>
          </a:p>
          <a:p>
            <a:endParaRPr lang="en-IN" dirty="0"/>
          </a:p>
          <a:p>
            <a:r>
              <a:rPr lang="en-IN" sz="2000" b="1" u="sng" dirty="0"/>
              <a:t>AdminCustomers:</a:t>
            </a:r>
          </a:p>
          <a:p>
            <a:r>
              <a:rPr lang="en-IN" dirty="0"/>
              <a:t>create table AdminCustomers( </a:t>
            </a:r>
          </a:p>
          <a:p>
            <a:r>
              <a:rPr lang="en-IN" dirty="0"/>
              <a:t>AdminID int, </a:t>
            </a:r>
          </a:p>
          <a:p>
            <a:r>
              <a:rPr lang="en-IN" dirty="0"/>
              <a:t>CustomerID int,</a:t>
            </a:r>
          </a:p>
          <a:p>
            <a:r>
              <a:rPr lang="en-IN" dirty="0"/>
              <a:t>foreign key(AdminID) references Administrator(AdminID),</a:t>
            </a:r>
          </a:p>
          <a:p>
            <a:r>
              <a:rPr lang="en-IN" dirty="0"/>
              <a:t>foreign key(CustomerID) references Customer(CustomerID)</a:t>
            </a:r>
          </a:p>
          <a:p>
            <a:r>
              <a:rPr lang="en-IN" dirty="0"/>
              <a:t>);</a:t>
            </a:r>
          </a:p>
        </p:txBody>
      </p:sp>
    </p:spTree>
    <p:extLst>
      <p:ext uri="{BB962C8B-B14F-4D97-AF65-F5344CB8AC3E}">
        <p14:creationId xmlns:p14="http://schemas.microsoft.com/office/powerpoint/2010/main" val="330522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BF43C7E-5E87-3380-14AA-42832B19604F}"/>
              </a:ext>
            </a:extLst>
          </p:cNvPr>
          <p:cNvSpPr txBox="1"/>
          <p:nvPr/>
        </p:nvSpPr>
        <p:spPr>
          <a:xfrm>
            <a:off x="0" y="104173"/>
            <a:ext cx="14630400" cy="2708434"/>
          </a:xfrm>
          <a:prstGeom prst="rect">
            <a:avLst/>
          </a:prstGeom>
          <a:noFill/>
        </p:spPr>
        <p:txBody>
          <a:bodyPr wrap="square">
            <a:spAutoFit/>
          </a:bodyPr>
          <a:lstStyle/>
          <a:p>
            <a:endParaRPr lang="en-US" sz="2800" dirty="0"/>
          </a:p>
          <a:p>
            <a:r>
              <a:rPr lang="en-US" sz="2800" dirty="0"/>
              <a:t>				</a:t>
            </a:r>
            <a:r>
              <a:rPr lang="en-US" sz="2800" dirty="0">
                <a:solidFill>
                  <a:srgbClr val="0070C0"/>
                </a:solidFill>
              </a:rPr>
              <a:t>	SQL Queries on the created tables </a:t>
            </a:r>
          </a:p>
          <a:p>
            <a:endParaRPr lang="en-US" sz="2000" b="1" u="sng" dirty="0"/>
          </a:p>
          <a:p>
            <a:r>
              <a:rPr lang="en-US" sz="2000" b="1" u="sng" dirty="0"/>
              <a:t>Problem Statement:</a:t>
            </a:r>
          </a:p>
          <a:p>
            <a:r>
              <a:rPr lang="en-US" dirty="0"/>
              <a:t>Write a Query to Update the Genre as “Auto Biography” where ISBN is 345. </a:t>
            </a:r>
          </a:p>
          <a:p>
            <a:r>
              <a:rPr lang="en-US" sz="2000" b="1" u="sng" dirty="0"/>
              <a:t>Query:</a:t>
            </a:r>
          </a:p>
          <a:p>
            <a:r>
              <a:rPr lang="en-US" dirty="0"/>
              <a:t>		 update Book set Genre=”Auto Biography” where ISBN=345;</a:t>
            </a:r>
          </a:p>
          <a:p>
            <a:r>
              <a:rPr lang="en-US" b="1" u="sng" dirty="0"/>
              <a:t>Output:</a:t>
            </a:r>
            <a:endParaRPr lang="en-IN" b="1" u="sng" dirty="0"/>
          </a:p>
        </p:txBody>
      </p:sp>
      <p:pic>
        <p:nvPicPr>
          <p:cNvPr id="16" name="Picture 15">
            <a:extLst>
              <a:ext uri="{FF2B5EF4-FFF2-40B4-BE49-F238E27FC236}">
                <a16:creationId xmlns:a16="http://schemas.microsoft.com/office/drawing/2014/main" id="{100718F4-8C32-68A9-7F42-D3D239167CCD}"/>
              </a:ext>
            </a:extLst>
          </p:cNvPr>
          <p:cNvPicPr>
            <a:picLocks noChangeAspect="1"/>
          </p:cNvPicPr>
          <p:nvPr/>
        </p:nvPicPr>
        <p:blipFill>
          <a:blip r:embed="rId3"/>
          <a:stretch>
            <a:fillRect/>
          </a:stretch>
        </p:blipFill>
        <p:spPr>
          <a:xfrm>
            <a:off x="3569263" y="3157354"/>
            <a:ext cx="5257955" cy="1576691"/>
          </a:xfrm>
          <a:prstGeom prst="rect">
            <a:avLst/>
          </a:prstGeom>
        </p:spPr>
      </p:pic>
      <p:sp>
        <p:nvSpPr>
          <p:cNvPr id="18" name="TextBox 17">
            <a:extLst>
              <a:ext uri="{FF2B5EF4-FFF2-40B4-BE49-F238E27FC236}">
                <a16:creationId xmlns:a16="http://schemas.microsoft.com/office/drawing/2014/main" id="{094E0FC8-77E7-44FB-EA5C-30AEF4607586}"/>
              </a:ext>
            </a:extLst>
          </p:cNvPr>
          <p:cNvSpPr txBox="1"/>
          <p:nvPr/>
        </p:nvSpPr>
        <p:spPr>
          <a:xfrm rot="10800000" flipV="1">
            <a:off x="254641" y="4971863"/>
            <a:ext cx="11887201" cy="1508105"/>
          </a:xfrm>
          <a:prstGeom prst="rect">
            <a:avLst/>
          </a:prstGeom>
          <a:noFill/>
        </p:spPr>
        <p:txBody>
          <a:bodyPr wrap="square">
            <a:spAutoFit/>
          </a:bodyPr>
          <a:lstStyle/>
          <a:p>
            <a:r>
              <a:rPr lang="en-US" sz="2000" b="1" u="sng" dirty="0"/>
              <a:t>Problem Statement: </a:t>
            </a:r>
          </a:p>
          <a:p>
            <a:r>
              <a:rPr lang="en-US" dirty="0"/>
              <a:t>Write a query to delete data from the table where ISBN is 123 or Genre is “Thriller” </a:t>
            </a:r>
          </a:p>
          <a:p>
            <a:r>
              <a:rPr lang="en-US" b="1" u="sng" dirty="0"/>
              <a:t>Query: </a:t>
            </a:r>
          </a:p>
          <a:p>
            <a:r>
              <a:rPr lang="en-US" dirty="0"/>
              <a:t>		delete from Book where ISBN=123 or Genre = “Thriller”; </a:t>
            </a:r>
          </a:p>
          <a:p>
            <a:r>
              <a:rPr lang="en-US" b="1" u="sng" dirty="0"/>
              <a:t>Output:</a:t>
            </a:r>
            <a:endParaRPr lang="en-IN" b="1" u="sng" dirty="0"/>
          </a:p>
        </p:txBody>
      </p:sp>
      <p:pic>
        <p:nvPicPr>
          <p:cNvPr id="20" name="Picture 19">
            <a:extLst>
              <a:ext uri="{FF2B5EF4-FFF2-40B4-BE49-F238E27FC236}">
                <a16:creationId xmlns:a16="http://schemas.microsoft.com/office/drawing/2014/main" id="{7CB6DB92-6E7F-E5F8-CCE1-268D40B821BF}"/>
              </a:ext>
            </a:extLst>
          </p:cNvPr>
          <p:cNvPicPr>
            <a:picLocks noChangeAspect="1"/>
          </p:cNvPicPr>
          <p:nvPr/>
        </p:nvPicPr>
        <p:blipFill>
          <a:blip r:embed="rId4"/>
          <a:stretch>
            <a:fillRect/>
          </a:stretch>
        </p:blipFill>
        <p:spPr>
          <a:xfrm>
            <a:off x="3569263" y="6566438"/>
            <a:ext cx="5257955" cy="155898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24D20-7C61-BDCC-CE96-60BC4B11311E}"/>
              </a:ext>
            </a:extLst>
          </p:cNvPr>
          <p:cNvSpPr txBox="1"/>
          <p:nvPr/>
        </p:nvSpPr>
        <p:spPr>
          <a:xfrm>
            <a:off x="0" y="0"/>
            <a:ext cx="10972800" cy="3170099"/>
          </a:xfrm>
          <a:prstGeom prst="rect">
            <a:avLst/>
          </a:prstGeom>
          <a:noFill/>
        </p:spPr>
        <p:txBody>
          <a:bodyPr wrap="square">
            <a:spAutoFit/>
          </a:bodyPr>
          <a:lstStyle/>
          <a:p>
            <a:r>
              <a:rPr lang="en-US" sz="2000" b="1" u="sng" dirty="0"/>
              <a:t>Problem Statement: </a:t>
            </a:r>
          </a:p>
          <a:p>
            <a:r>
              <a:rPr lang="en-US" dirty="0"/>
              <a:t>Write a query to insert a new data row in the table </a:t>
            </a:r>
          </a:p>
          <a:p>
            <a:r>
              <a:rPr lang="en-US" dirty="0"/>
              <a:t>Where ISBN is 789, </a:t>
            </a:r>
          </a:p>
          <a:p>
            <a:r>
              <a:rPr lang="en-US" dirty="0"/>
              <a:t>Title is “The Destiny”, </a:t>
            </a:r>
          </a:p>
          <a:p>
            <a:r>
              <a:rPr lang="en-US" dirty="0"/>
              <a:t>Genre is “Non-Fiction”, </a:t>
            </a:r>
          </a:p>
          <a:p>
            <a:r>
              <a:rPr lang="en-US" dirty="0"/>
              <a:t>Author is “DK Gupta”, </a:t>
            </a:r>
          </a:p>
          <a:p>
            <a:r>
              <a:rPr lang="en-US" dirty="0"/>
              <a:t>and Price is 700. </a:t>
            </a:r>
          </a:p>
          <a:p>
            <a:r>
              <a:rPr lang="en-US" b="1" u="sng" dirty="0"/>
              <a:t>Query: </a:t>
            </a:r>
          </a:p>
          <a:p>
            <a:r>
              <a:rPr lang="en-US" dirty="0"/>
              <a:t>	insert into Book values(789,”The </a:t>
            </a:r>
            <a:r>
              <a:rPr lang="en-US" dirty="0" err="1"/>
              <a:t>Destiny”,”Non-Fiction”,”DK</a:t>
            </a:r>
            <a:r>
              <a:rPr lang="en-US" dirty="0"/>
              <a:t> Gupta”,700);</a:t>
            </a:r>
          </a:p>
          <a:p>
            <a:r>
              <a:rPr lang="en-US" dirty="0"/>
              <a:t> </a:t>
            </a:r>
          </a:p>
          <a:p>
            <a:r>
              <a:rPr lang="en-US" b="1" u="sng" dirty="0"/>
              <a:t>Output:</a:t>
            </a:r>
            <a:endParaRPr lang="en-IN" b="1" u="sng" dirty="0"/>
          </a:p>
        </p:txBody>
      </p:sp>
      <p:pic>
        <p:nvPicPr>
          <p:cNvPr id="5" name="Picture 4">
            <a:extLst>
              <a:ext uri="{FF2B5EF4-FFF2-40B4-BE49-F238E27FC236}">
                <a16:creationId xmlns:a16="http://schemas.microsoft.com/office/drawing/2014/main" id="{214F763A-6C9F-4C23-AC05-1250F72DC0D3}"/>
              </a:ext>
            </a:extLst>
          </p:cNvPr>
          <p:cNvPicPr>
            <a:picLocks noChangeAspect="1"/>
          </p:cNvPicPr>
          <p:nvPr/>
        </p:nvPicPr>
        <p:blipFill>
          <a:blip r:embed="rId2"/>
          <a:stretch>
            <a:fillRect/>
          </a:stretch>
        </p:blipFill>
        <p:spPr>
          <a:xfrm>
            <a:off x="3245005" y="2995010"/>
            <a:ext cx="5274527" cy="2020573"/>
          </a:xfrm>
          <a:prstGeom prst="rect">
            <a:avLst/>
          </a:prstGeom>
        </p:spPr>
      </p:pic>
      <p:sp>
        <p:nvSpPr>
          <p:cNvPr id="7" name="TextBox 6">
            <a:extLst>
              <a:ext uri="{FF2B5EF4-FFF2-40B4-BE49-F238E27FC236}">
                <a16:creationId xmlns:a16="http://schemas.microsoft.com/office/drawing/2014/main" id="{3D90AD99-3123-2756-7152-D67EC96BE6E0}"/>
              </a:ext>
            </a:extLst>
          </p:cNvPr>
          <p:cNvSpPr txBox="1"/>
          <p:nvPr/>
        </p:nvSpPr>
        <p:spPr>
          <a:xfrm>
            <a:off x="0" y="5383865"/>
            <a:ext cx="6818970" cy="2062103"/>
          </a:xfrm>
          <a:prstGeom prst="rect">
            <a:avLst/>
          </a:prstGeom>
          <a:noFill/>
        </p:spPr>
        <p:txBody>
          <a:bodyPr wrap="square">
            <a:spAutoFit/>
          </a:bodyPr>
          <a:lstStyle/>
          <a:p>
            <a:r>
              <a:rPr lang="en-US" sz="2000" b="1" u="sng" dirty="0"/>
              <a:t>Problem Statement: </a:t>
            </a:r>
          </a:p>
          <a:p>
            <a:r>
              <a:rPr lang="en-US" dirty="0"/>
              <a:t>Write a query to add a new column as “Year” of int datatype to the table. </a:t>
            </a:r>
          </a:p>
          <a:p>
            <a:r>
              <a:rPr lang="en-US" b="1" u="sng" dirty="0"/>
              <a:t>Query: </a:t>
            </a:r>
          </a:p>
          <a:p>
            <a:r>
              <a:rPr lang="en-US" dirty="0"/>
              <a:t>alter table Book add Year int;</a:t>
            </a:r>
          </a:p>
          <a:p>
            <a:r>
              <a:rPr lang="en-US" dirty="0"/>
              <a:t> </a:t>
            </a:r>
          </a:p>
          <a:p>
            <a:r>
              <a:rPr lang="en-US" b="1" u="sng" dirty="0"/>
              <a:t>Output:</a:t>
            </a:r>
            <a:endParaRPr lang="en-IN" b="1" u="sng" dirty="0"/>
          </a:p>
        </p:txBody>
      </p:sp>
    </p:spTree>
    <p:extLst>
      <p:ext uri="{BB962C8B-B14F-4D97-AF65-F5344CB8AC3E}">
        <p14:creationId xmlns:p14="http://schemas.microsoft.com/office/powerpoint/2010/main" val="320865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8793BA-EAEA-B331-2CB5-A2C03A0CE3E6}"/>
              </a:ext>
            </a:extLst>
          </p:cNvPr>
          <p:cNvSpPr txBox="1"/>
          <p:nvPr/>
        </p:nvSpPr>
        <p:spPr>
          <a:xfrm>
            <a:off x="0" y="3353826"/>
            <a:ext cx="10972800" cy="1785104"/>
          </a:xfrm>
          <a:prstGeom prst="rect">
            <a:avLst/>
          </a:prstGeom>
          <a:noFill/>
        </p:spPr>
        <p:txBody>
          <a:bodyPr wrap="square">
            <a:spAutoFit/>
          </a:bodyPr>
          <a:lstStyle/>
          <a:p>
            <a:r>
              <a:rPr lang="en-US" sz="2000" b="1" u="sng" dirty="0"/>
              <a:t>Problem Statement: </a:t>
            </a:r>
          </a:p>
          <a:p>
            <a:r>
              <a:rPr lang="en-US" dirty="0"/>
              <a:t>Write a query to Display the sum of prices in the table as “TotalCost”. </a:t>
            </a:r>
          </a:p>
          <a:p>
            <a:r>
              <a:rPr lang="en-US" b="1" u="sng" dirty="0"/>
              <a:t>Query: </a:t>
            </a:r>
          </a:p>
          <a:p>
            <a:r>
              <a:rPr lang="en-US" dirty="0"/>
              <a:t>select sum(Price) as TotalCost from Books; </a:t>
            </a:r>
          </a:p>
          <a:p>
            <a:endParaRPr lang="en-US" dirty="0"/>
          </a:p>
          <a:p>
            <a:r>
              <a:rPr lang="en-US" b="1" u="sng" dirty="0"/>
              <a:t>Output:</a:t>
            </a:r>
            <a:endParaRPr lang="en-IN" b="1" u="sng" dirty="0"/>
          </a:p>
        </p:txBody>
      </p:sp>
      <p:pic>
        <p:nvPicPr>
          <p:cNvPr id="5" name="Picture 4">
            <a:extLst>
              <a:ext uri="{FF2B5EF4-FFF2-40B4-BE49-F238E27FC236}">
                <a16:creationId xmlns:a16="http://schemas.microsoft.com/office/drawing/2014/main" id="{09527790-4731-E01E-FF38-03CF1D9B6308}"/>
              </a:ext>
            </a:extLst>
          </p:cNvPr>
          <p:cNvPicPr>
            <a:picLocks noChangeAspect="1"/>
          </p:cNvPicPr>
          <p:nvPr/>
        </p:nvPicPr>
        <p:blipFill>
          <a:blip r:embed="rId2"/>
          <a:stretch>
            <a:fillRect/>
          </a:stretch>
        </p:blipFill>
        <p:spPr>
          <a:xfrm>
            <a:off x="4162829" y="342644"/>
            <a:ext cx="5858693" cy="1991003"/>
          </a:xfrm>
          <a:prstGeom prst="rect">
            <a:avLst/>
          </a:prstGeom>
        </p:spPr>
      </p:pic>
      <p:pic>
        <p:nvPicPr>
          <p:cNvPr id="7" name="Picture 6">
            <a:extLst>
              <a:ext uri="{FF2B5EF4-FFF2-40B4-BE49-F238E27FC236}">
                <a16:creationId xmlns:a16="http://schemas.microsoft.com/office/drawing/2014/main" id="{EA041D77-3572-43DC-950D-C79782257E81}"/>
              </a:ext>
            </a:extLst>
          </p:cNvPr>
          <p:cNvPicPr>
            <a:picLocks noChangeAspect="1"/>
          </p:cNvPicPr>
          <p:nvPr/>
        </p:nvPicPr>
        <p:blipFill>
          <a:blip r:embed="rId3"/>
          <a:stretch>
            <a:fillRect/>
          </a:stretch>
        </p:blipFill>
        <p:spPr>
          <a:xfrm>
            <a:off x="5486400" y="6159109"/>
            <a:ext cx="1638529" cy="676369"/>
          </a:xfrm>
          <a:prstGeom prst="rect">
            <a:avLst/>
          </a:prstGeom>
        </p:spPr>
      </p:pic>
    </p:spTree>
    <p:extLst>
      <p:ext uri="{BB962C8B-B14F-4D97-AF65-F5344CB8AC3E}">
        <p14:creationId xmlns:p14="http://schemas.microsoft.com/office/powerpoint/2010/main" val="71142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55084B-5F24-1B94-D46D-52A4E4C6B043}"/>
              </a:ext>
            </a:extLst>
          </p:cNvPr>
          <p:cNvSpPr txBox="1"/>
          <p:nvPr/>
        </p:nvSpPr>
        <p:spPr>
          <a:xfrm>
            <a:off x="0" y="0"/>
            <a:ext cx="10972800" cy="2831544"/>
          </a:xfrm>
          <a:prstGeom prst="rect">
            <a:avLst/>
          </a:prstGeom>
          <a:noFill/>
        </p:spPr>
        <p:txBody>
          <a:bodyPr wrap="square">
            <a:spAutoFit/>
          </a:bodyPr>
          <a:lstStyle/>
          <a:p>
            <a:r>
              <a:rPr lang="en-US" sz="3200" dirty="0"/>
              <a:t>					</a:t>
            </a:r>
            <a:r>
              <a:rPr lang="en-US" sz="3200" dirty="0">
                <a:solidFill>
                  <a:schemeClr val="accent3">
                    <a:lumMod val="50000"/>
                  </a:schemeClr>
                </a:solidFill>
              </a:rPr>
              <a:t>Creation of Views using Tables</a:t>
            </a:r>
            <a:r>
              <a:rPr lang="en-US" dirty="0">
                <a:solidFill>
                  <a:schemeClr val="accent3">
                    <a:lumMod val="50000"/>
                  </a:schemeClr>
                </a:solidFill>
              </a:rPr>
              <a:t> </a:t>
            </a:r>
          </a:p>
          <a:p>
            <a:r>
              <a:rPr lang="en-US" sz="2000" b="1" u="sng" dirty="0"/>
              <a:t>Problem Statement: </a:t>
            </a:r>
          </a:p>
          <a:p>
            <a:r>
              <a:rPr lang="en-US" dirty="0"/>
              <a:t>Write a Query to create a View named as BooksView. </a:t>
            </a:r>
          </a:p>
          <a:p>
            <a:r>
              <a:rPr lang="en-US" b="1" u="sng" dirty="0"/>
              <a:t>Query: </a:t>
            </a:r>
          </a:p>
          <a:p>
            <a:r>
              <a:rPr lang="en-US" dirty="0"/>
              <a:t>		CREATE VIEW Books View AS SELECT ISBN, Title, Genre, Author, Price </a:t>
            </a:r>
          </a:p>
          <a:p>
            <a:r>
              <a:rPr lang="en-US" dirty="0"/>
              <a:t>		FROM Books; </a:t>
            </a:r>
          </a:p>
          <a:p>
            <a:r>
              <a:rPr lang="en-US" dirty="0"/>
              <a:t>		SELECT * FROM BooksView; </a:t>
            </a:r>
          </a:p>
          <a:p>
            <a:endParaRPr lang="en-US" dirty="0"/>
          </a:p>
          <a:p>
            <a:r>
              <a:rPr lang="en-US" b="1" u="sng" dirty="0"/>
              <a:t>Output:</a:t>
            </a:r>
            <a:endParaRPr lang="en-IN" b="1" u="sng" dirty="0"/>
          </a:p>
        </p:txBody>
      </p:sp>
      <p:pic>
        <p:nvPicPr>
          <p:cNvPr id="5" name="Picture 4">
            <a:extLst>
              <a:ext uri="{FF2B5EF4-FFF2-40B4-BE49-F238E27FC236}">
                <a16:creationId xmlns:a16="http://schemas.microsoft.com/office/drawing/2014/main" id="{A8DC3F34-FFED-6EFD-D6D1-403C9ABD545C}"/>
              </a:ext>
            </a:extLst>
          </p:cNvPr>
          <p:cNvPicPr>
            <a:picLocks noChangeAspect="1"/>
          </p:cNvPicPr>
          <p:nvPr/>
        </p:nvPicPr>
        <p:blipFill>
          <a:blip r:embed="rId2"/>
          <a:stretch>
            <a:fillRect/>
          </a:stretch>
        </p:blipFill>
        <p:spPr>
          <a:xfrm>
            <a:off x="3891726" y="2831545"/>
            <a:ext cx="5687219" cy="1590897"/>
          </a:xfrm>
          <a:prstGeom prst="rect">
            <a:avLst/>
          </a:prstGeom>
        </p:spPr>
      </p:pic>
      <p:sp>
        <p:nvSpPr>
          <p:cNvPr id="7" name="TextBox 6">
            <a:extLst>
              <a:ext uri="{FF2B5EF4-FFF2-40B4-BE49-F238E27FC236}">
                <a16:creationId xmlns:a16="http://schemas.microsoft.com/office/drawing/2014/main" id="{40066C15-9857-C791-8472-3F98E88CE81A}"/>
              </a:ext>
            </a:extLst>
          </p:cNvPr>
          <p:cNvSpPr txBox="1"/>
          <p:nvPr/>
        </p:nvSpPr>
        <p:spPr>
          <a:xfrm>
            <a:off x="384717" y="4987486"/>
            <a:ext cx="11123342" cy="2893100"/>
          </a:xfrm>
          <a:prstGeom prst="rect">
            <a:avLst/>
          </a:prstGeom>
          <a:noFill/>
        </p:spPr>
        <p:txBody>
          <a:bodyPr wrap="square">
            <a:spAutoFit/>
          </a:bodyPr>
          <a:lstStyle/>
          <a:p>
            <a:r>
              <a:rPr lang="en-IN" sz="2000" b="1" u="sng" dirty="0"/>
              <a:t>Problem Statement: </a:t>
            </a:r>
          </a:p>
          <a:p>
            <a:r>
              <a:rPr lang="en-IN" dirty="0"/>
              <a:t>Write a Query to create a View named as CustomersOrdersView. </a:t>
            </a:r>
          </a:p>
          <a:p>
            <a:r>
              <a:rPr lang="en-IN" b="1" u="sng" dirty="0"/>
              <a:t>Query: </a:t>
            </a:r>
          </a:p>
          <a:p>
            <a:r>
              <a:rPr lang="en-IN" dirty="0"/>
              <a:t>		CREATE VIEW CustomerOrdersView AS </a:t>
            </a:r>
          </a:p>
          <a:p>
            <a:r>
              <a:rPr lang="en-IN" dirty="0"/>
              <a:t>		SELECT o.OrderID, o.CustomerID, c.Name AS CustomerName, o.OrderDate, o.TotalPrice, o.Status </a:t>
            </a:r>
          </a:p>
          <a:p>
            <a:r>
              <a:rPr lang="en-IN" dirty="0"/>
              <a:t>		FROM Orders o </a:t>
            </a:r>
          </a:p>
          <a:p>
            <a:r>
              <a:rPr lang="en-IN" dirty="0"/>
              <a:t>		JOIN Customer c ON o.CustomerID = c.CustomerID; </a:t>
            </a:r>
          </a:p>
          <a:p>
            <a:r>
              <a:rPr lang="en-IN" dirty="0"/>
              <a:t>		SELECT * FROM CustomerOrdersView; </a:t>
            </a:r>
          </a:p>
          <a:p>
            <a:endParaRPr lang="en-IN" dirty="0"/>
          </a:p>
          <a:p>
            <a:r>
              <a:rPr lang="en-IN" b="1" u="sng" dirty="0"/>
              <a:t>Output:</a:t>
            </a:r>
          </a:p>
        </p:txBody>
      </p:sp>
    </p:spTree>
    <p:extLst>
      <p:ext uri="{BB962C8B-B14F-4D97-AF65-F5344CB8AC3E}">
        <p14:creationId xmlns:p14="http://schemas.microsoft.com/office/powerpoint/2010/main" val="170874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BC08D7-DBC2-B393-81EE-C0414B2DBF37}"/>
              </a:ext>
            </a:extLst>
          </p:cNvPr>
          <p:cNvPicPr>
            <a:picLocks noChangeAspect="1"/>
          </p:cNvPicPr>
          <p:nvPr/>
        </p:nvPicPr>
        <p:blipFill>
          <a:blip r:embed="rId2"/>
          <a:stretch>
            <a:fillRect/>
          </a:stretch>
        </p:blipFill>
        <p:spPr>
          <a:xfrm>
            <a:off x="3828962" y="314909"/>
            <a:ext cx="6258798" cy="1600423"/>
          </a:xfrm>
          <a:prstGeom prst="rect">
            <a:avLst/>
          </a:prstGeom>
        </p:spPr>
      </p:pic>
      <p:sp>
        <p:nvSpPr>
          <p:cNvPr id="5" name="TextBox 4">
            <a:extLst>
              <a:ext uri="{FF2B5EF4-FFF2-40B4-BE49-F238E27FC236}">
                <a16:creationId xmlns:a16="http://schemas.microsoft.com/office/drawing/2014/main" id="{1DB7F739-A012-591F-D59E-B403DF8682BF}"/>
              </a:ext>
            </a:extLst>
          </p:cNvPr>
          <p:cNvSpPr txBox="1"/>
          <p:nvPr/>
        </p:nvSpPr>
        <p:spPr>
          <a:xfrm>
            <a:off x="1" y="2267480"/>
            <a:ext cx="13782906" cy="3170099"/>
          </a:xfrm>
          <a:prstGeom prst="rect">
            <a:avLst/>
          </a:prstGeom>
          <a:noFill/>
        </p:spPr>
        <p:txBody>
          <a:bodyPr wrap="square">
            <a:spAutoFit/>
          </a:bodyPr>
          <a:lstStyle/>
          <a:p>
            <a:r>
              <a:rPr lang="en-IN" sz="2000" b="1" u="sng" dirty="0"/>
              <a:t>Problem Statement:</a:t>
            </a:r>
          </a:p>
          <a:p>
            <a:r>
              <a:rPr lang="en-IN" dirty="0"/>
              <a:t> Write a Query to create a View named as PaymentDetailsView. </a:t>
            </a:r>
          </a:p>
          <a:p>
            <a:r>
              <a:rPr lang="en-IN" b="1" u="sng" dirty="0"/>
              <a:t>Query: </a:t>
            </a:r>
          </a:p>
          <a:p>
            <a:r>
              <a:rPr lang="en-IN" dirty="0"/>
              <a:t>		CREATE VIEW PaymentDetailsView AS </a:t>
            </a:r>
          </a:p>
          <a:p>
            <a:r>
              <a:rPr lang="en-IN" dirty="0"/>
              <a:t>		SELECT </a:t>
            </a:r>
            <a:r>
              <a:rPr lang="en-IN" dirty="0" err="1"/>
              <a:t>p.PaymentID</a:t>
            </a:r>
            <a:r>
              <a:rPr lang="en-IN" dirty="0"/>
              <a:t>, </a:t>
            </a:r>
            <a:r>
              <a:rPr lang="en-IN" dirty="0" err="1"/>
              <a:t>p.OrderID</a:t>
            </a:r>
            <a:r>
              <a:rPr lang="en-IN" dirty="0"/>
              <a:t>, o.CustomerID, c.Name AS CustomerName,</a:t>
            </a:r>
          </a:p>
          <a:p>
            <a:r>
              <a:rPr lang="en-IN" dirty="0"/>
              <a:t> 		p.TotalAmount, </a:t>
            </a:r>
            <a:r>
              <a:rPr lang="en-IN" dirty="0" err="1"/>
              <a:t>p.PatmentDate</a:t>
            </a:r>
            <a:r>
              <a:rPr lang="en-IN" dirty="0"/>
              <a:t>, p.PaymentMethod, </a:t>
            </a:r>
            <a:r>
              <a:rPr lang="en-IN" dirty="0" err="1"/>
              <a:t>p.Status</a:t>
            </a:r>
            <a:r>
              <a:rPr lang="en-IN" dirty="0"/>
              <a:t> </a:t>
            </a:r>
          </a:p>
          <a:p>
            <a:r>
              <a:rPr lang="en-IN" dirty="0"/>
              <a:t>		FROM Payment p</a:t>
            </a:r>
          </a:p>
          <a:p>
            <a:r>
              <a:rPr lang="en-IN" dirty="0"/>
              <a:t> 		JOIN Orders o ON p.OrderID = o.OrderID</a:t>
            </a:r>
          </a:p>
          <a:p>
            <a:r>
              <a:rPr lang="en-IN" dirty="0"/>
              <a:t> 		JOIN Customer c ON o.CustomerID = c.CustomerID; </a:t>
            </a:r>
          </a:p>
          <a:p>
            <a:r>
              <a:rPr lang="en-IN" dirty="0"/>
              <a:t>		select * from PaymentDetailsView; </a:t>
            </a:r>
          </a:p>
          <a:p>
            <a:r>
              <a:rPr lang="en-IN" b="1" u="sng" dirty="0"/>
              <a:t>Output: </a:t>
            </a:r>
          </a:p>
        </p:txBody>
      </p:sp>
      <p:pic>
        <p:nvPicPr>
          <p:cNvPr id="7" name="Picture 6">
            <a:extLst>
              <a:ext uri="{FF2B5EF4-FFF2-40B4-BE49-F238E27FC236}">
                <a16:creationId xmlns:a16="http://schemas.microsoft.com/office/drawing/2014/main" id="{12A9173A-91CA-E14A-08DA-71FFD74921F5}"/>
              </a:ext>
            </a:extLst>
          </p:cNvPr>
          <p:cNvPicPr>
            <a:picLocks noChangeAspect="1"/>
          </p:cNvPicPr>
          <p:nvPr/>
        </p:nvPicPr>
        <p:blipFill>
          <a:blip r:embed="rId3"/>
          <a:stretch>
            <a:fillRect/>
          </a:stretch>
        </p:blipFill>
        <p:spPr>
          <a:xfrm>
            <a:off x="3828962" y="6113210"/>
            <a:ext cx="6258798" cy="1636888"/>
          </a:xfrm>
          <a:prstGeom prst="rect">
            <a:avLst/>
          </a:prstGeom>
        </p:spPr>
      </p:pic>
    </p:spTree>
    <p:extLst>
      <p:ext uri="{BB962C8B-B14F-4D97-AF65-F5344CB8AC3E}">
        <p14:creationId xmlns:p14="http://schemas.microsoft.com/office/powerpoint/2010/main" val="87142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235518" y="589717"/>
            <a:ext cx="5346978" cy="668298"/>
          </a:xfrm>
          <a:prstGeom prst="rect">
            <a:avLst/>
          </a:prstGeom>
          <a:noFill/>
          <a:ln/>
        </p:spPr>
        <p:txBody>
          <a:bodyPr wrap="none" rtlCol="0" anchor="t"/>
          <a:lstStyle/>
          <a:p>
            <a:pPr marL="0" indent="0">
              <a:lnSpc>
                <a:spcPts val="5263"/>
              </a:lnSpc>
              <a:buNone/>
            </a:pPr>
            <a:r>
              <a:rPr lang="en-US" sz="4210" dirty="0">
                <a:solidFill>
                  <a:srgbClr val="124E73"/>
                </a:solidFill>
                <a:latin typeface="MuseoModerno" pitchFamily="34" charset="0"/>
                <a:ea typeface="MuseoModerno" pitchFamily="34" charset="-122"/>
                <a:cs typeface="MuseoModerno" pitchFamily="34" charset="-120"/>
              </a:rPr>
              <a:t>Project Background</a:t>
            </a:r>
            <a:endParaRPr lang="en-US" sz="4210" dirty="0"/>
          </a:p>
        </p:txBody>
      </p:sp>
      <p:sp>
        <p:nvSpPr>
          <p:cNvPr id="5" name="Text 3"/>
          <p:cNvSpPr/>
          <p:nvPr/>
        </p:nvSpPr>
        <p:spPr>
          <a:xfrm>
            <a:off x="2235518" y="1685687"/>
            <a:ext cx="10159365" cy="1710333"/>
          </a:xfrm>
          <a:prstGeom prst="rect">
            <a:avLst/>
          </a:prstGeom>
          <a:noFill/>
          <a:ln/>
        </p:spPr>
        <p:txBody>
          <a:bodyPr wrap="square" rtlCol="0" anchor="t"/>
          <a:lstStyle/>
          <a:p>
            <a:pPr marL="0" indent="0">
              <a:lnSpc>
                <a:spcPts val="2695"/>
              </a:lnSpc>
              <a:buNone/>
            </a:pPr>
            <a:r>
              <a:rPr lang="en-US" sz="1684" dirty="0">
                <a:solidFill>
                  <a:srgbClr val="2B4150"/>
                </a:solidFill>
                <a:latin typeface="Source Sans Pro" pitchFamily="34" charset="0"/>
                <a:ea typeface="Source Sans Pro" pitchFamily="34" charset="-122"/>
                <a:cs typeface="Source Sans Pro" pitchFamily="34" charset="-120"/>
              </a:rPr>
              <a:t>The online bookstore management system is a comprehensive solution designed to revolutionize the way books are sold and distributed in the digital age. This project aims to create a user-friendly and efficient platform that caters to the needs of both book enthusiasts and publishing houses. With the rapid growth of e-commerce and the increasing demand for accessible and diverse book selections, the development of this system is a timely and crucial endeavor.</a:t>
            </a:r>
            <a:endParaRPr lang="en-US" sz="1684" dirty="0"/>
          </a:p>
        </p:txBody>
      </p:sp>
      <p:sp>
        <p:nvSpPr>
          <p:cNvPr id="6" name="Text 4"/>
          <p:cNvSpPr/>
          <p:nvPr/>
        </p:nvSpPr>
        <p:spPr>
          <a:xfrm>
            <a:off x="2235518" y="3636526"/>
            <a:ext cx="10159365" cy="2052399"/>
          </a:xfrm>
          <a:prstGeom prst="rect">
            <a:avLst/>
          </a:prstGeom>
          <a:noFill/>
          <a:ln/>
        </p:spPr>
        <p:txBody>
          <a:bodyPr wrap="square" rtlCol="0" anchor="t"/>
          <a:lstStyle/>
          <a:p>
            <a:pPr marL="0" indent="0">
              <a:lnSpc>
                <a:spcPts val="2695"/>
              </a:lnSpc>
              <a:buNone/>
            </a:pPr>
            <a:r>
              <a:rPr lang="en-US" sz="1684" dirty="0">
                <a:solidFill>
                  <a:srgbClr val="2B4150"/>
                </a:solidFill>
                <a:latin typeface="Source Sans Pro" pitchFamily="34" charset="0"/>
                <a:ea typeface="Source Sans Pro" pitchFamily="34" charset="-122"/>
                <a:cs typeface="Source Sans Pro" pitchFamily="34" charset="-120"/>
              </a:rPr>
              <a:t>The project is rooted in the recognition that traditional brick-and-mortar bookstores are facing significant challenges in the face of emerging online marketplaces. By leveraging the power of the internet and modern technology, the online bookstore management system will provide a centralized hub where customers can easily browse, purchase, and access a wide range of literary works, from bestsellers to niche titles. This comprehensive approach will not only benefit the end-users but also empower publishers and authors to reach a broader audience and streamline their distribution channels.</a:t>
            </a:r>
            <a:endParaRPr lang="en-US" sz="1684" dirty="0"/>
          </a:p>
        </p:txBody>
      </p:sp>
      <p:sp>
        <p:nvSpPr>
          <p:cNvPr id="7" name="Text 5"/>
          <p:cNvSpPr/>
          <p:nvPr/>
        </p:nvSpPr>
        <p:spPr>
          <a:xfrm>
            <a:off x="2235518" y="5929432"/>
            <a:ext cx="10159365" cy="1710333"/>
          </a:xfrm>
          <a:prstGeom prst="rect">
            <a:avLst/>
          </a:prstGeom>
          <a:noFill/>
          <a:ln/>
        </p:spPr>
        <p:txBody>
          <a:bodyPr wrap="square" rtlCol="0" anchor="t"/>
          <a:lstStyle/>
          <a:p>
            <a:pPr marL="0" indent="0">
              <a:lnSpc>
                <a:spcPts val="2695"/>
              </a:lnSpc>
              <a:buNone/>
            </a:pPr>
            <a:r>
              <a:rPr lang="en-US" sz="1684" dirty="0">
                <a:solidFill>
                  <a:srgbClr val="2B4150"/>
                </a:solidFill>
                <a:latin typeface="Source Sans Pro" pitchFamily="34" charset="0"/>
                <a:ea typeface="Source Sans Pro" pitchFamily="34" charset="-122"/>
                <a:cs typeface="Source Sans Pro" pitchFamily="34" charset="-120"/>
              </a:rPr>
              <a:t>At the heart of this project lies the goal of creating a seamless and enjoyable user experience. Through intuitive design, personalized recommendations, and robust customer support, the system will strive to foster a sense of community and excitement around the world of books. By embracing the advantages of e-commerce, the project aims to revolutionize the way people discover, acquire, and engage with literature, ultimately transforming the landscape of the publishing industry.</a:t>
            </a:r>
            <a:endParaRPr lang="en-US" sz="1684"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BAC3E-54BF-25B2-3EA7-479F17C5341E}"/>
              </a:ext>
            </a:extLst>
          </p:cNvPr>
          <p:cNvSpPr txBox="1"/>
          <p:nvPr/>
        </p:nvSpPr>
        <p:spPr>
          <a:xfrm>
            <a:off x="0" y="-1"/>
            <a:ext cx="10972800" cy="3170099"/>
          </a:xfrm>
          <a:prstGeom prst="rect">
            <a:avLst/>
          </a:prstGeom>
          <a:noFill/>
        </p:spPr>
        <p:txBody>
          <a:bodyPr wrap="square">
            <a:spAutoFit/>
          </a:bodyPr>
          <a:lstStyle/>
          <a:p>
            <a:r>
              <a:rPr lang="en-IN" sz="2000" b="1" u="sng" dirty="0"/>
              <a:t>Problem Statement: </a:t>
            </a:r>
          </a:p>
          <a:p>
            <a:r>
              <a:rPr lang="en-IN" dirty="0"/>
              <a:t>Write a Query to create a View named as AdministratorBooksView.</a:t>
            </a:r>
          </a:p>
          <a:p>
            <a:r>
              <a:rPr lang="en-IN" b="1" u="sng" dirty="0"/>
              <a:t>Query: </a:t>
            </a:r>
          </a:p>
          <a:p>
            <a:r>
              <a:rPr lang="en-IN" dirty="0"/>
              <a:t>		CREATE VIEW AdministratorBooksView AS</a:t>
            </a:r>
          </a:p>
          <a:p>
            <a:r>
              <a:rPr lang="en-IN" dirty="0"/>
              <a:t> 		SELECT ab.AdminID, </a:t>
            </a:r>
            <a:r>
              <a:rPr lang="en-IN" dirty="0" err="1"/>
              <a:t>a.Name</a:t>
            </a:r>
            <a:r>
              <a:rPr lang="en-IN" dirty="0"/>
              <a:t> AS AdminName, ab.ISBN, b.Title, b.Author, b.Price</a:t>
            </a:r>
          </a:p>
          <a:p>
            <a:r>
              <a:rPr lang="en-IN" dirty="0"/>
              <a:t> 		FROM AdminBooks ab</a:t>
            </a:r>
          </a:p>
          <a:p>
            <a:r>
              <a:rPr lang="en-IN" dirty="0"/>
              <a:t> 		JOIN Administrator a ON ab.AdminID = a.AdminID</a:t>
            </a:r>
          </a:p>
          <a:p>
            <a:r>
              <a:rPr lang="en-IN" dirty="0"/>
              <a:t>		LEFT JOIN Books b ON ab.ISBN = b.ISBN; </a:t>
            </a:r>
          </a:p>
          <a:p>
            <a:r>
              <a:rPr lang="en-IN" dirty="0"/>
              <a:t>		select * from AdministratorBooksView; </a:t>
            </a:r>
          </a:p>
          <a:p>
            <a:endParaRPr lang="en-IN" dirty="0"/>
          </a:p>
          <a:p>
            <a:r>
              <a:rPr lang="en-IN" b="1" u="sng" dirty="0"/>
              <a:t>Output: </a:t>
            </a:r>
          </a:p>
        </p:txBody>
      </p:sp>
      <p:pic>
        <p:nvPicPr>
          <p:cNvPr id="5" name="Picture 4">
            <a:extLst>
              <a:ext uri="{FF2B5EF4-FFF2-40B4-BE49-F238E27FC236}">
                <a16:creationId xmlns:a16="http://schemas.microsoft.com/office/drawing/2014/main" id="{12A1A5AB-3E32-CFA5-281B-D29186A0BF57}"/>
              </a:ext>
            </a:extLst>
          </p:cNvPr>
          <p:cNvPicPr>
            <a:picLocks noChangeAspect="1"/>
          </p:cNvPicPr>
          <p:nvPr/>
        </p:nvPicPr>
        <p:blipFill>
          <a:blip r:embed="rId2"/>
          <a:stretch>
            <a:fillRect/>
          </a:stretch>
        </p:blipFill>
        <p:spPr>
          <a:xfrm>
            <a:off x="4048402" y="3170099"/>
            <a:ext cx="6020640" cy="1086002"/>
          </a:xfrm>
          <a:prstGeom prst="rect">
            <a:avLst/>
          </a:prstGeom>
        </p:spPr>
      </p:pic>
      <p:sp>
        <p:nvSpPr>
          <p:cNvPr id="7" name="TextBox 6">
            <a:extLst>
              <a:ext uri="{FF2B5EF4-FFF2-40B4-BE49-F238E27FC236}">
                <a16:creationId xmlns:a16="http://schemas.microsoft.com/office/drawing/2014/main" id="{B14E7000-DC46-8F1C-76D6-CE0959F1EE25}"/>
              </a:ext>
            </a:extLst>
          </p:cNvPr>
          <p:cNvSpPr txBox="1"/>
          <p:nvPr/>
        </p:nvSpPr>
        <p:spPr>
          <a:xfrm>
            <a:off x="-66906" y="5059502"/>
            <a:ext cx="7348652" cy="3170099"/>
          </a:xfrm>
          <a:prstGeom prst="rect">
            <a:avLst/>
          </a:prstGeom>
          <a:noFill/>
        </p:spPr>
        <p:txBody>
          <a:bodyPr wrap="square">
            <a:spAutoFit/>
          </a:bodyPr>
          <a:lstStyle/>
          <a:p>
            <a:r>
              <a:rPr lang="en-IN" sz="2000" b="1" u="sng" dirty="0"/>
              <a:t>Problem Statement: </a:t>
            </a:r>
          </a:p>
          <a:p>
            <a:r>
              <a:rPr lang="en-IN" dirty="0"/>
              <a:t>Write a Query to create a View named as AdminCustomersView. </a:t>
            </a:r>
          </a:p>
          <a:p>
            <a:r>
              <a:rPr lang="en-IN" b="1" u="sng" dirty="0"/>
              <a:t>Query: </a:t>
            </a:r>
          </a:p>
          <a:p>
            <a:r>
              <a:rPr lang="en-IN" dirty="0"/>
              <a:t>CREATE VIEW AdminCustomersView AS </a:t>
            </a:r>
          </a:p>
          <a:p>
            <a:r>
              <a:rPr lang="en-IN" dirty="0"/>
              <a:t>SELECT </a:t>
            </a:r>
            <a:r>
              <a:rPr lang="en-IN" dirty="0" err="1"/>
              <a:t>ac.AdminID</a:t>
            </a:r>
            <a:r>
              <a:rPr lang="en-IN" dirty="0"/>
              <a:t>, a.Name AS AdminName, c.CustomerID, c.Name AS CustomerName, </a:t>
            </a:r>
            <a:r>
              <a:rPr lang="en-IN" dirty="0" err="1"/>
              <a:t>c.PhoneNumber</a:t>
            </a:r>
            <a:r>
              <a:rPr lang="en-IN" dirty="0"/>
              <a:t>, </a:t>
            </a:r>
            <a:r>
              <a:rPr lang="en-IN" dirty="0" err="1"/>
              <a:t>c.Address</a:t>
            </a:r>
            <a:r>
              <a:rPr lang="en-IN" dirty="0"/>
              <a:t>, </a:t>
            </a:r>
            <a:r>
              <a:rPr lang="en-IN" dirty="0" err="1"/>
              <a:t>c.UserName</a:t>
            </a:r>
            <a:r>
              <a:rPr lang="en-IN" dirty="0"/>
              <a:t> </a:t>
            </a:r>
          </a:p>
          <a:p>
            <a:r>
              <a:rPr lang="en-IN" dirty="0"/>
              <a:t>FROM AdminCustomers ac </a:t>
            </a:r>
          </a:p>
          <a:p>
            <a:r>
              <a:rPr lang="en-IN" dirty="0"/>
              <a:t>JOIN Administrator a ON ac.AdminID = a.AdminID JOIN Customer c ON </a:t>
            </a:r>
            <a:r>
              <a:rPr lang="en-IN" dirty="0" err="1"/>
              <a:t>ac.CustomerID</a:t>
            </a:r>
            <a:r>
              <a:rPr lang="en-IN" dirty="0"/>
              <a:t> = c.CustomerID; </a:t>
            </a:r>
          </a:p>
          <a:p>
            <a:endParaRPr lang="en-IN" dirty="0"/>
          </a:p>
          <a:p>
            <a:r>
              <a:rPr lang="en-IN" b="1" u="sng" dirty="0"/>
              <a:t>Output: </a:t>
            </a:r>
          </a:p>
        </p:txBody>
      </p:sp>
    </p:spTree>
    <p:extLst>
      <p:ext uri="{BB962C8B-B14F-4D97-AF65-F5344CB8AC3E}">
        <p14:creationId xmlns:p14="http://schemas.microsoft.com/office/powerpoint/2010/main" val="96223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9ABAD8-678C-81C9-CA90-4EDB3DE75A35}"/>
              </a:ext>
            </a:extLst>
          </p:cNvPr>
          <p:cNvPicPr>
            <a:picLocks noChangeAspect="1"/>
          </p:cNvPicPr>
          <p:nvPr/>
        </p:nvPicPr>
        <p:blipFill>
          <a:blip r:embed="rId2"/>
          <a:stretch>
            <a:fillRect/>
          </a:stretch>
        </p:blipFill>
        <p:spPr>
          <a:xfrm>
            <a:off x="2902726" y="405634"/>
            <a:ext cx="7754432" cy="1552792"/>
          </a:xfrm>
          <a:prstGeom prst="rect">
            <a:avLst/>
          </a:prstGeom>
        </p:spPr>
      </p:pic>
      <p:sp>
        <p:nvSpPr>
          <p:cNvPr id="5" name="TextBox 4">
            <a:extLst>
              <a:ext uri="{FF2B5EF4-FFF2-40B4-BE49-F238E27FC236}">
                <a16:creationId xmlns:a16="http://schemas.microsoft.com/office/drawing/2014/main" id="{A83FD4BA-A168-2D65-4CBE-B3DA501EEFBA}"/>
              </a:ext>
            </a:extLst>
          </p:cNvPr>
          <p:cNvSpPr txBox="1"/>
          <p:nvPr/>
        </p:nvSpPr>
        <p:spPr>
          <a:xfrm>
            <a:off x="5653668" y="5000651"/>
            <a:ext cx="7315200" cy="523220"/>
          </a:xfrm>
          <a:prstGeom prst="rect">
            <a:avLst/>
          </a:prstGeom>
          <a:noFill/>
        </p:spPr>
        <p:txBody>
          <a:bodyPr wrap="square">
            <a:spAutoFit/>
          </a:bodyPr>
          <a:lstStyle/>
          <a:p>
            <a:r>
              <a:rPr lang="en-IN" sz="2800" dirty="0"/>
              <a:t>----- Thank You -----</a:t>
            </a:r>
          </a:p>
        </p:txBody>
      </p:sp>
    </p:spTree>
    <p:extLst>
      <p:ext uri="{BB962C8B-B14F-4D97-AF65-F5344CB8AC3E}">
        <p14:creationId xmlns:p14="http://schemas.microsoft.com/office/powerpoint/2010/main" val="76161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219111" y="1006435"/>
            <a:ext cx="5868114" cy="610553"/>
          </a:xfrm>
          <a:prstGeom prst="rect">
            <a:avLst/>
          </a:prstGeom>
          <a:noFill/>
          <a:ln/>
        </p:spPr>
        <p:txBody>
          <a:bodyPr wrap="none" rtlCol="0" anchor="t"/>
          <a:lstStyle/>
          <a:p>
            <a:pPr marL="0" indent="0">
              <a:lnSpc>
                <a:spcPts val="4809"/>
              </a:lnSpc>
              <a:buNone/>
            </a:pPr>
            <a:r>
              <a:rPr lang="en-US" sz="3847" dirty="0">
                <a:solidFill>
                  <a:srgbClr val="124E73"/>
                </a:solidFill>
                <a:latin typeface="MuseoModerno" pitchFamily="34" charset="0"/>
                <a:ea typeface="MuseoModerno" pitchFamily="34" charset="-122"/>
                <a:cs typeface="MuseoModerno" pitchFamily="34" charset="-120"/>
              </a:rPr>
              <a:t>Description of the Project</a:t>
            </a:r>
            <a:endParaRPr lang="en-US" sz="3847" dirty="0"/>
          </a:p>
        </p:txBody>
      </p:sp>
      <p:sp>
        <p:nvSpPr>
          <p:cNvPr id="6" name="Text 3"/>
          <p:cNvSpPr/>
          <p:nvPr/>
        </p:nvSpPr>
        <p:spPr>
          <a:xfrm>
            <a:off x="6219111" y="1910001"/>
            <a:ext cx="7678579" cy="5313164"/>
          </a:xfrm>
          <a:prstGeom prst="rect">
            <a:avLst/>
          </a:prstGeom>
          <a:noFill/>
          <a:ln/>
        </p:spPr>
        <p:txBody>
          <a:bodyPr wrap="square" rtlCol="0" anchor="t"/>
          <a:lstStyle/>
          <a:p>
            <a:pPr marL="0" indent="0">
              <a:lnSpc>
                <a:spcPts val="2462"/>
              </a:lnSpc>
              <a:buNone/>
            </a:pPr>
            <a:r>
              <a:rPr lang="en-US" sz="1539" dirty="0">
                <a:solidFill>
                  <a:srgbClr val="2B4150"/>
                </a:solidFill>
                <a:latin typeface="Source Sans Pro" pitchFamily="34" charset="0"/>
                <a:ea typeface="Source Sans Pro" pitchFamily="34" charset="-122"/>
                <a:cs typeface="Source Sans Pro" pitchFamily="34" charset="-120"/>
              </a:rPr>
              <a:t> The Online Bookstore Management System is a comprehensive software solution designed to streamline the operations of an online bookstore. The project aims to create a user-friendly platform that allows customers to browse, search, and purchase books from the comfort of their own homes. The system will feature a robust catalog with a wide range of book titles, genres, and authors. Customers will be able to easily navigate the catalog, read book descriptions, and view customer reviews to help them make informed purchasing decisions. The platform will also offer personalized recommendations based on customer browsing and purchase history, enhancing the shopping experience. In addition to the customer-facing features, the system will provide a powerful administrative interface for bookstore managers. This will allow them to efficiently manage inventory, process orders, handle customer inquiries, and generate comprehensive sales reports. The system will also include secure payment processing capabilities, ensuring a smooth and trusted transaction experience for both customers and the bookstore. The project will leverage the latest web technologies and industry best practices to deliver a modern, responsive, and scalable online bookstore solution. The goal is to create a platform that not only meets the needs of the bookstore but also provides a delightful and user-friendly experience for customers, ultimately driving increased sales and customer loyalty.</a:t>
            </a:r>
            <a:endParaRPr lang="en-US" sz="153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5" name="Text 2"/>
          <p:cNvSpPr/>
          <p:nvPr/>
        </p:nvSpPr>
        <p:spPr>
          <a:xfrm>
            <a:off x="833199" y="988219"/>
            <a:ext cx="5554980" cy="694373"/>
          </a:xfrm>
          <a:prstGeom prst="rect">
            <a:avLst/>
          </a:prstGeom>
          <a:noFill/>
          <a:ln/>
        </p:spPr>
        <p:txBody>
          <a:bodyPr wrap="none" rtlCol="0" anchor="t"/>
          <a:lstStyle/>
          <a:p>
            <a:pPr marL="0" indent="0">
              <a:lnSpc>
                <a:spcPts val="5468"/>
              </a:lnSpc>
              <a:buNone/>
            </a:pPr>
            <a:r>
              <a:rPr lang="en-US" sz="4374" dirty="0">
                <a:solidFill>
                  <a:srgbClr val="7030A0"/>
                </a:solidFill>
                <a:latin typeface="MuseoModerno" pitchFamily="34" charset="0"/>
                <a:ea typeface="MuseoModerno" pitchFamily="34" charset="-122"/>
                <a:cs typeface="MuseoModerno" pitchFamily="34" charset="-120"/>
              </a:rPr>
              <a:t>ER Diagram</a:t>
            </a:r>
            <a:endParaRPr lang="en-US" sz="4374" dirty="0">
              <a:solidFill>
                <a:srgbClr val="7030A0"/>
              </a:solidFill>
            </a:endParaRPr>
          </a:p>
        </p:txBody>
      </p:sp>
      <p:sp>
        <p:nvSpPr>
          <p:cNvPr id="6" name="Text 3"/>
          <p:cNvSpPr/>
          <p:nvPr/>
        </p:nvSpPr>
        <p:spPr>
          <a:xfrm>
            <a:off x="833199" y="2015847"/>
            <a:ext cx="7477601" cy="2132409"/>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entity-relationship (ER) diagram is a crucial component of the Online Bookstore Management System project. This visual representation illustrates the relationships between the various entities, or key components, that make up the system. The ER diagram provides a clear and concise way to understand the structure and interconnections of the bookstore's data model, which is essential for the development and implementation of the system.</a:t>
            </a:r>
            <a:endParaRPr lang="en-US" sz="1750" dirty="0"/>
          </a:p>
        </p:txBody>
      </p:sp>
      <p:sp>
        <p:nvSpPr>
          <p:cNvPr id="7" name="Text 4"/>
          <p:cNvSpPr/>
          <p:nvPr/>
        </p:nvSpPr>
        <p:spPr>
          <a:xfrm>
            <a:off x="833199" y="4398169"/>
            <a:ext cx="7477601" cy="2843213"/>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ER diagram for the Online Bookstore Management System will likely include entities such as "Books," "Authors," "Publishers," "Customers," "Orders," and "Payments." These entities will be connected through various relationships, such as "a book is written by an author," "a customer places an order," and "an order includes multiple books." By clearly defining these relationships, the ER diagram will help the development team ensure that the system's data is organized in a logical and efficient manner, making it easier to manage and maintain the bookstore's operations.</a:t>
            </a:r>
            <a:endParaRPr lang="en-US" sz="1750" dirty="0"/>
          </a:p>
        </p:txBody>
      </p:sp>
      <p:pic>
        <p:nvPicPr>
          <p:cNvPr id="17" name="Picture 16">
            <a:extLst>
              <a:ext uri="{FF2B5EF4-FFF2-40B4-BE49-F238E27FC236}">
                <a16:creationId xmlns:a16="http://schemas.microsoft.com/office/drawing/2014/main" id="{3F6E73AA-47FD-CD4D-AFAB-04701694E0F4}"/>
              </a:ext>
            </a:extLst>
          </p:cNvPr>
          <p:cNvPicPr>
            <a:picLocks noChangeAspect="1"/>
          </p:cNvPicPr>
          <p:nvPr/>
        </p:nvPicPr>
        <p:blipFill>
          <a:blip r:embed="rId3"/>
          <a:stretch>
            <a:fillRect/>
          </a:stretch>
        </p:blipFill>
        <p:spPr>
          <a:xfrm>
            <a:off x="8310800" y="0"/>
            <a:ext cx="6150622"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6CB136-D408-F829-487C-EB1D63862BB4}"/>
              </a:ext>
            </a:extLst>
          </p:cNvPr>
          <p:cNvSpPr txBox="1"/>
          <p:nvPr/>
        </p:nvSpPr>
        <p:spPr>
          <a:xfrm>
            <a:off x="0" y="52149"/>
            <a:ext cx="14630400" cy="7817525"/>
          </a:xfrm>
          <a:prstGeom prst="rect">
            <a:avLst/>
          </a:prstGeom>
          <a:noFill/>
        </p:spPr>
        <p:txBody>
          <a:bodyPr wrap="square">
            <a:spAutoFit/>
          </a:bodyPr>
          <a:lstStyle/>
          <a:p>
            <a:r>
              <a:rPr lang="en-US" sz="3600" b="1" dirty="0"/>
              <a:t>					</a:t>
            </a:r>
            <a:r>
              <a:rPr lang="en-US" sz="3600" b="1" dirty="0">
                <a:solidFill>
                  <a:schemeClr val="accent2"/>
                </a:solidFill>
              </a:rPr>
              <a:t>Description of ER Diagram </a:t>
            </a:r>
          </a:p>
          <a:p>
            <a:r>
              <a:rPr lang="en-US" dirty="0"/>
              <a:t>The Entity-Relationship (ER) diagram for the Online Bookstore Management System depicts the entities, attributes, and relationships involved in the system's database design. The ER diagram provides a visual representation of the conceptual model, illustrating how different entities are related to each other and how they store and interact with data. </a:t>
            </a:r>
          </a:p>
          <a:p>
            <a:r>
              <a:rPr lang="en-US" sz="2000" b="1" u="sng" dirty="0"/>
              <a:t>Entities: </a:t>
            </a:r>
          </a:p>
          <a:p>
            <a:r>
              <a:rPr lang="en-US" dirty="0"/>
              <a:t>The above ER Diagram includes the following entities: </a:t>
            </a:r>
          </a:p>
          <a:p>
            <a:r>
              <a:rPr lang="en-US" sz="2000" b="1" dirty="0"/>
              <a:t>Books: </a:t>
            </a:r>
            <a:r>
              <a:rPr lang="en-US" dirty="0"/>
              <a:t>Represents individual books available in the bookstore, with attributes such as ISBN, Title, Genre, Author, and Price. </a:t>
            </a:r>
          </a:p>
          <a:p>
            <a:r>
              <a:rPr lang="en-US" sz="2000" b="1" dirty="0"/>
              <a:t>Customer</a:t>
            </a:r>
            <a:r>
              <a:rPr lang="en-US" b="1" u="sng" dirty="0"/>
              <a:t>: </a:t>
            </a:r>
            <a:r>
              <a:rPr lang="en-US" dirty="0"/>
              <a:t>Represents customers who interact with the bookstore, with attributes including CustomerID, Name, PhoneNumber, Address, and UserName. </a:t>
            </a:r>
          </a:p>
          <a:p>
            <a:r>
              <a:rPr lang="en-US" sz="2000" b="1" dirty="0"/>
              <a:t>Orders: </a:t>
            </a:r>
            <a:r>
              <a:rPr lang="en-US" dirty="0"/>
              <a:t>Represents individual orders placed by customers, with attributes such as OrderID, Order Date, Total Price, and Status. </a:t>
            </a:r>
          </a:p>
          <a:p>
            <a:r>
              <a:rPr lang="en-US" sz="2000" b="1" dirty="0"/>
              <a:t>Payment</a:t>
            </a:r>
            <a:r>
              <a:rPr lang="en-US" sz="2000" dirty="0"/>
              <a:t>: </a:t>
            </a:r>
            <a:r>
              <a:rPr lang="en-US" dirty="0"/>
              <a:t>Represents payments made for orders, with attributes including PaymentID, TotalAmount, PaymentDate, PaymentMethod and Status. </a:t>
            </a:r>
          </a:p>
          <a:p>
            <a:r>
              <a:rPr lang="en-US" sz="2000" b="1" dirty="0"/>
              <a:t>Administrator: </a:t>
            </a:r>
            <a:r>
              <a:rPr lang="en-US" dirty="0"/>
              <a:t>Represents administrators who manage the bookstore's operations, with attributes such as AdminID, Name, and UserName. </a:t>
            </a:r>
          </a:p>
          <a:p>
            <a:endParaRPr lang="en-US" dirty="0"/>
          </a:p>
          <a:p>
            <a:r>
              <a:rPr lang="en-US" sz="2000" b="1" u="sng" dirty="0"/>
              <a:t>Relationships: </a:t>
            </a:r>
          </a:p>
          <a:p>
            <a:r>
              <a:rPr lang="en-US" dirty="0"/>
              <a:t>The ER diagram illustrates the following relationships between entities: </a:t>
            </a:r>
          </a:p>
          <a:p>
            <a:r>
              <a:rPr lang="en-US" b="1" dirty="0"/>
              <a:t>Customer-Order Relationship:</a:t>
            </a:r>
            <a:r>
              <a:rPr lang="en-US" dirty="0"/>
              <a:t> Represents the fact that each customer can place multiple orders, and each order is placed by one customer (one-to-many relationship). </a:t>
            </a:r>
          </a:p>
          <a:p>
            <a:r>
              <a:rPr lang="en-US" b="1" dirty="0"/>
              <a:t>Order-Book Relationship: </a:t>
            </a:r>
            <a:r>
              <a:rPr lang="en-US" dirty="0"/>
              <a:t>Represents the fact that each order can contain multiple books, and each book can be included in multiple orders (many-to-many relationship). </a:t>
            </a:r>
          </a:p>
          <a:p>
            <a:r>
              <a:rPr lang="en-US" b="1" dirty="0"/>
              <a:t>Payment-Order Relationship: </a:t>
            </a:r>
            <a:r>
              <a:rPr lang="en-US" dirty="0"/>
              <a:t>Represents the fact that each payment is associated with one order, and each order can have one payment (one-to-one relationship). </a:t>
            </a:r>
          </a:p>
          <a:p>
            <a:r>
              <a:rPr lang="en-US" b="1" dirty="0"/>
              <a:t>Administrator-Book Relationship: </a:t>
            </a:r>
            <a:r>
              <a:rPr lang="en-US" dirty="0"/>
              <a:t>Represents the fact that each administrator can manage multiple books, and each book is managed by one administrator (one-to-many relationship).</a:t>
            </a:r>
          </a:p>
          <a:p>
            <a:r>
              <a:rPr lang="en-US" b="1" dirty="0"/>
              <a:t>Administrator-Customer Relationship: </a:t>
            </a:r>
            <a:r>
              <a:rPr lang="en-US" dirty="0"/>
              <a:t>Represents the fact that each administrator can manage multiple customers, and each customer is managed by one administrator (one-to many relationship). </a:t>
            </a:r>
          </a:p>
          <a:p>
            <a:r>
              <a:rPr lang="en-US" sz="2000" b="1" dirty="0"/>
              <a:t>Attributes and Keys: </a:t>
            </a:r>
            <a:r>
              <a:rPr lang="en-US" dirty="0"/>
              <a:t>Each entity in the ER diagram includes attributes that describe the properties of the entity. Primary keys are indicated for each entity, denoting the unique identifier for each record in the table.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3318391" y="462796"/>
            <a:ext cx="6697147" cy="525899"/>
          </a:xfrm>
          <a:prstGeom prst="rect">
            <a:avLst/>
          </a:prstGeom>
          <a:noFill/>
          <a:ln/>
        </p:spPr>
        <p:txBody>
          <a:bodyPr wrap="none" rtlCol="0" anchor="t"/>
          <a:lstStyle/>
          <a:p>
            <a:pPr marL="0" indent="0">
              <a:lnSpc>
                <a:spcPts val="4141"/>
              </a:lnSpc>
              <a:buNone/>
            </a:pPr>
            <a:r>
              <a:rPr lang="en-US" sz="3313" dirty="0">
                <a:solidFill>
                  <a:srgbClr val="FF0000"/>
                </a:solidFill>
                <a:latin typeface="MuseoModerno" pitchFamily="34" charset="0"/>
                <a:ea typeface="MuseoModerno" pitchFamily="34" charset="-122"/>
                <a:cs typeface="MuseoModerno" pitchFamily="34" charset="-120"/>
              </a:rPr>
              <a:t>ER Diagram in the form of Tables</a:t>
            </a:r>
            <a:endParaRPr lang="en-US" sz="3313" dirty="0">
              <a:solidFill>
                <a:srgbClr val="FF0000"/>
              </a:solidFill>
            </a:endParaRPr>
          </a:p>
        </p:txBody>
      </p:sp>
      <p:sp>
        <p:nvSpPr>
          <p:cNvPr id="5" name="Text 3"/>
          <p:cNvSpPr/>
          <p:nvPr/>
        </p:nvSpPr>
        <p:spPr>
          <a:xfrm>
            <a:off x="3318391" y="1392555"/>
            <a:ext cx="3791426" cy="1883569"/>
          </a:xfrm>
          <a:prstGeom prst="rect">
            <a:avLst/>
          </a:prstGeom>
          <a:noFill/>
          <a:ln/>
        </p:spPr>
        <p:txBody>
          <a:bodyPr wrap="square" rtlCol="0" anchor="t"/>
          <a:lstStyle/>
          <a:p>
            <a:pPr marL="0" indent="0">
              <a:lnSpc>
                <a:spcPts val="2120"/>
              </a:lnSpc>
              <a:buNone/>
            </a:pPr>
            <a:endParaRPr lang="en-US" sz="1325" dirty="0"/>
          </a:p>
        </p:txBody>
      </p:sp>
      <p:sp>
        <p:nvSpPr>
          <p:cNvPr id="6" name="Text 4"/>
          <p:cNvSpPr/>
          <p:nvPr/>
        </p:nvSpPr>
        <p:spPr>
          <a:xfrm>
            <a:off x="3318391" y="3427571"/>
            <a:ext cx="3791426" cy="2152650"/>
          </a:xfrm>
          <a:prstGeom prst="rect">
            <a:avLst/>
          </a:prstGeom>
          <a:noFill/>
          <a:ln/>
        </p:spPr>
        <p:txBody>
          <a:bodyPr wrap="square" rtlCol="0" anchor="t"/>
          <a:lstStyle/>
          <a:p>
            <a:pPr marL="0" indent="0">
              <a:lnSpc>
                <a:spcPts val="2120"/>
              </a:lnSpc>
              <a:buNone/>
            </a:pPr>
            <a:endParaRPr lang="en-US" sz="1325" dirty="0"/>
          </a:p>
        </p:txBody>
      </p:sp>
      <p:sp>
        <p:nvSpPr>
          <p:cNvPr id="7" name="Text 5"/>
          <p:cNvSpPr/>
          <p:nvPr/>
        </p:nvSpPr>
        <p:spPr>
          <a:xfrm>
            <a:off x="3318391" y="5731669"/>
            <a:ext cx="3791426" cy="1883569"/>
          </a:xfrm>
          <a:prstGeom prst="rect">
            <a:avLst/>
          </a:prstGeom>
          <a:noFill/>
          <a:ln/>
        </p:spPr>
        <p:txBody>
          <a:bodyPr wrap="square" rtlCol="0" anchor="t"/>
          <a:lstStyle/>
          <a:p>
            <a:pPr marL="0" indent="0">
              <a:lnSpc>
                <a:spcPts val="2120"/>
              </a:lnSpc>
              <a:buNone/>
            </a:pPr>
            <a:endParaRPr lang="en-US" sz="1325" dirty="0"/>
          </a:p>
        </p:txBody>
      </p:sp>
      <p:pic>
        <p:nvPicPr>
          <p:cNvPr id="10" name="Picture 9">
            <a:extLst>
              <a:ext uri="{FF2B5EF4-FFF2-40B4-BE49-F238E27FC236}">
                <a16:creationId xmlns:a16="http://schemas.microsoft.com/office/drawing/2014/main" id="{A2726157-C121-A03E-400D-C747CF3AEEC5}"/>
              </a:ext>
            </a:extLst>
          </p:cNvPr>
          <p:cNvPicPr>
            <a:picLocks noChangeAspect="1"/>
          </p:cNvPicPr>
          <p:nvPr/>
        </p:nvPicPr>
        <p:blipFill>
          <a:blip r:embed="rId3"/>
          <a:stretch>
            <a:fillRect/>
          </a:stretch>
        </p:blipFill>
        <p:spPr>
          <a:xfrm>
            <a:off x="3318391" y="1099595"/>
            <a:ext cx="6554814" cy="70591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25539"/>
            <a:ext cx="14630400" cy="8230672"/>
          </a:xfrm>
          <a:prstGeom prst="rect">
            <a:avLst/>
          </a:prstGeom>
          <a:solidFill>
            <a:srgbClr val="FFFCF5"/>
          </a:solidFill>
          <a:ln/>
        </p:spPr>
      </p:sp>
      <p:sp>
        <p:nvSpPr>
          <p:cNvPr id="4" name="Text 2"/>
          <p:cNvSpPr/>
          <p:nvPr/>
        </p:nvSpPr>
        <p:spPr>
          <a:xfrm>
            <a:off x="5139158" y="150471"/>
            <a:ext cx="3808071" cy="769049"/>
          </a:xfrm>
          <a:prstGeom prst="rect">
            <a:avLst/>
          </a:prstGeom>
          <a:noFill/>
          <a:ln/>
        </p:spPr>
        <p:txBody>
          <a:bodyPr wrap="none" rtlCol="0" anchor="t"/>
          <a:lstStyle/>
          <a:p>
            <a:pPr marL="0" indent="0">
              <a:lnSpc>
                <a:spcPts val="3852"/>
              </a:lnSpc>
              <a:buNone/>
            </a:pPr>
            <a:r>
              <a:rPr lang="en-US" sz="3081" dirty="0">
                <a:solidFill>
                  <a:srgbClr val="124E73"/>
                </a:solidFill>
                <a:latin typeface="MuseoModerno" pitchFamily="34" charset="0"/>
                <a:ea typeface="MuseoModerno" pitchFamily="34" charset="-122"/>
                <a:cs typeface="MuseoModerno" pitchFamily="34" charset="-120"/>
              </a:rPr>
              <a:t>Description of Tables</a:t>
            </a:r>
            <a:endParaRPr lang="en-US" sz="3081" dirty="0"/>
          </a:p>
        </p:txBody>
      </p:sp>
      <p:sp>
        <p:nvSpPr>
          <p:cNvPr id="5" name="Text 3"/>
          <p:cNvSpPr/>
          <p:nvPr/>
        </p:nvSpPr>
        <p:spPr>
          <a:xfrm>
            <a:off x="1215343" y="1557445"/>
            <a:ext cx="12292313" cy="695661"/>
          </a:xfrm>
          <a:prstGeom prst="rect">
            <a:avLst/>
          </a:prstGeom>
          <a:noFill/>
          <a:ln/>
        </p:spPr>
        <p:txBody>
          <a:bodyPr wrap="square" rtlCol="0" anchor="t"/>
          <a:lstStyle/>
          <a:p>
            <a:pPr marL="0" indent="0">
              <a:lnSpc>
                <a:spcPts val="1972"/>
              </a:lnSpc>
              <a:buNone/>
            </a:pPr>
            <a:r>
              <a:rPr lang="en-US" sz="1400" b="1" dirty="0"/>
              <a:t>Books: </a:t>
            </a:r>
            <a:r>
              <a:rPr lang="en-US" sz="1400" dirty="0"/>
              <a:t>The Books table stores information about individual books available in the bookstore. It includes attributes such as ISBN, Title, Genre, Author, and Price. Each record in the Books table represents a unique book entry in the bookstore's inventory. </a:t>
            </a:r>
            <a:endParaRPr lang="en-US" sz="1233" dirty="0"/>
          </a:p>
        </p:txBody>
      </p:sp>
      <p:sp>
        <p:nvSpPr>
          <p:cNvPr id="6" name="Text 4"/>
          <p:cNvSpPr/>
          <p:nvPr/>
        </p:nvSpPr>
        <p:spPr>
          <a:xfrm>
            <a:off x="1215343" y="2253109"/>
            <a:ext cx="12199708" cy="637925"/>
          </a:xfrm>
          <a:prstGeom prst="rect">
            <a:avLst/>
          </a:prstGeom>
          <a:noFill/>
          <a:ln/>
        </p:spPr>
        <p:txBody>
          <a:bodyPr wrap="square" rtlCol="0" anchor="t"/>
          <a:lstStyle/>
          <a:p>
            <a:pPr marL="0" indent="0">
              <a:lnSpc>
                <a:spcPts val="1972"/>
              </a:lnSpc>
              <a:buNone/>
            </a:pPr>
            <a:r>
              <a:rPr lang="en-US" sz="1400" b="1" dirty="0"/>
              <a:t>Customer: </a:t>
            </a:r>
            <a:r>
              <a:rPr lang="en-US" sz="1400" dirty="0"/>
              <a:t>The Customers table stores information about customers who interact with the bookstore. It includes attributes such as CustomerID, Name, PhoneNumber, Address, and UserName. Each record in the Customers table represents a unique customer registered with the bookstore.</a:t>
            </a:r>
            <a:endParaRPr lang="en-US" sz="1233" dirty="0"/>
          </a:p>
        </p:txBody>
      </p:sp>
      <p:sp>
        <p:nvSpPr>
          <p:cNvPr id="7" name="Text 5"/>
          <p:cNvSpPr/>
          <p:nvPr/>
        </p:nvSpPr>
        <p:spPr>
          <a:xfrm>
            <a:off x="1215343" y="2891034"/>
            <a:ext cx="12199714" cy="637925"/>
          </a:xfrm>
          <a:prstGeom prst="rect">
            <a:avLst/>
          </a:prstGeom>
          <a:noFill/>
          <a:ln/>
        </p:spPr>
        <p:txBody>
          <a:bodyPr wrap="square" rtlCol="0" anchor="t"/>
          <a:lstStyle/>
          <a:p>
            <a:pPr marL="0" indent="0">
              <a:lnSpc>
                <a:spcPts val="1972"/>
              </a:lnSpc>
              <a:buNone/>
            </a:pPr>
            <a:r>
              <a:rPr lang="en-US" sz="1400" b="1" dirty="0"/>
              <a:t>Orders: </a:t>
            </a:r>
            <a:r>
              <a:rPr lang="en-US" sz="1400" dirty="0"/>
              <a:t>The Orders table stores information about individual orders placed by customers. It includes attributes such as OrderID, Order Date, Total Price, Status and CustomerID (Foreign Key referencing Customer table). Each record in the Orders table represents a unique order placed by a customer.</a:t>
            </a:r>
            <a:endParaRPr lang="en-US" sz="1233" dirty="0"/>
          </a:p>
        </p:txBody>
      </p:sp>
      <p:sp>
        <p:nvSpPr>
          <p:cNvPr id="8" name="Text 6"/>
          <p:cNvSpPr/>
          <p:nvPr/>
        </p:nvSpPr>
        <p:spPr>
          <a:xfrm>
            <a:off x="1215333" y="3528961"/>
            <a:ext cx="12199718" cy="856526"/>
          </a:xfrm>
          <a:prstGeom prst="rect">
            <a:avLst/>
          </a:prstGeom>
          <a:noFill/>
          <a:ln/>
        </p:spPr>
        <p:txBody>
          <a:bodyPr wrap="square" rtlCol="0" anchor="t"/>
          <a:lstStyle/>
          <a:p>
            <a:pPr marL="0" indent="0">
              <a:lnSpc>
                <a:spcPts val="1972"/>
              </a:lnSpc>
              <a:buNone/>
            </a:pPr>
            <a:r>
              <a:rPr lang="en-US" sz="1400" b="1" dirty="0"/>
              <a:t>Payment: </a:t>
            </a:r>
            <a:r>
              <a:rPr lang="en-US" sz="1400" dirty="0"/>
              <a:t>The Payment table stores information about payments made for orders. It includes attributes such as PaymentID, TotalAmount, PaymentDate, PaymentMethod, Status and OrderID (Foreign Key referencing Orders table). Each record in the Payment table represents a unique payment transaction associated with an order. </a:t>
            </a:r>
            <a:endParaRPr lang="en-US" sz="1233" dirty="0"/>
          </a:p>
        </p:txBody>
      </p:sp>
      <p:sp>
        <p:nvSpPr>
          <p:cNvPr id="9" name="Text 7"/>
          <p:cNvSpPr/>
          <p:nvPr/>
        </p:nvSpPr>
        <p:spPr>
          <a:xfrm>
            <a:off x="1215338" y="4409954"/>
            <a:ext cx="12199714" cy="595265"/>
          </a:xfrm>
          <a:prstGeom prst="rect">
            <a:avLst/>
          </a:prstGeom>
          <a:noFill/>
          <a:ln/>
        </p:spPr>
        <p:txBody>
          <a:bodyPr wrap="square" rtlCol="0" anchor="t"/>
          <a:lstStyle/>
          <a:p>
            <a:pPr marL="0" indent="0">
              <a:lnSpc>
                <a:spcPts val="1972"/>
              </a:lnSpc>
              <a:buNone/>
            </a:pPr>
            <a:r>
              <a:rPr lang="en-US" sz="1400" b="1" dirty="0"/>
              <a:t>Administrator: </a:t>
            </a:r>
            <a:r>
              <a:rPr lang="en-US" sz="1400" dirty="0"/>
              <a:t>The Administrator table stores information about administrators who manage the bookstore's operations. It includes attributes such as AdminID, Name, and UserName. Each record in the Administrator table represents a unique administrator responsible for overseeing bookstore activities.</a:t>
            </a:r>
            <a:endParaRPr lang="en-US" sz="1233" dirty="0"/>
          </a:p>
        </p:txBody>
      </p:sp>
      <p:sp>
        <p:nvSpPr>
          <p:cNvPr id="10" name="Text 8"/>
          <p:cNvSpPr/>
          <p:nvPr/>
        </p:nvSpPr>
        <p:spPr>
          <a:xfrm>
            <a:off x="1215340" y="5023413"/>
            <a:ext cx="12199717" cy="856526"/>
          </a:xfrm>
          <a:prstGeom prst="rect">
            <a:avLst/>
          </a:prstGeom>
          <a:noFill/>
          <a:ln/>
        </p:spPr>
        <p:txBody>
          <a:bodyPr wrap="square" rtlCol="0" anchor="t"/>
          <a:lstStyle/>
          <a:p>
            <a:pPr marL="0" indent="0">
              <a:lnSpc>
                <a:spcPts val="1972"/>
              </a:lnSpc>
              <a:buNone/>
            </a:pPr>
            <a:r>
              <a:rPr lang="en-US" sz="1400" b="1" dirty="0"/>
              <a:t>OrderDetails</a:t>
            </a:r>
            <a:r>
              <a:rPr lang="en-US" sz="1400" dirty="0"/>
              <a:t>: The OrderDetails table serves as an intermediate table to represent the many-to-many relationship between orders and books. It stores information about the books included in each order, along with the quantity of each book. It includes attributes such as OrderID (Foreign Key referencing Orders table), ISBN (Foreign Key referencing Books table), and Quantity.</a:t>
            </a:r>
            <a:endParaRPr lang="en-US" sz="1233" dirty="0"/>
          </a:p>
        </p:txBody>
      </p:sp>
      <p:sp>
        <p:nvSpPr>
          <p:cNvPr id="11" name="Text 9"/>
          <p:cNvSpPr/>
          <p:nvPr/>
        </p:nvSpPr>
        <p:spPr>
          <a:xfrm>
            <a:off x="1215342" y="5879939"/>
            <a:ext cx="12442785" cy="1840375"/>
          </a:xfrm>
          <a:prstGeom prst="rect">
            <a:avLst/>
          </a:prstGeom>
          <a:noFill/>
          <a:ln/>
        </p:spPr>
        <p:txBody>
          <a:bodyPr wrap="square" rtlCol="0" anchor="t"/>
          <a:lstStyle/>
          <a:p>
            <a:pPr marL="0" indent="0">
              <a:lnSpc>
                <a:spcPts val="1972"/>
              </a:lnSpc>
              <a:buNone/>
            </a:pPr>
            <a:r>
              <a:rPr lang="en-US" sz="1400" b="1" dirty="0"/>
              <a:t>AdminBooks: </a:t>
            </a:r>
            <a:r>
              <a:rPr lang="en-US" sz="1400" dirty="0"/>
              <a:t>The AdminBooks table serves as an intermediate table to represent the one-to-many relationship between administrators and books. It stores information about the books managed by each administrator. It includes attributes such as AdminID (Foreign Key referencing Administrator table) and ISBN (Foreign Key referencing Books table). </a:t>
            </a:r>
          </a:p>
          <a:p>
            <a:pPr marL="0" indent="0">
              <a:lnSpc>
                <a:spcPts val="1972"/>
              </a:lnSpc>
              <a:buNone/>
            </a:pPr>
            <a:r>
              <a:rPr lang="en-US" sz="1400" b="1" dirty="0"/>
              <a:t>AdminCustomers: </a:t>
            </a:r>
            <a:r>
              <a:rPr lang="en-US" sz="1400" dirty="0"/>
              <a:t>The AdminCustomers table serves as an intermediate table to represent the one-to-many relationship between administrators and customers. It stores information about the customers managed by each administrator. It includes attributes such as AdminID (Foreign Key referencing Administrator table) and CustomerID (Foreign Key referencing Customers table). </a:t>
            </a:r>
            <a:endParaRPr lang="en-US" sz="123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Text 2"/>
          <p:cNvSpPr/>
          <p:nvPr/>
        </p:nvSpPr>
        <p:spPr>
          <a:xfrm>
            <a:off x="5251013" y="843796"/>
            <a:ext cx="4097893" cy="512207"/>
          </a:xfrm>
          <a:prstGeom prst="rect">
            <a:avLst/>
          </a:prstGeom>
          <a:noFill/>
          <a:ln/>
        </p:spPr>
        <p:txBody>
          <a:bodyPr wrap="none" rtlCol="0" anchor="t"/>
          <a:lstStyle/>
          <a:p>
            <a:pPr marL="0" indent="0">
              <a:lnSpc>
                <a:spcPts val="4033"/>
              </a:lnSpc>
              <a:buNone/>
            </a:pPr>
            <a:endParaRPr lang="en-US" sz="3227" dirty="0">
              <a:solidFill>
                <a:srgbClr val="124E73"/>
              </a:solidFill>
              <a:latin typeface="MuseoModerno" pitchFamily="34" charset="0"/>
              <a:ea typeface="MuseoModerno" pitchFamily="34" charset="-122"/>
              <a:cs typeface="MuseoModerno" pitchFamily="34" charset="-120"/>
            </a:endParaRPr>
          </a:p>
          <a:p>
            <a:pPr marL="0" indent="0">
              <a:lnSpc>
                <a:spcPts val="4033"/>
              </a:lnSpc>
              <a:buNone/>
            </a:pPr>
            <a:endParaRPr lang="en-US" sz="3227" dirty="0">
              <a:solidFill>
                <a:srgbClr val="124E73"/>
              </a:solidFill>
              <a:latin typeface="MuseoModerno" pitchFamily="34" charset="0"/>
              <a:ea typeface="MuseoModerno" pitchFamily="34" charset="-122"/>
              <a:cs typeface="MuseoModerno" pitchFamily="34" charset="-120"/>
            </a:endParaRPr>
          </a:p>
          <a:p>
            <a:pPr marL="0" indent="0">
              <a:lnSpc>
                <a:spcPts val="4033"/>
              </a:lnSpc>
              <a:buNone/>
            </a:pPr>
            <a:endParaRPr lang="en-US" sz="3227" dirty="0">
              <a:solidFill>
                <a:srgbClr val="124E73"/>
              </a:solidFill>
              <a:latin typeface="MuseoModerno" pitchFamily="34" charset="0"/>
              <a:ea typeface="MuseoModerno" pitchFamily="34" charset="-122"/>
              <a:cs typeface="MuseoModerno" pitchFamily="34" charset="-120"/>
            </a:endParaRPr>
          </a:p>
        </p:txBody>
      </p:sp>
      <p:sp>
        <p:nvSpPr>
          <p:cNvPr id="9" name="Text 6"/>
          <p:cNvSpPr/>
          <p:nvPr/>
        </p:nvSpPr>
        <p:spPr>
          <a:xfrm>
            <a:off x="5439192" y="1760577"/>
            <a:ext cx="115372" cy="307300"/>
          </a:xfrm>
          <a:prstGeom prst="rect">
            <a:avLst/>
          </a:prstGeom>
          <a:noFill/>
          <a:ln/>
        </p:spPr>
        <p:txBody>
          <a:bodyPr wrap="none" rtlCol="0" anchor="t"/>
          <a:lstStyle/>
          <a:p>
            <a:pPr marL="0" indent="0" algn="ctr">
              <a:lnSpc>
                <a:spcPts val="2420"/>
              </a:lnSpc>
              <a:buNone/>
            </a:pPr>
            <a:endParaRPr lang="en-US" sz="1936" dirty="0"/>
          </a:p>
        </p:txBody>
      </p:sp>
      <p:sp>
        <p:nvSpPr>
          <p:cNvPr id="11" name="Text 8"/>
          <p:cNvSpPr/>
          <p:nvPr/>
        </p:nvSpPr>
        <p:spPr>
          <a:xfrm>
            <a:off x="6398419" y="2120146"/>
            <a:ext cx="6638568" cy="1049179"/>
          </a:xfrm>
          <a:prstGeom prst="rect">
            <a:avLst/>
          </a:prstGeom>
          <a:noFill/>
          <a:ln/>
        </p:spPr>
        <p:txBody>
          <a:bodyPr wrap="square" rtlCol="0" anchor="t"/>
          <a:lstStyle/>
          <a:p>
            <a:pPr marL="0" indent="0" algn="l">
              <a:lnSpc>
                <a:spcPts val="2065"/>
              </a:lnSpc>
              <a:buNone/>
            </a:pPr>
            <a:r>
              <a:rPr lang="en-US" sz="1291" dirty="0">
                <a:solidFill>
                  <a:srgbClr val="2B4150"/>
                </a:solidFill>
                <a:latin typeface="Source Sans Pro" pitchFamily="34" charset="0"/>
                <a:ea typeface="Source Sans Pro" pitchFamily="34" charset="-122"/>
                <a:cs typeface="Source Sans Pro" pitchFamily="34" charset="-120"/>
              </a:rPr>
              <a:t>.</a:t>
            </a:r>
            <a:endParaRPr lang="en-US" sz="1291" dirty="0"/>
          </a:p>
        </p:txBody>
      </p:sp>
      <p:sp>
        <p:nvSpPr>
          <p:cNvPr id="14" name="Text 11"/>
          <p:cNvSpPr/>
          <p:nvPr/>
        </p:nvSpPr>
        <p:spPr>
          <a:xfrm>
            <a:off x="5428476" y="3655695"/>
            <a:ext cx="136684" cy="307300"/>
          </a:xfrm>
          <a:prstGeom prst="rect">
            <a:avLst/>
          </a:prstGeom>
          <a:noFill/>
          <a:ln/>
        </p:spPr>
        <p:txBody>
          <a:bodyPr wrap="none" rtlCol="0" anchor="t"/>
          <a:lstStyle/>
          <a:p>
            <a:pPr marL="0" indent="0" algn="ctr">
              <a:lnSpc>
                <a:spcPts val="2420"/>
              </a:lnSpc>
              <a:buNone/>
            </a:pPr>
            <a:endParaRPr lang="en-US" sz="1936" dirty="0"/>
          </a:p>
        </p:txBody>
      </p:sp>
      <p:sp>
        <p:nvSpPr>
          <p:cNvPr id="15" name="Text 12"/>
          <p:cNvSpPr/>
          <p:nvPr/>
        </p:nvSpPr>
        <p:spPr>
          <a:xfrm>
            <a:off x="6398419" y="3660815"/>
            <a:ext cx="2663309" cy="256103"/>
          </a:xfrm>
          <a:prstGeom prst="rect">
            <a:avLst/>
          </a:prstGeom>
          <a:noFill/>
          <a:ln/>
        </p:spPr>
        <p:txBody>
          <a:bodyPr wrap="none" rtlCol="0" anchor="t"/>
          <a:lstStyle/>
          <a:p>
            <a:pPr marL="0" indent="0" algn="l">
              <a:lnSpc>
                <a:spcPts val="2017"/>
              </a:lnSpc>
              <a:buNone/>
            </a:pPr>
            <a:endParaRPr lang="en-US" sz="1613" dirty="0"/>
          </a:p>
        </p:txBody>
      </p:sp>
      <p:sp>
        <p:nvSpPr>
          <p:cNvPr id="16" name="Text 13"/>
          <p:cNvSpPr/>
          <p:nvPr/>
        </p:nvSpPr>
        <p:spPr>
          <a:xfrm>
            <a:off x="6398419" y="4015264"/>
            <a:ext cx="6638568" cy="1049179"/>
          </a:xfrm>
          <a:prstGeom prst="rect">
            <a:avLst/>
          </a:prstGeom>
          <a:noFill/>
          <a:ln/>
        </p:spPr>
        <p:txBody>
          <a:bodyPr wrap="square" rtlCol="0" anchor="t"/>
          <a:lstStyle/>
          <a:p>
            <a:pPr marL="0" indent="0" algn="l">
              <a:lnSpc>
                <a:spcPts val="2065"/>
              </a:lnSpc>
              <a:buNone/>
            </a:pPr>
            <a:endParaRPr lang="en-US" sz="1291" dirty="0"/>
          </a:p>
        </p:txBody>
      </p:sp>
      <p:sp>
        <p:nvSpPr>
          <p:cNvPr id="20" name="Text 17"/>
          <p:cNvSpPr/>
          <p:nvPr/>
        </p:nvSpPr>
        <p:spPr>
          <a:xfrm>
            <a:off x="6398419" y="5555933"/>
            <a:ext cx="2437686" cy="256103"/>
          </a:xfrm>
          <a:prstGeom prst="rect">
            <a:avLst/>
          </a:prstGeom>
          <a:noFill/>
          <a:ln/>
        </p:spPr>
        <p:txBody>
          <a:bodyPr wrap="none" rtlCol="0" anchor="t"/>
          <a:lstStyle/>
          <a:p>
            <a:pPr marL="0" indent="0" algn="l">
              <a:lnSpc>
                <a:spcPts val="2017"/>
              </a:lnSpc>
              <a:buNone/>
            </a:pPr>
            <a:endParaRPr lang="en-US" sz="1613" dirty="0"/>
          </a:p>
        </p:txBody>
      </p:sp>
      <p:sp>
        <p:nvSpPr>
          <p:cNvPr id="21" name="Text 18"/>
          <p:cNvSpPr/>
          <p:nvPr/>
        </p:nvSpPr>
        <p:spPr>
          <a:xfrm>
            <a:off x="6398419" y="5910382"/>
            <a:ext cx="6638568" cy="1311473"/>
          </a:xfrm>
          <a:prstGeom prst="rect">
            <a:avLst/>
          </a:prstGeom>
          <a:noFill/>
          <a:ln/>
        </p:spPr>
        <p:txBody>
          <a:bodyPr wrap="square" rtlCol="0" anchor="t"/>
          <a:lstStyle/>
          <a:p>
            <a:pPr marL="0" indent="0" algn="l">
              <a:lnSpc>
                <a:spcPts val="2065"/>
              </a:lnSpc>
              <a:buNone/>
            </a:pPr>
            <a:endParaRPr lang="en-US" sz="1291" dirty="0"/>
          </a:p>
        </p:txBody>
      </p:sp>
      <p:sp>
        <p:nvSpPr>
          <p:cNvPr id="23" name="TextBox 22">
            <a:extLst>
              <a:ext uri="{FF2B5EF4-FFF2-40B4-BE49-F238E27FC236}">
                <a16:creationId xmlns:a16="http://schemas.microsoft.com/office/drawing/2014/main" id="{001576DF-5EAE-2FEF-F43B-4971EDC95653}"/>
              </a:ext>
            </a:extLst>
          </p:cNvPr>
          <p:cNvSpPr txBox="1"/>
          <p:nvPr/>
        </p:nvSpPr>
        <p:spPr>
          <a:xfrm>
            <a:off x="0" y="0"/>
            <a:ext cx="14630400" cy="7602081"/>
          </a:xfrm>
          <a:prstGeom prst="rect">
            <a:avLst/>
          </a:prstGeom>
          <a:noFill/>
        </p:spPr>
        <p:txBody>
          <a:bodyPr wrap="square">
            <a:spAutoFit/>
          </a:bodyPr>
          <a:lstStyle/>
          <a:p>
            <a:r>
              <a:rPr lang="en-US" sz="3600" b="1" dirty="0"/>
              <a:t>						</a:t>
            </a:r>
            <a:r>
              <a:rPr lang="en-US" sz="3600" b="1" dirty="0">
                <a:solidFill>
                  <a:schemeClr val="accent1">
                    <a:lumMod val="75000"/>
                  </a:schemeClr>
                </a:solidFill>
              </a:rPr>
              <a:t>Normalization</a:t>
            </a:r>
          </a:p>
          <a:p>
            <a:r>
              <a:rPr lang="en-US" dirty="0"/>
              <a:t> In database management systems (DBMS), normal forms are a series of guidelines that help to ensure that the design of a database is efficient, organized, and free from data anomalies. There are several levels of normalization, each with its own set of guidelines, known as normal forms they are 1NF, 2NF, 3NF, BCNF, 4NF, and 5NF. </a:t>
            </a:r>
          </a:p>
          <a:p>
            <a:endParaRPr lang="en-US" dirty="0"/>
          </a:p>
          <a:p>
            <a:r>
              <a:rPr lang="en-US" b="1" u="sng" dirty="0"/>
              <a:t>First Normal Form (1NF): </a:t>
            </a:r>
            <a:r>
              <a:rPr lang="en-US" dirty="0"/>
              <a:t>This is the most basic level of normalization. In 1NF, each table cell should contain only a single value, and each column should have a unique name. The first normal form helps to eliminate duplicate data and simplify queries.</a:t>
            </a:r>
          </a:p>
          <a:p>
            <a:r>
              <a:rPr lang="en-US" b="1" u="sng" dirty="0"/>
              <a:t>Second Normal Form (2NF): </a:t>
            </a:r>
            <a:r>
              <a:rPr lang="en-US" dirty="0"/>
              <a:t>2NF eliminates redundant data by requiring that each non key attribute be dependent on the primary key. This means that each column should be directly related to the primary key, and not to other columns. </a:t>
            </a:r>
          </a:p>
          <a:p>
            <a:r>
              <a:rPr lang="en-US" b="1" u="sng" dirty="0"/>
              <a:t>Third Normal Form (3NF): </a:t>
            </a:r>
            <a:r>
              <a:rPr lang="en-US" dirty="0"/>
              <a:t>3NF builds on 2NF by requiring that all non-key attributes are independent of each other. This means that each column should be directly related to the primary key, and not to any other columns in the same table.</a:t>
            </a:r>
          </a:p>
          <a:p>
            <a:r>
              <a:rPr lang="en-US" b="1" u="sng" dirty="0"/>
              <a:t>Boyce-Codd Normal Form (BCNF): </a:t>
            </a:r>
            <a:r>
              <a:rPr lang="en-US" dirty="0"/>
              <a:t>BCNF is a stricter form of 3NF that ensures that each determinant in a table is a candidate key. In other words, BCNF ensures that each non-key attribute is dependent only on the candidate key. </a:t>
            </a:r>
          </a:p>
          <a:p>
            <a:r>
              <a:rPr lang="en-US" b="1" u="sng" dirty="0"/>
              <a:t>Fourth Normal Form (4NF): </a:t>
            </a:r>
            <a:r>
              <a:rPr lang="en-US" dirty="0"/>
              <a:t>4NF is a further refinement of BCNF that ensures that a table does not contain any multi-valued dependencies. </a:t>
            </a:r>
          </a:p>
          <a:p>
            <a:r>
              <a:rPr lang="en-US" b="1" u="sng" dirty="0"/>
              <a:t>Fifth Normal Form (5NF): </a:t>
            </a:r>
            <a:r>
              <a:rPr lang="en-US" dirty="0"/>
              <a:t>5NF is the highest level of normalization and involves decomposing a table into smaller tables to remove data redundancy and improve data integrity.</a:t>
            </a:r>
          </a:p>
          <a:p>
            <a:endParaRPr lang="en-US" dirty="0"/>
          </a:p>
          <a:p>
            <a:r>
              <a:rPr lang="en-US" dirty="0"/>
              <a:t>Normal forms help to reduce data redundancy, increase data consistency, and improve database performance. However, higher levels of normalization can lead to more complex database designs and queries. It is important to strike a balance between normalization and practicality when designing a database.</a:t>
            </a:r>
          </a:p>
          <a:p>
            <a:endParaRPr lang="en-US" dirty="0"/>
          </a:p>
          <a:p>
            <a:r>
              <a:rPr lang="en-US" sz="2000" b="1" dirty="0"/>
              <a:t>Normalization of tables up to 3NF</a:t>
            </a:r>
          </a:p>
          <a:p>
            <a:r>
              <a:rPr lang="en-US" dirty="0"/>
              <a:t> In our Online Bookstore Management System, the database schema has been structured in such a way that it inherently satisfies the requirements of the Third Normal Form (3NF) without the need for explicit normalization efforts. The initial design of the schema ensures that each table is organized to avoid data redundancy and dependency, thereby preserving data integrity and minimizing anomalies. By acknowledging the principles of 3NF from the outset, our database schema supports efficient data storage, manipulation, and retrieval, contributing to the overall robustness and reliability of the system.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E53F74C-9E54-E7CA-657C-18760A112CE9}"/>
              </a:ext>
            </a:extLst>
          </p:cNvPr>
          <p:cNvSpPr txBox="1"/>
          <p:nvPr/>
        </p:nvSpPr>
        <p:spPr>
          <a:xfrm>
            <a:off x="0" y="92598"/>
            <a:ext cx="14630400" cy="6001643"/>
          </a:xfrm>
          <a:prstGeom prst="rect">
            <a:avLst/>
          </a:prstGeom>
          <a:noFill/>
        </p:spPr>
        <p:txBody>
          <a:bodyPr wrap="square">
            <a:spAutoFit/>
          </a:bodyPr>
          <a:lstStyle/>
          <a:p>
            <a:r>
              <a:rPr lang="en-IN" dirty="0"/>
              <a:t>					</a:t>
            </a:r>
            <a:r>
              <a:rPr lang="en-IN" sz="3600" b="1" dirty="0">
                <a:solidFill>
                  <a:srgbClr val="C00000"/>
                </a:solidFill>
              </a:rPr>
              <a:t>Creation of Data in Tables</a:t>
            </a:r>
          </a:p>
          <a:p>
            <a:r>
              <a:rPr lang="en-IN" dirty="0"/>
              <a:t> </a:t>
            </a:r>
            <a:r>
              <a:rPr lang="en-IN" sz="2000" b="1" u="sng" dirty="0"/>
              <a:t>Books:</a:t>
            </a:r>
          </a:p>
          <a:p>
            <a:endParaRPr lang="en-IN" sz="2000" b="1" u="sng" dirty="0"/>
          </a:p>
          <a:p>
            <a:r>
              <a:rPr lang="en-IN" dirty="0"/>
              <a:t> create table Books( </a:t>
            </a:r>
          </a:p>
          <a:p>
            <a:r>
              <a:rPr lang="en-IN" dirty="0"/>
              <a:t>ISBN int primary key, </a:t>
            </a:r>
          </a:p>
          <a:p>
            <a:r>
              <a:rPr lang="en-IN" dirty="0"/>
              <a:t>Title varchar(20), </a:t>
            </a:r>
          </a:p>
          <a:p>
            <a:r>
              <a:rPr lang="en-IN" dirty="0"/>
              <a:t>Genre varchar(20), </a:t>
            </a:r>
          </a:p>
          <a:p>
            <a:r>
              <a:rPr lang="en-IN" dirty="0"/>
              <a:t>Author varchar(20), </a:t>
            </a:r>
          </a:p>
          <a:p>
            <a:r>
              <a:rPr lang="en-IN" dirty="0"/>
              <a:t>Price int </a:t>
            </a:r>
          </a:p>
          <a:p>
            <a:r>
              <a:rPr lang="en-IN" dirty="0"/>
              <a:t>);</a:t>
            </a:r>
          </a:p>
          <a:p>
            <a:endParaRPr lang="en-IN" dirty="0"/>
          </a:p>
          <a:p>
            <a:r>
              <a:rPr lang="en-IN" dirty="0"/>
              <a:t>insert into Books values(123,"Harry Potter","Fiction","J.K. Rowling",450); </a:t>
            </a:r>
          </a:p>
          <a:p>
            <a:r>
              <a:rPr lang="en-IN" dirty="0"/>
              <a:t>insert into Books values(234,"Make Epic Money","Non-Fiction","Ankur Warikoo",500);</a:t>
            </a:r>
          </a:p>
          <a:p>
            <a:r>
              <a:rPr lang="en-IN" dirty="0"/>
              <a:t> insert into Books values(345,"Wings On Fire","Biography","Arun Tiwari",550);</a:t>
            </a:r>
          </a:p>
          <a:p>
            <a:r>
              <a:rPr lang="en-IN" dirty="0"/>
              <a:t> insert into Books values(456,"Book Of Nature","Poetry","Arjit Trivedi",600); </a:t>
            </a:r>
          </a:p>
          <a:p>
            <a:r>
              <a:rPr lang="en-IN" dirty="0"/>
              <a:t>insert into Books values(567,"The Visitor","Thriller","KL Slater",650); </a:t>
            </a:r>
          </a:p>
          <a:p>
            <a:endParaRPr lang="en-IN" dirty="0"/>
          </a:p>
          <a:p>
            <a:r>
              <a:rPr lang="en-IN" dirty="0"/>
              <a:t>select * from Books;</a:t>
            </a:r>
          </a:p>
          <a:p>
            <a:endParaRPr lang="en-IN" dirty="0"/>
          </a:p>
          <a:p>
            <a:r>
              <a:rPr lang="en-IN" sz="2000" b="1" u="sng" dirty="0"/>
              <a:t>Output:</a:t>
            </a:r>
          </a:p>
        </p:txBody>
      </p:sp>
      <p:pic>
        <p:nvPicPr>
          <p:cNvPr id="15" name="Picture 14">
            <a:extLst>
              <a:ext uri="{FF2B5EF4-FFF2-40B4-BE49-F238E27FC236}">
                <a16:creationId xmlns:a16="http://schemas.microsoft.com/office/drawing/2014/main" id="{8AE9BBAF-F36F-07AA-34C9-9F18A60DD092}"/>
              </a:ext>
            </a:extLst>
          </p:cNvPr>
          <p:cNvPicPr>
            <a:picLocks noChangeAspect="1"/>
          </p:cNvPicPr>
          <p:nvPr/>
        </p:nvPicPr>
        <p:blipFill>
          <a:blip r:embed="rId3"/>
          <a:stretch>
            <a:fillRect/>
          </a:stretch>
        </p:blipFill>
        <p:spPr>
          <a:xfrm>
            <a:off x="4508784" y="6331352"/>
            <a:ext cx="4848902" cy="16899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3333</Words>
  <Application>Microsoft Office PowerPoint</Application>
  <PresentationFormat>Custom</PresentationFormat>
  <Paragraphs>272</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MuseoModerno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Munagala Shanmukha Krishna Chaitanya</cp:lastModifiedBy>
  <cp:revision>6</cp:revision>
  <dcterms:created xsi:type="dcterms:W3CDTF">2024-05-02T07:51:13Z</dcterms:created>
  <dcterms:modified xsi:type="dcterms:W3CDTF">2024-05-02T12:47:07Z</dcterms:modified>
</cp:coreProperties>
</file>