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2" r:id="rId6"/>
    <p:sldId id="260" r:id="rId7"/>
    <p:sldId id="268" r:id="rId8"/>
    <p:sldId id="267" r:id="rId9"/>
    <p:sldId id="269"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31-03-2021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31-03-2021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31-03-2021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31-03-2021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31-03-2021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31-03-2021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31-03-2021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a:t>INVESTMENT ANALYSIS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 Shanmukha Sai </a:t>
            </a:r>
            <a:r>
              <a:rPr lang="en-IN" sz="1800"/>
              <a:t>Prakash Uriti</a:t>
            </a:r>
            <a:endParaRPr lang="en-IN" sz="1800" dirty="0"/>
          </a:p>
        </p:txBody>
      </p:sp>
    </p:spTree>
    <p:extLst>
      <p:ext uri="{BB962C8B-B14F-4D97-AF65-F5344CB8AC3E}">
        <p14:creationId xmlns:p14="http://schemas.microsoft.com/office/powerpoint/2010/main" val="3414739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89608" y="640079"/>
            <a:ext cx="9260678" cy="895757"/>
          </a:xfrm>
        </p:spPr>
        <p:txBody>
          <a:bodyPr/>
          <a:lstStyle/>
          <a:p>
            <a:r>
              <a:rPr lang="en-IN" b="1" dirty="0"/>
              <a:t> </a:t>
            </a:r>
            <a:r>
              <a:rPr lang="en-IN" sz="2800" b="1" dirty="0"/>
              <a:t>Conclusion</a:t>
            </a:r>
          </a:p>
        </p:txBody>
      </p:sp>
      <p:sp>
        <p:nvSpPr>
          <p:cNvPr id="4" name="Content Placeholder 3">
            <a:extLst>
              <a:ext uri="{FF2B5EF4-FFF2-40B4-BE49-F238E27FC236}">
                <a16:creationId xmlns:a16="http://schemas.microsoft.com/office/drawing/2014/main" id="{64DB2043-EA1C-4CDD-A56F-4B6611A4B7BD}"/>
              </a:ext>
            </a:extLst>
          </p:cNvPr>
          <p:cNvSpPr>
            <a:spLocks noGrp="1"/>
          </p:cNvSpPr>
          <p:nvPr>
            <p:ph idx="1"/>
          </p:nvPr>
        </p:nvSpPr>
        <p:spPr/>
        <p:txBody>
          <a:bodyPr/>
          <a:lstStyle/>
          <a:p>
            <a:pPr marL="0" indent="0">
              <a:buNone/>
            </a:pPr>
            <a:r>
              <a:rPr lang="en-IN" sz="1600" dirty="0"/>
              <a:t>On the basis of the analysis, Venture funding type is best suited for investment. The countries and sectors where investments are high have been mention below for business decisions to be made:</a:t>
            </a:r>
          </a:p>
          <a:p>
            <a:pPr marL="0" indent="0">
              <a:buNone/>
            </a:pPr>
            <a:endParaRPr lang="en-IN" dirty="0"/>
          </a:p>
          <a:p>
            <a:endParaRPr lang="en-IN" dirty="0"/>
          </a:p>
        </p:txBody>
      </p:sp>
      <p:graphicFrame>
        <p:nvGraphicFramePr>
          <p:cNvPr id="8" name="Table 3">
            <a:extLst>
              <a:ext uri="{FF2B5EF4-FFF2-40B4-BE49-F238E27FC236}">
                <a16:creationId xmlns:a16="http://schemas.microsoft.com/office/drawing/2014/main" id="{B85891B0-6398-4303-A232-5AFFD8F79804}"/>
              </a:ext>
            </a:extLst>
          </p:cNvPr>
          <p:cNvGraphicFramePr>
            <a:graphicFrameLocks/>
          </p:cNvGraphicFramePr>
          <p:nvPr>
            <p:extLst>
              <p:ext uri="{D42A27DB-BD31-4B8C-83A1-F6EECF244321}">
                <p14:modId xmlns:p14="http://schemas.microsoft.com/office/powerpoint/2010/main" val="2963394990"/>
              </p:ext>
            </p:extLst>
          </p:nvPr>
        </p:nvGraphicFramePr>
        <p:xfrm>
          <a:off x="351473" y="2608580"/>
          <a:ext cx="11169648" cy="2560320"/>
        </p:xfrm>
        <a:graphic>
          <a:graphicData uri="http://schemas.openxmlformats.org/drawingml/2006/table">
            <a:tbl>
              <a:tblPr firstRow="1" bandRow="1">
                <a:tableStyleId>{5C22544A-7EE6-4342-B048-85BDC9FD1C3A}</a:tableStyleId>
              </a:tblPr>
              <a:tblGrid>
                <a:gridCol w="2792412">
                  <a:extLst>
                    <a:ext uri="{9D8B030D-6E8A-4147-A177-3AD203B41FA5}">
                      <a16:colId xmlns:a16="http://schemas.microsoft.com/office/drawing/2014/main" val="3427697483"/>
                    </a:ext>
                  </a:extLst>
                </a:gridCol>
                <a:gridCol w="2792412">
                  <a:extLst>
                    <a:ext uri="{9D8B030D-6E8A-4147-A177-3AD203B41FA5}">
                      <a16:colId xmlns:a16="http://schemas.microsoft.com/office/drawing/2014/main" val="477701875"/>
                    </a:ext>
                  </a:extLst>
                </a:gridCol>
                <a:gridCol w="2792412">
                  <a:extLst>
                    <a:ext uri="{9D8B030D-6E8A-4147-A177-3AD203B41FA5}">
                      <a16:colId xmlns:a16="http://schemas.microsoft.com/office/drawing/2014/main" val="1687670924"/>
                    </a:ext>
                  </a:extLst>
                </a:gridCol>
                <a:gridCol w="2792412">
                  <a:extLst>
                    <a:ext uri="{9D8B030D-6E8A-4147-A177-3AD203B41FA5}">
                      <a16:colId xmlns:a16="http://schemas.microsoft.com/office/drawing/2014/main" val="3258353069"/>
                    </a:ext>
                  </a:extLst>
                </a:gridCol>
              </a:tblGrid>
              <a:tr h="370840">
                <a:tc>
                  <a:txBody>
                    <a:bodyPr/>
                    <a:lstStyle/>
                    <a:p>
                      <a:r>
                        <a:rPr lang="en-IN" dirty="0"/>
                        <a:t>Country</a:t>
                      </a:r>
                    </a:p>
                  </a:txBody>
                  <a:tcPr/>
                </a:tc>
                <a:tc>
                  <a:txBody>
                    <a:bodyPr/>
                    <a:lstStyle/>
                    <a:p>
                      <a:r>
                        <a:rPr lang="en-IN" dirty="0"/>
                        <a:t>Most Invested Sector (Amount Invested)</a:t>
                      </a:r>
                    </a:p>
                  </a:txBody>
                  <a:tcPr/>
                </a:tc>
                <a:tc>
                  <a:txBody>
                    <a:bodyPr/>
                    <a:lstStyle/>
                    <a:p>
                      <a:r>
                        <a:rPr lang="en-IN" dirty="0"/>
                        <a:t>Second Most Invested Sector ((Amount Invested)</a:t>
                      </a:r>
                    </a:p>
                  </a:txBody>
                  <a:tcPr/>
                </a:tc>
                <a:tc>
                  <a:txBody>
                    <a:bodyPr/>
                    <a:lstStyle/>
                    <a:p>
                      <a:r>
                        <a:rPr lang="en-IN" dirty="0"/>
                        <a:t>Third Most Invested Sector</a:t>
                      </a:r>
                    </a:p>
                    <a:p>
                      <a:r>
                        <a:rPr lang="en-IN" dirty="0"/>
                        <a:t>((Amount Invested)</a:t>
                      </a:r>
                    </a:p>
                  </a:txBody>
                  <a:tcPr/>
                </a:tc>
                <a:extLst>
                  <a:ext uri="{0D108BD9-81ED-4DB2-BD59-A6C34878D82A}">
                    <a16:rowId xmlns:a16="http://schemas.microsoft.com/office/drawing/2014/main" val="2065017377"/>
                  </a:ext>
                </a:extLst>
              </a:tr>
              <a:tr h="370840">
                <a:tc>
                  <a:txBody>
                    <a:bodyPr/>
                    <a:lstStyle/>
                    <a:p>
                      <a:r>
                        <a:rPr lang="en-IN" dirty="0"/>
                        <a:t>USA</a:t>
                      </a:r>
                    </a:p>
                  </a:txBody>
                  <a:tcPr/>
                </a:tc>
                <a:tc>
                  <a:txBody>
                    <a:bodyPr/>
                    <a:lstStyle/>
                    <a:p>
                      <a:r>
                        <a:rPr lang="en-IN" dirty="0"/>
                        <a:t>Others (18551.79M)</a:t>
                      </a:r>
                    </a:p>
                  </a:txBody>
                  <a:tcPr/>
                </a:tc>
                <a:tc>
                  <a:txBody>
                    <a:bodyPr/>
                    <a:lstStyle/>
                    <a:p>
                      <a:r>
                        <a:rPr lang="en-IN" dirty="0"/>
                        <a:t>Cleantech / Semiconductors</a:t>
                      </a:r>
                    </a:p>
                    <a:p>
                      <a:r>
                        <a:rPr lang="en-IN" dirty="0"/>
                        <a:t>(946.23M) </a:t>
                      </a:r>
                    </a:p>
                  </a:txBody>
                  <a:tcPr/>
                </a:tc>
                <a:tc>
                  <a:txBody>
                    <a:bodyPr/>
                    <a:lstStyle/>
                    <a:p>
                      <a:r>
                        <a:rPr lang="en-IN" dirty="0"/>
                        <a:t>Health (675.17M)</a:t>
                      </a:r>
                    </a:p>
                  </a:txBody>
                  <a:tcPr/>
                </a:tc>
                <a:extLst>
                  <a:ext uri="{0D108BD9-81ED-4DB2-BD59-A6C34878D82A}">
                    <a16:rowId xmlns:a16="http://schemas.microsoft.com/office/drawing/2014/main" val="285624823"/>
                  </a:ext>
                </a:extLst>
              </a:tr>
              <a:tr h="370840">
                <a:tc>
                  <a:txBody>
                    <a:bodyPr/>
                    <a:lstStyle/>
                    <a:p>
                      <a:r>
                        <a:rPr lang="en-IN" dirty="0"/>
                        <a:t>GBR</a:t>
                      </a:r>
                    </a:p>
                  </a:txBody>
                  <a:tcPr/>
                </a:tc>
                <a:tc>
                  <a:txBody>
                    <a:bodyPr/>
                    <a:lstStyle/>
                    <a:p>
                      <a:r>
                        <a:rPr lang="en-IN" dirty="0"/>
                        <a:t>Others (15981.02M)</a:t>
                      </a:r>
                    </a:p>
                  </a:txBody>
                  <a:tcPr/>
                </a:tc>
                <a:tc>
                  <a:txBody>
                    <a:bodyPr/>
                    <a:lstStyle/>
                    <a:p>
                      <a:r>
                        <a:rPr lang="en-IN" dirty="0"/>
                        <a:t>Cleantech / Semiconductors </a:t>
                      </a:r>
                    </a:p>
                    <a:p>
                      <a:r>
                        <a:rPr lang="en-IN" dirty="0"/>
                        <a:t>(942.81M)</a:t>
                      </a:r>
                    </a:p>
                  </a:txBody>
                  <a:tcPr/>
                </a:tc>
                <a:tc>
                  <a:txBody>
                    <a:bodyPr/>
                    <a:lstStyle/>
                    <a:p>
                      <a:r>
                        <a:rPr lang="en-IN" dirty="0"/>
                        <a:t>News, Search and Messaging (267.12M)</a:t>
                      </a:r>
                    </a:p>
                  </a:txBody>
                  <a:tcPr/>
                </a:tc>
                <a:extLst>
                  <a:ext uri="{0D108BD9-81ED-4DB2-BD59-A6C34878D82A}">
                    <a16:rowId xmlns:a16="http://schemas.microsoft.com/office/drawing/2014/main" val="1971199892"/>
                  </a:ext>
                </a:extLst>
              </a:tr>
              <a:tr h="370840">
                <a:tc>
                  <a:txBody>
                    <a:bodyPr/>
                    <a:lstStyle/>
                    <a:p>
                      <a:r>
                        <a:rPr lang="en-IN" dirty="0"/>
                        <a:t>IND</a:t>
                      </a:r>
                    </a:p>
                  </a:txBody>
                  <a:tcPr/>
                </a:tc>
                <a:tc>
                  <a:txBody>
                    <a:bodyPr/>
                    <a:lstStyle/>
                    <a:p>
                      <a:r>
                        <a:rPr lang="en-IN" dirty="0"/>
                        <a:t>Others (5455.84M)</a:t>
                      </a:r>
                    </a:p>
                  </a:txBody>
                  <a:tcPr/>
                </a:tc>
                <a:tc>
                  <a:txBody>
                    <a:bodyPr/>
                    <a:lstStyle/>
                    <a:p>
                      <a:r>
                        <a:rPr lang="en-IN" dirty="0"/>
                        <a:t>News, Search and Messaging (274.14M)</a:t>
                      </a:r>
                    </a:p>
                  </a:txBody>
                  <a:tcPr/>
                </a:tc>
                <a:tc>
                  <a:txBody>
                    <a:bodyPr/>
                    <a:lstStyle/>
                    <a:p>
                      <a:r>
                        <a:rPr lang="en-IN" dirty="0"/>
                        <a:t>Social, Finance, Analytics, Advertising (183.61M)</a:t>
                      </a:r>
                    </a:p>
                  </a:txBody>
                  <a:tcPr/>
                </a:tc>
                <a:extLst>
                  <a:ext uri="{0D108BD9-81ED-4DB2-BD59-A6C34878D82A}">
                    <a16:rowId xmlns:a16="http://schemas.microsoft.com/office/drawing/2014/main" val="2785879474"/>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1600" dirty="0"/>
              <a:t>Spark Funds, an asset management company </a:t>
            </a:r>
            <a:r>
              <a:rPr lang="en-US" sz="1600" dirty="0"/>
              <a:t>wants to invest in companies and help it's clients make well timed decisions to match declared financial outcomes. </a:t>
            </a:r>
            <a:endParaRPr lang="zh-CN" altLang="en-US" dirty="0"/>
          </a:p>
          <a:p>
            <a:pPr marL="0" indent="0">
              <a:buNone/>
            </a:pPr>
            <a:endParaRPr lang="en-US" sz="1600" dirty="0"/>
          </a:p>
          <a:p>
            <a:pPr marL="0" indent="0">
              <a:buNone/>
            </a:pPr>
            <a:r>
              <a:rPr lang="en-US" sz="1600" dirty="0"/>
              <a:t>The objective is to identify the best sectors, countries, and a suitable investment type for making investments. The overall strategy is to invest where others are investing, implying that the 'best' sectors and countries are the ones 'where most investors are investing’.</a:t>
            </a:r>
            <a:endParaRPr lang="en-IN" sz="1600" dirty="0"/>
          </a:p>
          <a:p>
            <a:pPr marL="0" indent="0">
              <a:buNone/>
            </a:pPr>
            <a:endParaRPr lang="en-US" sz="1600" dirty="0"/>
          </a:p>
          <a:p>
            <a:pPr marL="0" indent="0">
              <a:buNone/>
            </a:pPr>
            <a:r>
              <a:rPr lang="en-US" sz="1600" dirty="0"/>
              <a:t>So , Spark Funds wants to understand the global trends in investments so that investment decisions can be taken effectively.</a:t>
            </a:r>
            <a:endParaRPr lang="zh-CN" altLang="en-US" dirty="0"/>
          </a:p>
          <a:p>
            <a:pPr marL="0" indent="0">
              <a:buNone/>
            </a:pPr>
            <a:endParaRPr lang="en-US" sz="1600" dirty="0"/>
          </a:p>
          <a:p>
            <a:pPr marL="0" indent="0">
              <a:buNone/>
            </a:pPr>
            <a:r>
              <a:rPr lang="en-US" sz="1600" dirty="0"/>
              <a:t>Spark Funds takes into account two major factors for potential ventures:</a:t>
            </a:r>
            <a:endParaRPr lang="zh-CN" altLang="en-US" dirty="0"/>
          </a:p>
          <a:p>
            <a:pPr lvl="1"/>
            <a:r>
              <a:rPr lang="en-US" sz="1600" dirty="0"/>
              <a:t>It wants to invest between 5 to 15 million USD per round of investment</a:t>
            </a:r>
          </a:p>
          <a:p>
            <a:pPr lvl="1"/>
            <a:r>
              <a:rPr lang="en-US" sz="1600" dirty="0"/>
              <a:t>It wants to invest only in English-speaking countries because of the ease of communication with the companies it would invest in</a:t>
            </a:r>
          </a:p>
          <a:p>
            <a:pPr marL="0" indent="0">
              <a:buNone/>
            </a:pPr>
            <a:endParaRPr lang="en-US" sz="1600" dirty="0"/>
          </a:p>
          <a:p>
            <a:pPr marL="0" indent="0">
              <a:buNone/>
            </a:pPr>
            <a:endParaRPr lang="en-US"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b="1" dirty="0"/>
              <a:t>Abstract and Objective</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5BE5825C-D7EC-467B-AF66-0F211566B88C}"/>
              </a:ext>
            </a:extLst>
          </p:cNvPr>
          <p:cNvPicPr>
            <a:picLocks noGrp="1" noChangeAspect="1"/>
          </p:cNvPicPr>
          <p:nvPr>
            <p:ph idx="1"/>
          </p:nvPr>
        </p:nvPicPr>
        <p:blipFill>
          <a:blip r:embed="rId2"/>
          <a:stretch>
            <a:fillRect/>
          </a:stretch>
        </p:blipFill>
        <p:spPr>
          <a:xfrm>
            <a:off x="1571625" y="1854199"/>
            <a:ext cx="9907948" cy="4556125"/>
          </a:xfrm>
          <a:prstGeom prst="rect">
            <a:avLst/>
          </a:prstGeom>
        </p:spPr>
      </p:pic>
      <p:sp>
        <p:nvSpPr>
          <p:cNvPr id="5" name="Title 1"/>
          <p:cNvSpPr>
            <a:spLocks noGrp="1"/>
          </p:cNvSpPr>
          <p:nvPr>
            <p:ph type="title"/>
          </p:nvPr>
        </p:nvSpPr>
        <p:spPr>
          <a:xfrm>
            <a:off x="1136469" y="640080"/>
            <a:ext cx="9313817" cy="856138"/>
          </a:xfrm>
        </p:spPr>
        <p:txBody>
          <a:bodyPr/>
          <a:lstStyle/>
          <a:p>
            <a:r>
              <a:rPr lang="en-IN" sz="2800" b="1" dirty="0"/>
              <a:t>Flowchart for Analysis</a:t>
            </a:r>
          </a:p>
        </p:txBody>
      </p: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Funding Type Identification Analysis</a:t>
            </a:r>
            <a:endParaRPr lang="en-IN" sz="2800" dirty="0"/>
          </a:p>
        </p:txBody>
      </p:sp>
      <p:sp>
        <p:nvSpPr>
          <p:cNvPr id="3" name="Content Placeholder 2"/>
          <p:cNvSpPr>
            <a:spLocks noGrp="1"/>
          </p:cNvSpPr>
          <p:nvPr>
            <p:ph idx="1"/>
          </p:nvPr>
        </p:nvSpPr>
        <p:spPr/>
        <p:txBody>
          <a:bodyPr>
            <a:normAutofit/>
          </a:bodyPr>
          <a:lstStyle/>
          <a:p>
            <a:pPr marL="0" indent="0">
              <a:buNone/>
            </a:pPr>
            <a:endParaRPr lang="en-IN" sz="1400" dirty="0"/>
          </a:p>
          <a:p>
            <a:pPr marL="0" indent="0">
              <a:buNone/>
            </a:pPr>
            <a:endParaRPr lang="en-IN" sz="1400" dirty="0"/>
          </a:p>
          <a:p>
            <a:pPr marL="0" indent="0">
              <a:buNone/>
            </a:pPr>
            <a:r>
              <a:rPr lang="en-IN" sz="1600" dirty="0"/>
              <a:t>There are many funding types that are available where a company can invest in.</a:t>
            </a:r>
            <a:r>
              <a:rPr lang="en-US" sz="1600" dirty="0"/>
              <a:t> Consider the investment types defined as given below:</a:t>
            </a:r>
            <a:r>
              <a:rPr lang="en-IN" sz="1600" dirty="0"/>
              <a:t> </a:t>
            </a:r>
            <a:endParaRPr lang="zh-CN" altLang="en-US" sz="1600" dirty="0"/>
          </a:p>
          <a:p>
            <a:r>
              <a:rPr lang="en-US" sz="1600" dirty="0"/>
              <a:t>Seed/angel funding refer to early stage startups whereas venture funding occurs after seed or angel stage/s and involves a relatively higher amount of investment.</a:t>
            </a:r>
          </a:p>
          <a:p>
            <a:r>
              <a:rPr lang="en-US" sz="1600" dirty="0"/>
              <a:t>Private equity type investments are associated with much larger companies and involve much higher investments than venture type. Startups which have grown in scale may also receive private equity funding. This means that if a company has reached the venture stage, it would have already passed through the angel or seed stage/s.</a:t>
            </a:r>
          </a:p>
          <a:p>
            <a:pPr marL="0" indent="0">
              <a:buNone/>
            </a:pPr>
            <a:endParaRPr lang="en-US" sz="1600" dirty="0"/>
          </a:p>
          <a:p>
            <a:pPr marL="0" indent="0">
              <a:buNone/>
            </a:pPr>
            <a:r>
              <a:rPr lang="en-US" sz="1600" dirty="0"/>
              <a:t>An analysis has been performed on the four funding types to identify the best funding type for Spark Funds. The results of the same have been represented in graphical format in the following slides.</a:t>
            </a:r>
            <a:endParaRPr lang="zh-CN" altLang="en-US" sz="1600" dirty="0"/>
          </a:p>
          <a:p>
            <a:pPr marL="0" indent="0">
              <a:buNone/>
            </a:pPr>
            <a:endParaRPr lang="en-IN" sz="1400" dirty="0"/>
          </a:p>
        </p:txBody>
      </p:sp>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b="1" dirty="0"/>
              <a:t>Pictorial Analysis of Funding Types</a:t>
            </a:r>
            <a:endParaRPr lang="en-IN" sz="2800" dirty="0"/>
          </a:p>
        </p:txBody>
      </p:sp>
      <p:sp>
        <p:nvSpPr>
          <p:cNvPr id="16" name="Content Placeholder 15">
            <a:extLst>
              <a:ext uri="{FF2B5EF4-FFF2-40B4-BE49-F238E27FC236}">
                <a16:creationId xmlns:a16="http://schemas.microsoft.com/office/drawing/2014/main" id="{90A70A5C-D762-4205-8CEE-BBB55B6C1B41}"/>
              </a:ext>
            </a:extLst>
          </p:cNvPr>
          <p:cNvSpPr>
            <a:spLocks noGrp="1"/>
          </p:cNvSpPr>
          <p:nvPr>
            <p:ph idx="1"/>
          </p:nvPr>
        </p:nvSpPr>
        <p:spPr/>
        <p:txBody>
          <a:bodyPr>
            <a:normAutofit/>
          </a:bodyPr>
          <a:lstStyle/>
          <a:p>
            <a:r>
              <a:rPr lang="en-IN" sz="2000" dirty="0"/>
              <a:t>The bar graph represents the average amount of investments in the four funding types.  The pie graph represents percentage of investments in that funding type.</a:t>
            </a:r>
          </a:p>
          <a:p>
            <a:endParaRPr lang="en-IN" sz="2000" dirty="0"/>
          </a:p>
          <a:p>
            <a:endParaRPr lang="en-IN" sz="2000" dirty="0"/>
          </a:p>
          <a:p>
            <a:endParaRPr lang="en-IN" sz="2000" dirty="0"/>
          </a:p>
          <a:p>
            <a:endParaRPr lang="en-IN" sz="2000" dirty="0"/>
          </a:p>
          <a:p>
            <a:endParaRPr lang="en-IN" sz="2000" dirty="0"/>
          </a:p>
          <a:p>
            <a:endParaRPr lang="en-IN" sz="2000" dirty="0"/>
          </a:p>
          <a:p>
            <a:r>
              <a:rPr lang="en-IN" sz="2000" dirty="0"/>
              <a:t>The graphs clearly shows that venture funding type is best suited for needs of Spark Funds.</a:t>
            </a:r>
          </a:p>
        </p:txBody>
      </p:sp>
      <p:pic>
        <p:nvPicPr>
          <p:cNvPr id="25" name="Picture 24" descr="Graph for analysis of funding type suited">
            <a:extLst>
              <a:ext uri="{FF2B5EF4-FFF2-40B4-BE49-F238E27FC236}">
                <a16:creationId xmlns:a16="http://schemas.microsoft.com/office/drawing/2014/main" id="{2D283086-7433-40EB-BD88-551EE1CE0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469" y="2633470"/>
            <a:ext cx="8271482" cy="2103124"/>
          </a:xfrm>
          <a:prstGeom prst="rect">
            <a:avLst/>
          </a:prstGeom>
        </p:spPr>
      </p:pic>
    </p:spTree>
    <p:extLst>
      <p:ext uri="{BB962C8B-B14F-4D97-AF65-F5344CB8AC3E}">
        <p14:creationId xmlns:p14="http://schemas.microsoft.com/office/powerpoint/2010/main" val="173985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Country Identification Analysis</a:t>
            </a:r>
          </a:p>
        </p:txBody>
      </p:sp>
      <p:sp>
        <p:nvSpPr>
          <p:cNvPr id="3" name="Content Placeholder 2"/>
          <p:cNvSpPr>
            <a:spLocks noGrp="1"/>
          </p:cNvSpPr>
          <p:nvPr>
            <p:ph idx="1"/>
          </p:nvPr>
        </p:nvSpPr>
        <p:spPr/>
        <p:txBody>
          <a:bodyPr>
            <a:normAutofit/>
          </a:bodyPr>
          <a:lstStyle/>
          <a:p>
            <a:pPr marL="0" indent="0">
              <a:buNone/>
            </a:pPr>
            <a:r>
              <a:rPr lang="en-IN" sz="1600" dirty="0"/>
              <a:t>Having identified funding round type, </a:t>
            </a:r>
            <a:r>
              <a:rPr lang="en-US" sz="1600" dirty="0"/>
              <a:t>t</a:t>
            </a:r>
            <a:r>
              <a:rPr lang="en-IN" sz="1600" dirty="0"/>
              <a:t>he countries where amount invested is high for venture funding type</a:t>
            </a:r>
            <a:r>
              <a:rPr lang="en-US" sz="1600" dirty="0"/>
              <a:t> are identified by suitable analysis.</a:t>
            </a:r>
            <a:endParaRPr lang="zh-CN" altLang="en-US" sz="1600" dirty="0"/>
          </a:p>
          <a:p>
            <a:pPr marL="0" indent="0">
              <a:buNone/>
            </a:pPr>
            <a:br>
              <a:rPr lang="en-IN" sz="1600" dirty="0"/>
            </a:br>
            <a:r>
              <a:rPr lang="en-IN" sz="1600" dirty="0"/>
              <a:t>Spark funds wants to invest in countries where investment is high. So top 9 countries where investments are high are </a:t>
            </a:r>
            <a:r>
              <a:rPr lang="en-US" sz="1600" dirty="0"/>
              <a:t>the potential prospects.</a:t>
            </a:r>
            <a:r>
              <a:rPr lang="en-IN" sz="1600" dirty="0"/>
              <a:t> </a:t>
            </a:r>
            <a:endParaRPr lang="zh-CN" altLang="en-US" sz="1600" dirty="0"/>
          </a:p>
          <a:p>
            <a:pPr marL="0" indent="0">
              <a:buNone/>
            </a:pPr>
            <a:endParaRPr lang="en-IN" sz="1600" dirty="0"/>
          </a:p>
          <a:p>
            <a:pPr marL="0" indent="0">
              <a:buNone/>
            </a:pPr>
            <a:r>
              <a:rPr lang="en-IN" sz="1600" dirty="0"/>
              <a:t>As Spark Funds wants to invest in English Speaking countries, the top 3 English speaking countries have been identified </a:t>
            </a:r>
            <a:r>
              <a:rPr lang="en-US" sz="1600" dirty="0"/>
              <a:t> as suitable . The results have been arrived at on the basis of careful judgement based on the analysis in the following slides.</a:t>
            </a:r>
            <a:endParaRPr lang="zh-CN" altLang="en-US" sz="1600" dirty="0"/>
          </a:p>
          <a:p>
            <a:pPr marL="0" indent="0">
              <a:buNone/>
            </a:pPr>
            <a:br>
              <a:rPr lang="en-IN" sz="1600" dirty="0"/>
            </a:br>
            <a:endParaRPr lang="en-IN" sz="1600" dirty="0"/>
          </a:p>
          <a:p>
            <a:pPr marL="0" indent="0">
              <a:buNone/>
            </a:pPr>
            <a:endParaRPr lang="en-IN" sz="1400" dirty="0"/>
          </a:p>
          <a:p>
            <a:pPr marL="0" indent="0">
              <a:buNone/>
            </a:pPr>
            <a:endParaRPr lang="en-IN" sz="1400" dirty="0"/>
          </a:p>
        </p:txBody>
      </p:sp>
    </p:spTree>
    <p:extLst>
      <p:ext uri="{BB962C8B-B14F-4D97-AF65-F5344CB8AC3E}">
        <p14:creationId xmlns:p14="http://schemas.microsoft.com/office/powerpoint/2010/main" val="130298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567283"/>
          </a:xfrm>
        </p:spPr>
        <p:txBody>
          <a:bodyPr/>
          <a:lstStyle/>
          <a:p>
            <a:r>
              <a:rPr lang="en-IN" sz="2800" b="1" dirty="0"/>
              <a:t>Graph depicting total Investments in different countries</a:t>
            </a:r>
          </a:p>
        </p:txBody>
      </p:sp>
      <p:sp>
        <p:nvSpPr>
          <p:cNvPr id="3" name="Content Placeholder 2">
            <a:extLst>
              <a:ext uri="{FF2B5EF4-FFF2-40B4-BE49-F238E27FC236}">
                <a16:creationId xmlns:a16="http://schemas.microsoft.com/office/drawing/2014/main" id="{45176468-C863-473D-9B15-8F91B3680C05}"/>
              </a:ext>
            </a:extLst>
          </p:cNvPr>
          <p:cNvSpPr>
            <a:spLocks noGrp="1"/>
          </p:cNvSpPr>
          <p:nvPr>
            <p:ph idx="1"/>
          </p:nvPr>
        </p:nvSpPr>
        <p:spPr>
          <a:xfrm>
            <a:off x="404949" y="1419226"/>
            <a:ext cx="11168742" cy="4779962"/>
          </a:xfrm>
        </p:spPr>
        <p:txBody>
          <a:bodyPr>
            <a:normAutofit/>
          </a:bodyPr>
          <a:lstStyle/>
          <a:p>
            <a:r>
              <a:rPr lang="en-IN" sz="1600" dirty="0"/>
              <a:t>The graph shows the top 9 countries where investments are high.</a:t>
            </a:r>
          </a:p>
          <a:p>
            <a:endParaRPr lang="en-IN" dirty="0"/>
          </a:p>
          <a:p>
            <a:pPr marL="3657600" lvl="8" indent="0">
              <a:buNone/>
            </a:pPr>
            <a:r>
              <a:rPr lang="en-IN" dirty="0"/>
              <a:t>                                                                          Based on the graph toop3</a:t>
            </a:r>
          </a:p>
          <a:p>
            <a:endParaRPr lang="en-IN" dirty="0"/>
          </a:p>
          <a:p>
            <a:endParaRPr lang="en-IN" dirty="0"/>
          </a:p>
          <a:p>
            <a:endParaRPr lang="en-IN" dirty="0"/>
          </a:p>
          <a:p>
            <a:endParaRPr lang="en-IN" dirty="0"/>
          </a:p>
          <a:p>
            <a:endParaRPr lang="en-IN" dirty="0"/>
          </a:p>
          <a:p>
            <a:endParaRPr lang="en-IN" dirty="0"/>
          </a:p>
          <a:p>
            <a:pPr lvl="8"/>
            <a:endParaRPr lang="en-IN" dirty="0"/>
          </a:p>
        </p:txBody>
      </p:sp>
      <p:pic>
        <p:nvPicPr>
          <p:cNvPr id="7" name="Content Placeholder 10" descr="A screenshot of a cell phone&#10;&#10;Description automatically generated">
            <a:extLst>
              <a:ext uri="{FF2B5EF4-FFF2-40B4-BE49-F238E27FC236}">
                <a16:creationId xmlns:a16="http://schemas.microsoft.com/office/drawing/2014/main" id="{0375E349-F008-4E7D-AF78-96D42CD58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09" y="1717069"/>
            <a:ext cx="7125608" cy="4482119"/>
          </a:xfrm>
          <a:prstGeom prst="rect">
            <a:avLst/>
          </a:prstGeom>
        </p:spPr>
      </p:pic>
      <p:sp>
        <p:nvSpPr>
          <p:cNvPr id="4" name="Rectangle 3">
            <a:extLst>
              <a:ext uri="{FF2B5EF4-FFF2-40B4-BE49-F238E27FC236}">
                <a16:creationId xmlns:a16="http://schemas.microsoft.com/office/drawing/2014/main" id="{043DEDA4-9375-48D5-913F-F13402515F61}"/>
              </a:ext>
            </a:extLst>
          </p:cNvPr>
          <p:cNvSpPr/>
          <p:nvPr/>
        </p:nvSpPr>
        <p:spPr>
          <a:xfrm>
            <a:off x="7874493" y="2209800"/>
            <a:ext cx="3450732" cy="151447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IN" sz="1600" dirty="0"/>
              <a:t>Based on the graph the top 3 English speaking countries are USA, GBR, IND</a:t>
            </a:r>
          </a:p>
        </p:txBody>
      </p:sp>
    </p:spTree>
    <p:extLst>
      <p:ext uri="{BB962C8B-B14F-4D97-AF65-F5344CB8AC3E}">
        <p14:creationId xmlns:p14="http://schemas.microsoft.com/office/powerpoint/2010/main" val="3733554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Investment Sector Identification Analysis</a:t>
            </a:r>
            <a:endParaRPr lang="en-IN" sz="2800" dirty="0"/>
          </a:p>
        </p:txBody>
      </p:sp>
      <p:sp>
        <p:nvSpPr>
          <p:cNvPr id="3" name="Content Placeholder 2"/>
          <p:cNvSpPr>
            <a:spLocks noGrp="1"/>
          </p:cNvSpPr>
          <p:nvPr>
            <p:ph idx="1"/>
          </p:nvPr>
        </p:nvSpPr>
        <p:spPr/>
        <p:txBody>
          <a:bodyPr>
            <a:normAutofit/>
          </a:bodyPr>
          <a:lstStyle/>
          <a:p>
            <a:pPr marL="0" indent="0">
              <a:buNone/>
            </a:pPr>
            <a:r>
              <a:rPr lang="en-IN" sz="1600" dirty="0"/>
              <a:t>The top 3 countries for investment have been identified.</a:t>
            </a:r>
          </a:p>
          <a:p>
            <a:pPr marL="0" indent="0">
              <a:buNone/>
            </a:pPr>
            <a:endParaRPr lang="en-IN" sz="1600" dirty="0"/>
          </a:p>
          <a:p>
            <a:pPr marL="0" indent="0">
              <a:buNone/>
            </a:pPr>
            <a:r>
              <a:rPr lang="en-IN" sz="1600" dirty="0"/>
              <a:t>Now we have to analyse the sector in which Spark Funds can invest. </a:t>
            </a:r>
            <a:br>
              <a:rPr lang="en-IN" sz="1600" dirty="0"/>
            </a:br>
            <a:br>
              <a:rPr lang="en-IN" sz="1600" dirty="0"/>
            </a:br>
            <a:r>
              <a:rPr lang="en-IN" sz="1600" dirty="0"/>
              <a:t>There are several hundred sectors available which have been grouped up to eight main sectors. </a:t>
            </a:r>
            <a:br>
              <a:rPr lang="en-IN" sz="1600" dirty="0"/>
            </a:br>
            <a:endParaRPr lang="en-IN" sz="1600" dirty="0"/>
          </a:p>
          <a:p>
            <a:pPr marL="0" indent="0">
              <a:buNone/>
            </a:pPr>
            <a:r>
              <a:rPr lang="en-IN" sz="1600" dirty="0"/>
              <a:t>Now</a:t>
            </a:r>
            <a:r>
              <a:rPr lang="en-US" sz="1600" dirty="0"/>
              <a:t>,</a:t>
            </a:r>
            <a:r>
              <a:rPr lang="en-IN" sz="1600" dirty="0"/>
              <a:t> the sectors where investments are high in the top 3 countries</a:t>
            </a:r>
            <a:r>
              <a:rPr lang="en-US" sz="1600" dirty="0"/>
              <a:t> are to be identified. The</a:t>
            </a:r>
            <a:r>
              <a:rPr lang="en-IN" sz="1600" dirty="0"/>
              <a:t> same has been plotted as a graph.</a:t>
            </a:r>
            <a:endParaRPr lang="zh-CN" altLang="en-US" sz="1600" dirty="0"/>
          </a:p>
          <a:p>
            <a:pPr marL="0" indent="0">
              <a:buNone/>
            </a:pPr>
            <a:endParaRPr lang="en-IN" sz="1600" dirty="0"/>
          </a:p>
          <a:p>
            <a:pPr marL="0" indent="0">
              <a:buNone/>
            </a:pPr>
            <a:r>
              <a:rPr lang="en-IN" sz="1600" dirty="0"/>
              <a:t>The top 3 countries and major sectors of investments in those three countries will be reported to Spark Fund</a:t>
            </a:r>
            <a:r>
              <a:rPr lang="en-US" sz="1600" dirty="0"/>
              <a:t>s to</a:t>
            </a:r>
            <a:r>
              <a:rPr lang="en-IN" sz="1600" dirty="0"/>
              <a:t> take a decision on investments</a:t>
            </a:r>
            <a:r>
              <a:rPr lang="en-IN" sz="1400" dirty="0"/>
              <a:t>.</a:t>
            </a:r>
            <a:endParaRPr lang="zh-CN" altLang="en-US" sz="1600" dirty="0"/>
          </a:p>
        </p:txBody>
      </p:sp>
    </p:spTree>
    <p:extLst>
      <p:ext uri="{BB962C8B-B14F-4D97-AF65-F5344CB8AC3E}">
        <p14:creationId xmlns:p14="http://schemas.microsoft.com/office/powerpoint/2010/main" val="567511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136469" y="640080"/>
            <a:ext cx="9313817" cy="856138"/>
          </a:xfrm>
        </p:spPr>
        <p:txBody>
          <a:bodyPr/>
          <a:lstStyle/>
          <a:p>
            <a:r>
              <a:rPr lang="en-IN" b="1" dirty="0"/>
              <a:t> </a:t>
            </a:r>
            <a:r>
              <a:rPr lang="en-IN" sz="2800" b="1" dirty="0"/>
              <a:t>Graph Depicting total investment in different sectors</a:t>
            </a:r>
            <a:endParaRPr lang="en-IN" sz="2800" dirty="0"/>
          </a:p>
        </p:txBody>
      </p:sp>
      <p:pic>
        <p:nvPicPr>
          <p:cNvPr id="9" name="Content Placeholder 8" descr="A screenshot of a social media post&#10;&#10;Description automatically generated">
            <a:extLst>
              <a:ext uri="{FF2B5EF4-FFF2-40B4-BE49-F238E27FC236}">
                <a16:creationId xmlns:a16="http://schemas.microsoft.com/office/drawing/2014/main" id="{E37BF507-A8A9-4CB5-BF6A-134E5F358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428502"/>
            <a:ext cx="9810750" cy="4770686"/>
          </a:xfrm>
        </p:spPr>
      </p:pic>
    </p:spTree>
    <p:extLst>
      <p:ext uri="{BB962C8B-B14F-4D97-AF65-F5344CB8AC3E}">
        <p14:creationId xmlns:p14="http://schemas.microsoft.com/office/powerpoint/2010/main" val="10578185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TotalTime>
  <Words>724</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INVESTMENT ANALYSIS </vt:lpstr>
      <vt:lpstr> Abstract and Objective</vt:lpstr>
      <vt:lpstr>Flowchart for Analysis</vt:lpstr>
      <vt:lpstr>Funding Type Identification Analysis</vt:lpstr>
      <vt:lpstr> Pictorial Analysis of Funding Types</vt:lpstr>
      <vt:lpstr>Country Identification Analysis</vt:lpstr>
      <vt:lpstr>Graph depicting total Investments in different countries</vt:lpstr>
      <vt:lpstr>Investment Sector Identification Analysis</vt:lpstr>
      <vt:lpstr> Graph Depicting total investment in different sectors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Shanmukha Sai Prakash Uriti</cp:lastModifiedBy>
  <cp:revision>43</cp:revision>
  <dcterms:created xsi:type="dcterms:W3CDTF">2016-06-09T08:16:28Z</dcterms:created>
  <dcterms:modified xsi:type="dcterms:W3CDTF">2021-03-31T13:11:17Z</dcterms:modified>
</cp:coreProperties>
</file>