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0" r:id="rId2"/>
    <p:sldId id="256" r:id="rId3"/>
    <p:sldId id="269" r:id="rId4"/>
    <p:sldId id="257" r:id="rId5"/>
    <p:sldId id="258" r:id="rId6"/>
    <p:sldId id="259" r:id="rId7"/>
    <p:sldId id="260" r:id="rId8"/>
    <p:sldId id="261" r:id="rId9"/>
    <p:sldId id="262" r:id="rId10"/>
    <p:sldId id="263"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C66A0E-65DD-4CDC-9488-3D30DD592E72}"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70F6E-F43B-4B6B-9FDF-2D9543306D0E}" type="slidenum">
              <a:rPr lang="en-IN" smtClean="0"/>
              <a:t>‹#›</a:t>
            </a:fld>
            <a:endParaRPr lang="en-IN"/>
          </a:p>
        </p:txBody>
      </p:sp>
    </p:spTree>
    <p:extLst>
      <p:ext uri="{BB962C8B-B14F-4D97-AF65-F5344CB8AC3E}">
        <p14:creationId xmlns:p14="http://schemas.microsoft.com/office/powerpoint/2010/main" val="279045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B570F6E-F43B-4B6B-9FDF-2D9543306D0E}" type="slidenum">
              <a:rPr lang="en-IN" smtClean="0"/>
              <a:t>11</a:t>
            </a:fld>
            <a:endParaRPr lang="en-IN"/>
          </a:p>
        </p:txBody>
      </p:sp>
    </p:spTree>
    <p:extLst>
      <p:ext uri="{BB962C8B-B14F-4D97-AF65-F5344CB8AC3E}">
        <p14:creationId xmlns:p14="http://schemas.microsoft.com/office/powerpoint/2010/main" val="178804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7D316E-E79E-4CB8-B9E6-8373C69A7DD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55FD5-F5D8-41CC-A486-E59B52CFBC4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00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D316E-E79E-4CB8-B9E6-8373C69A7DD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55FD5-F5D8-41CC-A486-E59B52CFBC46}" type="slidenum">
              <a:rPr lang="en-IN" smtClean="0"/>
              <a:t>‹#›</a:t>
            </a:fld>
            <a:endParaRPr lang="en-IN"/>
          </a:p>
        </p:txBody>
      </p:sp>
    </p:spTree>
    <p:extLst>
      <p:ext uri="{BB962C8B-B14F-4D97-AF65-F5344CB8AC3E}">
        <p14:creationId xmlns:p14="http://schemas.microsoft.com/office/powerpoint/2010/main" val="2946524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D316E-E79E-4CB8-B9E6-8373C69A7DD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55FD5-F5D8-41CC-A486-E59B52CFBC46}" type="slidenum">
              <a:rPr lang="en-IN" smtClean="0"/>
              <a:t>‹#›</a:t>
            </a:fld>
            <a:endParaRPr lang="en-IN"/>
          </a:p>
        </p:txBody>
      </p:sp>
    </p:spTree>
    <p:extLst>
      <p:ext uri="{BB962C8B-B14F-4D97-AF65-F5344CB8AC3E}">
        <p14:creationId xmlns:p14="http://schemas.microsoft.com/office/powerpoint/2010/main" val="367133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D316E-E79E-4CB8-B9E6-8373C69A7DD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55FD5-F5D8-41CC-A486-E59B52CFBC46}" type="slidenum">
              <a:rPr lang="en-IN" smtClean="0"/>
              <a:t>‹#›</a:t>
            </a:fld>
            <a:endParaRPr lang="en-IN"/>
          </a:p>
        </p:txBody>
      </p:sp>
    </p:spTree>
    <p:extLst>
      <p:ext uri="{BB962C8B-B14F-4D97-AF65-F5344CB8AC3E}">
        <p14:creationId xmlns:p14="http://schemas.microsoft.com/office/powerpoint/2010/main" val="140593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D316E-E79E-4CB8-B9E6-8373C69A7DDA}"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255FD5-F5D8-41CC-A486-E59B52CFBC4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58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7D316E-E79E-4CB8-B9E6-8373C69A7DDA}"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55FD5-F5D8-41CC-A486-E59B52CFBC46}" type="slidenum">
              <a:rPr lang="en-IN" smtClean="0"/>
              <a:t>‹#›</a:t>
            </a:fld>
            <a:endParaRPr lang="en-IN"/>
          </a:p>
        </p:txBody>
      </p:sp>
    </p:spTree>
    <p:extLst>
      <p:ext uri="{BB962C8B-B14F-4D97-AF65-F5344CB8AC3E}">
        <p14:creationId xmlns:p14="http://schemas.microsoft.com/office/powerpoint/2010/main" val="372137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7D316E-E79E-4CB8-B9E6-8373C69A7DDA}"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255FD5-F5D8-41CC-A486-E59B52CFBC46}" type="slidenum">
              <a:rPr lang="en-IN" smtClean="0"/>
              <a:t>‹#›</a:t>
            </a:fld>
            <a:endParaRPr lang="en-IN"/>
          </a:p>
        </p:txBody>
      </p:sp>
    </p:spTree>
    <p:extLst>
      <p:ext uri="{BB962C8B-B14F-4D97-AF65-F5344CB8AC3E}">
        <p14:creationId xmlns:p14="http://schemas.microsoft.com/office/powerpoint/2010/main" val="262861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7D316E-E79E-4CB8-B9E6-8373C69A7DDA}"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255FD5-F5D8-41CC-A486-E59B52CFBC46}" type="slidenum">
              <a:rPr lang="en-IN" smtClean="0"/>
              <a:t>‹#›</a:t>
            </a:fld>
            <a:endParaRPr lang="en-IN"/>
          </a:p>
        </p:txBody>
      </p:sp>
    </p:spTree>
    <p:extLst>
      <p:ext uri="{BB962C8B-B14F-4D97-AF65-F5344CB8AC3E}">
        <p14:creationId xmlns:p14="http://schemas.microsoft.com/office/powerpoint/2010/main" val="343591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7D316E-E79E-4CB8-B9E6-8373C69A7DDA}" type="datetimeFigureOut">
              <a:rPr lang="en-IN" smtClean="0"/>
              <a:t>15-07-2024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0255FD5-F5D8-41CC-A486-E59B52CFBC46}" type="slidenum">
              <a:rPr lang="en-IN" smtClean="0"/>
              <a:t>‹#›</a:t>
            </a:fld>
            <a:endParaRPr lang="en-IN"/>
          </a:p>
        </p:txBody>
      </p:sp>
    </p:spTree>
    <p:extLst>
      <p:ext uri="{BB962C8B-B14F-4D97-AF65-F5344CB8AC3E}">
        <p14:creationId xmlns:p14="http://schemas.microsoft.com/office/powerpoint/2010/main" val="330421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7D316E-E79E-4CB8-B9E6-8373C69A7DDA}" type="datetimeFigureOut">
              <a:rPr lang="en-IN" smtClean="0"/>
              <a:t>15-07-2024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255FD5-F5D8-41CC-A486-E59B52CFBC46}" type="slidenum">
              <a:rPr lang="en-IN" smtClean="0"/>
              <a:t>‹#›</a:t>
            </a:fld>
            <a:endParaRPr lang="en-IN"/>
          </a:p>
        </p:txBody>
      </p:sp>
    </p:spTree>
    <p:extLst>
      <p:ext uri="{BB962C8B-B14F-4D97-AF65-F5344CB8AC3E}">
        <p14:creationId xmlns:p14="http://schemas.microsoft.com/office/powerpoint/2010/main" val="2112081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D316E-E79E-4CB8-B9E6-8373C69A7DDA}"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255FD5-F5D8-41CC-A486-E59B52CFBC46}" type="slidenum">
              <a:rPr lang="en-IN" smtClean="0"/>
              <a:t>‹#›</a:t>
            </a:fld>
            <a:endParaRPr lang="en-IN"/>
          </a:p>
        </p:txBody>
      </p:sp>
    </p:spTree>
    <p:extLst>
      <p:ext uri="{BB962C8B-B14F-4D97-AF65-F5344CB8AC3E}">
        <p14:creationId xmlns:p14="http://schemas.microsoft.com/office/powerpoint/2010/main" val="173646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7D316E-E79E-4CB8-B9E6-8373C69A7DDA}" type="datetimeFigureOut">
              <a:rPr lang="en-IN" smtClean="0"/>
              <a:t>15-07-2024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255FD5-F5D8-41CC-A486-E59B52CFBC4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16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572F4-A68B-21FF-0BC8-C625AE76E625}"/>
              </a:ext>
            </a:extLst>
          </p:cNvPr>
          <p:cNvSpPr txBox="1"/>
          <p:nvPr/>
        </p:nvSpPr>
        <p:spPr>
          <a:xfrm>
            <a:off x="1168924" y="575035"/>
            <a:ext cx="9615340" cy="5262979"/>
          </a:xfrm>
          <a:prstGeom prst="rect">
            <a:avLst/>
          </a:prstGeom>
          <a:noFill/>
        </p:spPr>
        <p:txBody>
          <a:bodyPr wrap="square" rtlCol="0">
            <a:spAutoFit/>
          </a:bodyPr>
          <a:lstStyle/>
          <a:p>
            <a:r>
              <a:rPr lang="en-US" sz="4400" b="1" i="0" dirty="0">
                <a:solidFill>
                  <a:srgbClr val="153643"/>
                </a:solidFill>
                <a:effectLst/>
                <a:highlight>
                  <a:srgbClr val="FFFFFF"/>
                </a:highlight>
                <a:latin typeface="Arial" panose="020B0604020202020204" pitchFamily="34" charset="0"/>
              </a:rPr>
              <a:t>Running </a:t>
            </a:r>
            <a:r>
              <a:rPr lang="en-US" sz="4400" b="1" i="0" dirty="0" err="1">
                <a:solidFill>
                  <a:srgbClr val="153643"/>
                </a:solidFill>
                <a:effectLst/>
                <a:highlight>
                  <a:srgbClr val="FFFFFF"/>
                </a:highlight>
                <a:latin typeface="Arial" panose="020B0604020202020204" pitchFamily="34" charset="0"/>
              </a:rPr>
              <a:t>GenAI</a:t>
            </a:r>
            <a:r>
              <a:rPr lang="en-US" sz="4400" b="1" i="0" dirty="0">
                <a:solidFill>
                  <a:srgbClr val="153643"/>
                </a:solidFill>
                <a:effectLst/>
                <a:highlight>
                  <a:srgbClr val="FFFFFF"/>
                </a:highlight>
                <a:latin typeface="Arial" panose="020B0604020202020204" pitchFamily="34" charset="0"/>
              </a:rPr>
              <a:t> on Intel AI Laptops and Simple LLM Inference on CPU and fine-tuning of LLM Models using Intel® </a:t>
            </a:r>
            <a:r>
              <a:rPr lang="en-US" sz="4400" b="1" i="0" dirty="0" err="1">
                <a:solidFill>
                  <a:srgbClr val="153643"/>
                </a:solidFill>
                <a:effectLst/>
                <a:highlight>
                  <a:srgbClr val="FFFFFF"/>
                </a:highlight>
                <a:latin typeface="Arial" panose="020B0604020202020204" pitchFamily="34" charset="0"/>
              </a:rPr>
              <a:t>OpenVINO</a:t>
            </a:r>
            <a:r>
              <a:rPr lang="en-US" sz="4400" b="1" i="0" dirty="0">
                <a:solidFill>
                  <a:srgbClr val="153643"/>
                </a:solidFill>
                <a:effectLst/>
                <a:highlight>
                  <a:srgbClr val="FFFFFF"/>
                </a:highlight>
                <a:latin typeface="Arial" panose="020B0604020202020204" pitchFamily="34" charset="0"/>
              </a:rPr>
              <a:t>™”</a:t>
            </a:r>
          </a:p>
          <a:p>
            <a:endParaRPr lang="en-US" sz="4400" dirty="0">
              <a:solidFill>
                <a:srgbClr val="153643"/>
              </a:solidFill>
              <a:highlight>
                <a:srgbClr val="FFFFFF"/>
              </a:highlight>
              <a:latin typeface="Arial" panose="020B0604020202020204" pitchFamily="34" charset="0"/>
            </a:endParaRPr>
          </a:p>
          <a:p>
            <a:r>
              <a:rPr lang="en-US" sz="2400" b="1" dirty="0">
                <a:solidFill>
                  <a:srgbClr val="153643"/>
                </a:solidFill>
                <a:highlight>
                  <a:srgbClr val="FFFFFF"/>
                </a:highlight>
                <a:latin typeface="Aptos Display" panose="020B0004020202020204" pitchFamily="34" charset="0"/>
              </a:rPr>
              <a:t>Name: </a:t>
            </a:r>
            <a:r>
              <a:rPr lang="en-US" sz="2400" dirty="0" err="1">
                <a:solidFill>
                  <a:srgbClr val="153643"/>
                </a:solidFill>
                <a:highlight>
                  <a:srgbClr val="FFFFFF"/>
                </a:highlight>
                <a:latin typeface="Aptos Display" panose="020B0004020202020204" pitchFamily="34" charset="0"/>
              </a:rPr>
              <a:t>Kuruganti</a:t>
            </a:r>
            <a:r>
              <a:rPr lang="en-US" sz="2400" dirty="0">
                <a:solidFill>
                  <a:srgbClr val="153643"/>
                </a:solidFill>
                <a:highlight>
                  <a:srgbClr val="FFFFFF"/>
                </a:highlight>
                <a:latin typeface="Aptos Display" panose="020B0004020202020204" pitchFamily="34" charset="0"/>
              </a:rPr>
              <a:t> Shanmukha Thrisha</a:t>
            </a:r>
          </a:p>
          <a:p>
            <a:r>
              <a:rPr lang="en-US" sz="2400" b="1" dirty="0">
                <a:solidFill>
                  <a:srgbClr val="153643"/>
                </a:solidFill>
                <a:highlight>
                  <a:srgbClr val="FFFFFF"/>
                </a:highlight>
                <a:latin typeface="Aptos Display" panose="020B0004020202020204" pitchFamily="34" charset="0"/>
              </a:rPr>
              <a:t>College</a:t>
            </a:r>
            <a:r>
              <a:rPr lang="en-US" sz="2400" dirty="0">
                <a:solidFill>
                  <a:srgbClr val="153643"/>
                </a:solidFill>
                <a:highlight>
                  <a:srgbClr val="FFFFFF"/>
                </a:highlight>
                <a:latin typeface="Aptos Display" panose="020B0004020202020204" pitchFamily="34" charset="0"/>
              </a:rPr>
              <a:t>: </a:t>
            </a:r>
            <a:r>
              <a:rPr lang="en-US" sz="2400" dirty="0" err="1">
                <a:solidFill>
                  <a:srgbClr val="153643"/>
                </a:solidFill>
                <a:highlight>
                  <a:srgbClr val="FFFFFF"/>
                </a:highlight>
                <a:latin typeface="Aptos Display" panose="020B0004020202020204" pitchFamily="34" charset="0"/>
              </a:rPr>
              <a:t>Kommuri</a:t>
            </a:r>
            <a:r>
              <a:rPr lang="en-US" sz="2400" dirty="0">
                <a:solidFill>
                  <a:srgbClr val="153643"/>
                </a:solidFill>
                <a:highlight>
                  <a:srgbClr val="FFFFFF"/>
                </a:highlight>
                <a:latin typeface="Aptos Display" panose="020B0004020202020204" pitchFamily="34" charset="0"/>
              </a:rPr>
              <a:t> Pratap Reddy Institute of Technology</a:t>
            </a:r>
          </a:p>
          <a:p>
            <a:r>
              <a:rPr lang="en-US" sz="2400" b="1" dirty="0">
                <a:solidFill>
                  <a:srgbClr val="153643"/>
                </a:solidFill>
                <a:highlight>
                  <a:srgbClr val="FFFFFF"/>
                </a:highlight>
                <a:latin typeface="Aptos Display" panose="020B0004020202020204" pitchFamily="34" charset="0"/>
              </a:rPr>
              <a:t>Department: </a:t>
            </a:r>
            <a:r>
              <a:rPr lang="en-US" sz="2400" dirty="0">
                <a:solidFill>
                  <a:srgbClr val="153643"/>
                </a:solidFill>
                <a:highlight>
                  <a:srgbClr val="FFFFFF"/>
                </a:highlight>
                <a:latin typeface="Aptos Display" panose="020B0004020202020204" pitchFamily="34" charset="0"/>
              </a:rPr>
              <a:t>CSE</a:t>
            </a:r>
            <a:endParaRPr lang="en-IN" sz="2400" dirty="0">
              <a:latin typeface="Aptos Display" panose="020B0004020202020204" pitchFamily="34" charset="0"/>
            </a:endParaRPr>
          </a:p>
          <a:p>
            <a:endParaRPr lang="en-US" sz="4400" dirty="0">
              <a:solidFill>
                <a:srgbClr val="153643"/>
              </a:solidFill>
              <a:highlight>
                <a:srgbClr val="FFFFFF"/>
              </a:highlight>
              <a:latin typeface="Arial" panose="020B0604020202020204" pitchFamily="34" charset="0"/>
            </a:endParaRPr>
          </a:p>
        </p:txBody>
      </p:sp>
    </p:spTree>
    <p:extLst>
      <p:ext uri="{BB962C8B-B14F-4D97-AF65-F5344CB8AC3E}">
        <p14:creationId xmlns:p14="http://schemas.microsoft.com/office/powerpoint/2010/main" val="2898327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0CB70-CC36-FFF0-D0CA-B5210929ECA6}"/>
              </a:ext>
            </a:extLst>
          </p:cNvPr>
          <p:cNvPicPr>
            <a:picLocks noChangeAspect="1"/>
          </p:cNvPicPr>
          <p:nvPr/>
        </p:nvPicPr>
        <p:blipFill>
          <a:blip r:embed="rId2"/>
          <a:stretch>
            <a:fillRect/>
          </a:stretch>
        </p:blipFill>
        <p:spPr>
          <a:xfrm>
            <a:off x="2377813" y="1881350"/>
            <a:ext cx="7119571" cy="4330374"/>
          </a:xfrm>
          <a:prstGeom prst="rect">
            <a:avLst/>
          </a:prstGeom>
        </p:spPr>
      </p:pic>
      <p:sp>
        <p:nvSpPr>
          <p:cNvPr id="4" name="TextBox 3">
            <a:extLst>
              <a:ext uri="{FF2B5EF4-FFF2-40B4-BE49-F238E27FC236}">
                <a16:creationId xmlns:a16="http://schemas.microsoft.com/office/drawing/2014/main" id="{D82CCC22-CE82-2BDE-8402-7A7DFC245B8A}"/>
              </a:ext>
            </a:extLst>
          </p:cNvPr>
          <p:cNvSpPr txBox="1"/>
          <p:nvPr/>
        </p:nvSpPr>
        <p:spPr>
          <a:xfrm>
            <a:off x="2047875" y="316522"/>
            <a:ext cx="7717448" cy="923330"/>
          </a:xfrm>
          <a:prstGeom prst="rect">
            <a:avLst/>
          </a:prstGeom>
          <a:noFill/>
        </p:spPr>
        <p:txBody>
          <a:bodyPr wrap="square" rtlCol="0">
            <a:spAutoFit/>
          </a:bodyPr>
          <a:lstStyle/>
          <a:p>
            <a:r>
              <a:rPr lang="en-US" sz="5400" b="1" u="sng" dirty="0"/>
              <a:t>ARCHITECTURE DIAGRAM</a:t>
            </a:r>
            <a:r>
              <a:rPr lang="en-US" dirty="0"/>
              <a:t>:</a:t>
            </a:r>
            <a:endParaRPr lang="en-IN" dirty="0"/>
          </a:p>
        </p:txBody>
      </p:sp>
    </p:spTree>
    <p:extLst>
      <p:ext uri="{BB962C8B-B14F-4D97-AF65-F5344CB8AC3E}">
        <p14:creationId xmlns:p14="http://schemas.microsoft.com/office/powerpoint/2010/main" val="3656306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AAF244-CA2E-8CC5-FB55-AC8C4F94818B}"/>
              </a:ext>
            </a:extLst>
          </p:cNvPr>
          <p:cNvSpPr txBox="1"/>
          <p:nvPr/>
        </p:nvSpPr>
        <p:spPr>
          <a:xfrm>
            <a:off x="3384222" y="273377"/>
            <a:ext cx="8729221" cy="769441"/>
          </a:xfrm>
          <a:prstGeom prst="rect">
            <a:avLst/>
          </a:prstGeom>
          <a:noFill/>
        </p:spPr>
        <p:txBody>
          <a:bodyPr wrap="square" rtlCol="0">
            <a:spAutoFit/>
          </a:bodyPr>
          <a:lstStyle/>
          <a:p>
            <a:r>
              <a:rPr lang="en-US" sz="4400" b="1" u="sng" dirty="0"/>
              <a:t>TECHNOLOGIES USED:</a:t>
            </a:r>
            <a:endParaRPr lang="en-IN" sz="4400" b="1" u="sng" dirty="0"/>
          </a:p>
        </p:txBody>
      </p:sp>
      <p:sp>
        <p:nvSpPr>
          <p:cNvPr id="4" name="TextBox 3">
            <a:extLst>
              <a:ext uri="{FF2B5EF4-FFF2-40B4-BE49-F238E27FC236}">
                <a16:creationId xmlns:a16="http://schemas.microsoft.com/office/drawing/2014/main" id="{014317ED-E260-1026-57A0-9C0B72BDBA56}"/>
              </a:ext>
            </a:extLst>
          </p:cNvPr>
          <p:cNvSpPr txBox="1"/>
          <p:nvPr/>
        </p:nvSpPr>
        <p:spPr>
          <a:xfrm>
            <a:off x="1272619" y="1131217"/>
            <a:ext cx="10237509" cy="4661276"/>
          </a:xfrm>
          <a:prstGeom prst="rect">
            <a:avLst/>
          </a:prstGeom>
          <a:noFill/>
        </p:spPr>
        <p:txBody>
          <a:bodyPr wrap="square" rtlCol="0">
            <a:spAutoFit/>
          </a:bodyPr>
          <a:lstStyle/>
          <a:p>
            <a:pPr>
              <a:lnSpc>
                <a:spcPct val="150000"/>
              </a:lnSpc>
            </a:pPr>
            <a:r>
              <a:rPr lang="en-US" sz="2000" dirty="0"/>
              <a:t>1.</a:t>
            </a:r>
            <a:r>
              <a:rPr lang="en-US" sz="2000" u="sng" dirty="0"/>
              <a:t>Machine Learning and Deep Learning:</a:t>
            </a:r>
          </a:p>
          <a:p>
            <a:pPr marL="285750" indent="-285750">
              <a:lnSpc>
                <a:spcPct val="150000"/>
              </a:lnSpc>
              <a:buFont typeface="Arial" panose="020B0604020202020204" pitchFamily="34" charset="0"/>
              <a:buChar char="•"/>
            </a:pPr>
            <a:r>
              <a:rPr lang="en-US" sz="2000" u="sng" dirty="0"/>
              <a:t>Transformer Models</a:t>
            </a:r>
            <a:r>
              <a:rPr lang="en-US" sz="2000" dirty="0"/>
              <a:t>: Advanced models like transformers are increasingly used for their ability to handle long-range dependencies and improve recognition accuracy.</a:t>
            </a:r>
          </a:p>
          <a:p>
            <a:pPr>
              <a:lnSpc>
                <a:spcPct val="150000"/>
              </a:lnSpc>
            </a:pPr>
            <a:r>
              <a:rPr lang="en-US" sz="2000" dirty="0"/>
              <a:t>2. </a:t>
            </a:r>
            <a:r>
              <a:rPr lang="en-US" sz="2000" b="1" u="sng" dirty="0"/>
              <a:t>Image Processing Techniques:</a:t>
            </a:r>
          </a:p>
          <a:p>
            <a:pPr marL="285750" indent="-285750">
              <a:lnSpc>
                <a:spcPct val="150000"/>
              </a:lnSpc>
              <a:buFont typeface="Arial" panose="020B0604020202020204" pitchFamily="34" charset="0"/>
              <a:buChar char="•"/>
            </a:pPr>
            <a:r>
              <a:rPr lang="en-US" sz="2000" u="sng" dirty="0"/>
              <a:t>Binarization: </a:t>
            </a:r>
            <a:r>
              <a:rPr lang="en-US" sz="2000" dirty="0"/>
              <a:t>Converts grayscale images to binary images to simplify the recognition process.</a:t>
            </a:r>
          </a:p>
          <a:p>
            <a:pPr marL="285750" indent="-285750">
              <a:lnSpc>
                <a:spcPct val="150000"/>
              </a:lnSpc>
              <a:buFont typeface="Arial" panose="020B0604020202020204" pitchFamily="34" charset="0"/>
              <a:buChar char="•"/>
            </a:pPr>
            <a:r>
              <a:rPr lang="en-US" sz="2000" u="sng" dirty="0"/>
              <a:t>Noise Reduction: </a:t>
            </a:r>
            <a:r>
              <a:rPr lang="en-US" sz="2000" dirty="0"/>
              <a:t>Removes noise and enhances image quality to improve recognition accuracy.</a:t>
            </a:r>
          </a:p>
          <a:p>
            <a:pPr marL="285750" indent="-285750">
              <a:lnSpc>
                <a:spcPct val="150000"/>
              </a:lnSpc>
              <a:buFont typeface="Arial" panose="020B0604020202020204" pitchFamily="34" charset="0"/>
              <a:buChar char="•"/>
            </a:pPr>
            <a:r>
              <a:rPr lang="en-US" sz="2000" u="sng" dirty="0"/>
              <a:t>Normalization</a:t>
            </a:r>
            <a:r>
              <a:rPr lang="en-US" sz="2000" dirty="0"/>
              <a:t>: Standardizes the size and orientation of the text.</a:t>
            </a:r>
          </a:p>
          <a:p>
            <a:pPr>
              <a:lnSpc>
                <a:spcPct val="150000"/>
              </a:lnSpc>
            </a:pPr>
            <a:r>
              <a:rPr lang="en-US" sz="2000" dirty="0"/>
              <a:t>3.</a:t>
            </a:r>
            <a:r>
              <a:rPr lang="en-US" sz="2000" b="1" dirty="0"/>
              <a:t>Natural Language Processing (NLP):</a:t>
            </a:r>
          </a:p>
          <a:p>
            <a:pPr marL="285750" indent="-285750">
              <a:lnSpc>
                <a:spcPct val="150000"/>
              </a:lnSpc>
              <a:buFont typeface="Arial" panose="020B0604020202020204" pitchFamily="34" charset="0"/>
              <a:buChar char="•"/>
            </a:pPr>
            <a:r>
              <a:rPr lang="en-US" sz="2000" dirty="0"/>
              <a:t>Language Models: Used to improve the accuracy of word recognition by considering the context  of the text. </a:t>
            </a:r>
          </a:p>
        </p:txBody>
      </p:sp>
    </p:spTree>
    <p:extLst>
      <p:ext uri="{BB962C8B-B14F-4D97-AF65-F5344CB8AC3E}">
        <p14:creationId xmlns:p14="http://schemas.microsoft.com/office/powerpoint/2010/main" val="302077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86D67-4A94-E292-21D2-29AB2147BD86}"/>
              </a:ext>
            </a:extLst>
          </p:cNvPr>
          <p:cNvSpPr txBox="1"/>
          <p:nvPr/>
        </p:nvSpPr>
        <p:spPr>
          <a:xfrm>
            <a:off x="4232635" y="207390"/>
            <a:ext cx="9351390" cy="769441"/>
          </a:xfrm>
          <a:prstGeom prst="rect">
            <a:avLst/>
          </a:prstGeom>
          <a:noFill/>
        </p:spPr>
        <p:txBody>
          <a:bodyPr wrap="square" rtlCol="0">
            <a:spAutoFit/>
          </a:bodyPr>
          <a:lstStyle/>
          <a:p>
            <a:r>
              <a:rPr lang="en-US" sz="4400" b="1" u="sng" dirty="0"/>
              <a:t>CONCLUSIONS</a:t>
            </a:r>
            <a:r>
              <a:rPr lang="en-US" dirty="0"/>
              <a:t>:</a:t>
            </a:r>
            <a:endParaRPr lang="en-IN" dirty="0"/>
          </a:p>
        </p:txBody>
      </p:sp>
      <p:sp>
        <p:nvSpPr>
          <p:cNvPr id="4" name="TextBox 3">
            <a:extLst>
              <a:ext uri="{FF2B5EF4-FFF2-40B4-BE49-F238E27FC236}">
                <a16:creationId xmlns:a16="http://schemas.microsoft.com/office/drawing/2014/main" id="{61DA2FFF-86F6-4DC4-50D1-A3D501F0D9E3}"/>
              </a:ext>
            </a:extLst>
          </p:cNvPr>
          <p:cNvSpPr txBox="1"/>
          <p:nvPr/>
        </p:nvSpPr>
        <p:spPr>
          <a:xfrm>
            <a:off x="933254" y="867266"/>
            <a:ext cx="10369484" cy="5122941"/>
          </a:xfrm>
          <a:prstGeom prst="rect">
            <a:avLst/>
          </a:prstGeom>
          <a:noFill/>
        </p:spPr>
        <p:txBody>
          <a:bodyPr wrap="square" rtlCol="0">
            <a:spAutoFit/>
          </a:bodyPr>
          <a:lstStyle/>
          <a:p>
            <a:pPr>
              <a:lnSpc>
                <a:spcPct val="150000"/>
              </a:lnSpc>
            </a:pPr>
            <a:r>
              <a:rPr lang="en-US" sz="2000" dirty="0"/>
              <a:t>Handwritten OCR (Optical Character Recognition) has made significant strides in recent years, leveraging advanced technologies such as machine learning, deep learning, and natural language processing. These advancements have greatly improved the accuracy and efficiency of recognizing and digitizing handwritten text, making it a valuable tool in various fields</a:t>
            </a:r>
          </a:p>
          <a:p>
            <a:pPr>
              <a:lnSpc>
                <a:spcPct val="150000"/>
              </a:lnSpc>
            </a:pPr>
            <a:r>
              <a:rPr lang="en-US" sz="2000" b="1" u="sng" dirty="0"/>
              <a:t>Key Takeaways:</a:t>
            </a:r>
          </a:p>
          <a:p>
            <a:pPr>
              <a:lnSpc>
                <a:spcPct val="150000"/>
              </a:lnSpc>
            </a:pPr>
            <a:r>
              <a:rPr lang="en-US" sz="2000" b="1" dirty="0"/>
              <a:t>Technological Advancements:</a:t>
            </a:r>
          </a:p>
          <a:p>
            <a:pPr marL="285750" indent="-285750">
              <a:lnSpc>
                <a:spcPct val="150000"/>
              </a:lnSpc>
              <a:buFont typeface="Arial" panose="020B0604020202020204" pitchFamily="34" charset="0"/>
              <a:buChar char="•"/>
            </a:pPr>
            <a:r>
              <a:rPr lang="en-US" sz="2000" dirty="0"/>
              <a:t>The integration of Convolutional Neural Networks (CNNs), Recurrent Neural Networks (RNNs), and Transformer models has enhanced the ability to accurately recognize diverse handwriting styles.</a:t>
            </a:r>
          </a:p>
          <a:p>
            <a:pPr marL="285750" indent="-285750">
              <a:lnSpc>
                <a:spcPct val="150000"/>
              </a:lnSpc>
              <a:buFont typeface="Arial" panose="020B0604020202020204" pitchFamily="34" charset="0"/>
              <a:buChar char="•"/>
            </a:pPr>
            <a:r>
              <a:rPr lang="en-US" sz="2000" dirty="0"/>
              <a:t>Image processing techniques like binarization, noise reduction, and normalization play a crucial role in preparing handwritten text for recognition.</a:t>
            </a:r>
          </a:p>
        </p:txBody>
      </p:sp>
    </p:spTree>
    <p:extLst>
      <p:ext uri="{BB962C8B-B14F-4D97-AF65-F5344CB8AC3E}">
        <p14:creationId xmlns:p14="http://schemas.microsoft.com/office/powerpoint/2010/main" val="382668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E730F7-50AD-52B7-61A4-A206F9BEB59E}"/>
              </a:ext>
            </a:extLst>
          </p:cNvPr>
          <p:cNvSpPr txBox="1"/>
          <p:nvPr/>
        </p:nvSpPr>
        <p:spPr>
          <a:xfrm>
            <a:off x="1140643" y="659876"/>
            <a:ext cx="10086681" cy="4199611"/>
          </a:xfrm>
          <a:prstGeom prst="rect">
            <a:avLst/>
          </a:prstGeom>
          <a:noFill/>
        </p:spPr>
        <p:txBody>
          <a:bodyPr wrap="square" rtlCol="0">
            <a:spAutoFit/>
          </a:bodyPr>
          <a:lstStyle/>
          <a:p>
            <a:pPr>
              <a:lnSpc>
                <a:spcPct val="150000"/>
              </a:lnSpc>
            </a:pPr>
            <a:r>
              <a:rPr lang="en-US" sz="2000" dirty="0"/>
              <a:t>3.</a:t>
            </a:r>
            <a:r>
              <a:rPr lang="en-US" sz="2000" b="1" dirty="0"/>
              <a:t>Applications:</a:t>
            </a:r>
          </a:p>
          <a:p>
            <a:pPr marL="342900" indent="-342900">
              <a:lnSpc>
                <a:spcPct val="150000"/>
              </a:lnSpc>
              <a:buFont typeface="Arial" panose="020B0604020202020204" pitchFamily="34" charset="0"/>
              <a:buChar char="•"/>
            </a:pPr>
            <a:r>
              <a:rPr lang="en-US" sz="2000" dirty="0"/>
              <a:t>Handwritten OCR is widely used in document management, educational tools, and personal note-taking, converting handwritten notes into searchable and editable digital formats.</a:t>
            </a:r>
          </a:p>
          <a:p>
            <a:pPr marL="342900" indent="-342900">
              <a:lnSpc>
                <a:spcPct val="150000"/>
              </a:lnSpc>
              <a:buFont typeface="Arial" panose="020B0604020202020204" pitchFamily="34" charset="0"/>
              <a:buChar char="•"/>
            </a:pPr>
            <a:r>
              <a:rPr lang="en-US" sz="2000" dirty="0"/>
              <a:t>It supports multiple languages, making it versatile for global use.</a:t>
            </a:r>
          </a:p>
          <a:p>
            <a:pPr>
              <a:lnSpc>
                <a:spcPct val="150000"/>
              </a:lnSpc>
            </a:pPr>
            <a:r>
              <a:rPr lang="en-US" sz="2000" dirty="0"/>
              <a:t>4.</a:t>
            </a:r>
            <a:r>
              <a:rPr lang="en-US" sz="2000" b="1" dirty="0"/>
              <a:t>Challenges and Future Directions</a:t>
            </a:r>
            <a:r>
              <a:rPr lang="en-US" sz="2000" dirty="0"/>
              <a:t>:</a:t>
            </a:r>
          </a:p>
          <a:p>
            <a:pPr marL="342900" indent="-342900">
              <a:lnSpc>
                <a:spcPct val="150000"/>
              </a:lnSpc>
              <a:buFont typeface="Arial" panose="020B0604020202020204" pitchFamily="34" charset="0"/>
              <a:buChar char="•"/>
            </a:pPr>
            <a:r>
              <a:rPr lang="en-US" sz="2000" dirty="0"/>
              <a:t>Despite significant progress, challenges remain in accurately recognizing highly variable handwriting styles and dealing with noisy or low-quality images.</a:t>
            </a:r>
          </a:p>
          <a:p>
            <a:pPr marL="342900" indent="-342900">
              <a:lnSpc>
                <a:spcPct val="150000"/>
              </a:lnSpc>
              <a:buFont typeface="Arial" panose="020B0604020202020204" pitchFamily="34" charset="0"/>
              <a:buChar char="•"/>
            </a:pPr>
            <a:r>
              <a:rPr lang="en-US" sz="2000" dirty="0"/>
              <a:t>Future research is focused on improving recognition accuracy, especially for cursive handwriting and mixed-type documents (handwritten and printed text).</a:t>
            </a:r>
          </a:p>
        </p:txBody>
      </p:sp>
    </p:spTree>
    <p:extLst>
      <p:ext uri="{BB962C8B-B14F-4D97-AF65-F5344CB8AC3E}">
        <p14:creationId xmlns:p14="http://schemas.microsoft.com/office/powerpoint/2010/main" val="212992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B63153-753C-2773-93DB-17B26B88A8FD}"/>
              </a:ext>
            </a:extLst>
          </p:cNvPr>
          <p:cNvSpPr txBox="1"/>
          <p:nvPr/>
        </p:nvSpPr>
        <p:spPr>
          <a:xfrm>
            <a:off x="2717276" y="1859340"/>
            <a:ext cx="6094428" cy="1569660"/>
          </a:xfrm>
          <a:prstGeom prst="rect">
            <a:avLst/>
          </a:prstGeom>
          <a:noFill/>
        </p:spPr>
        <p:txBody>
          <a:bodyPr wrap="square">
            <a:spAutoFit/>
          </a:bodyPr>
          <a:lstStyle/>
          <a:p>
            <a:r>
              <a:rPr lang="en-US" sz="9600" dirty="0">
                <a:solidFill>
                  <a:schemeClr val="bg2">
                    <a:lumMod val="50000"/>
                  </a:schemeClr>
                </a:solidFill>
                <a:latin typeface="Freestyle Script" panose="030804020302050B0404" pitchFamily="66" charset="0"/>
              </a:rPr>
              <a:t>THANK YOU!!</a:t>
            </a:r>
            <a:endParaRPr lang="en-IN" sz="9600" dirty="0">
              <a:solidFill>
                <a:schemeClr val="bg2">
                  <a:lumMod val="50000"/>
                </a:schemeClr>
              </a:solidFill>
              <a:latin typeface="Freestyle Script" panose="030804020302050B0404" pitchFamily="66" charset="0"/>
            </a:endParaRPr>
          </a:p>
        </p:txBody>
      </p:sp>
      <p:sp>
        <p:nvSpPr>
          <p:cNvPr id="5" name="TextBox 4">
            <a:extLst>
              <a:ext uri="{FF2B5EF4-FFF2-40B4-BE49-F238E27FC236}">
                <a16:creationId xmlns:a16="http://schemas.microsoft.com/office/drawing/2014/main" id="{CFB61DE7-A422-7B73-1F3D-54E21512DC49}"/>
              </a:ext>
            </a:extLst>
          </p:cNvPr>
          <p:cNvSpPr txBox="1"/>
          <p:nvPr/>
        </p:nvSpPr>
        <p:spPr>
          <a:xfrm>
            <a:off x="7918516" y="4732254"/>
            <a:ext cx="4524866" cy="523220"/>
          </a:xfrm>
          <a:prstGeom prst="rect">
            <a:avLst/>
          </a:prstGeom>
          <a:noFill/>
        </p:spPr>
        <p:txBody>
          <a:bodyPr wrap="square" rtlCol="0">
            <a:spAutoFit/>
          </a:bodyPr>
          <a:lstStyle/>
          <a:p>
            <a:r>
              <a:rPr lang="en-US" sz="2800" dirty="0">
                <a:latin typeface="Mistral" panose="03090702030407020403" pitchFamily="66" charset="0"/>
              </a:rPr>
              <a:t>-K SHANMUKHA THRISHA </a:t>
            </a:r>
            <a:endParaRPr lang="en-IN" sz="2800" dirty="0">
              <a:latin typeface="Mistral" panose="03090702030407020403" pitchFamily="66" charset="0"/>
            </a:endParaRPr>
          </a:p>
        </p:txBody>
      </p:sp>
    </p:spTree>
    <p:extLst>
      <p:ext uri="{BB962C8B-B14F-4D97-AF65-F5344CB8AC3E}">
        <p14:creationId xmlns:p14="http://schemas.microsoft.com/office/powerpoint/2010/main" val="182698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491672D-8DAC-5DFF-9871-C3CE59F93070}"/>
              </a:ext>
            </a:extLst>
          </p:cNvPr>
          <p:cNvSpPr txBox="1"/>
          <p:nvPr/>
        </p:nvSpPr>
        <p:spPr>
          <a:xfrm>
            <a:off x="1319753" y="1989055"/>
            <a:ext cx="10435472" cy="2585323"/>
          </a:xfrm>
          <a:prstGeom prst="rect">
            <a:avLst/>
          </a:prstGeom>
          <a:noFill/>
        </p:spPr>
        <p:txBody>
          <a:bodyPr wrap="square" rtlCol="0">
            <a:spAutoFit/>
          </a:bodyPr>
          <a:lstStyle/>
          <a:p>
            <a:r>
              <a:rPr lang="en-IN" sz="5400" i="1" dirty="0">
                <a:latin typeface="Times New Roman" panose="02020603050405020304" pitchFamily="18" charset="0"/>
                <a:cs typeface="Times New Roman" panose="02020603050405020304" pitchFamily="18" charset="0"/>
              </a:rPr>
              <a:t>Hand Script VINO: Enhanced Handwritten OCR with Open VINO Acceleration</a:t>
            </a:r>
          </a:p>
        </p:txBody>
      </p:sp>
      <p:sp>
        <p:nvSpPr>
          <p:cNvPr id="9" name="TextBox 8">
            <a:extLst>
              <a:ext uri="{FF2B5EF4-FFF2-40B4-BE49-F238E27FC236}">
                <a16:creationId xmlns:a16="http://schemas.microsoft.com/office/drawing/2014/main" id="{C6FF4B3D-B264-2C24-BB8D-8421D58E7DBB}"/>
              </a:ext>
            </a:extLst>
          </p:cNvPr>
          <p:cNvSpPr txBox="1"/>
          <p:nvPr/>
        </p:nvSpPr>
        <p:spPr>
          <a:xfrm>
            <a:off x="4609707" y="490194"/>
            <a:ext cx="4534293" cy="1015663"/>
          </a:xfrm>
          <a:prstGeom prst="rect">
            <a:avLst/>
          </a:prstGeom>
          <a:noFill/>
        </p:spPr>
        <p:txBody>
          <a:bodyPr wrap="square" rtlCol="0">
            <a:spAutoFit/>
          </a:bodyPr>
          <a:lstStyle/>
          <a:p>
            <a:r>
              <a:rPr lang="en-US" sz="6000" b="1" i="1" u="sng" dirty="0"/>
              <a:t>TITLE:</a:t>
            </a:r>
            <a:endParaRPr lang="en-IN" sz="6000" b="1" i="1" u="sng" dirty="0"/>
          </a:p>
        </p:txBody>
      </p:sp>
    </p:spTree>
    <p:extLst>
      <p:ext uri="{BB962C8B-B14F-4D97-AF65-F5344CB8AC3E}">
        <p14:creationId xmlns:p14="http://schemas.microsoft.com/office/powerpoint/2010/main" val="1143808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0B65C-21E2-3EAA-F07F-C72D885D00D8}"/>
              </a:ext>
            </a:extLst>
          </p:cNvPr>
          <p:cNvSpPr txBox="1"/>
          <p:nvPr/>
        </p:nvSpPr>
        <p:spPr>
          <a:xfrm>
            <a:off x="1055801" y="1442301"/>
            <a:ext cx="10548594" cy="4197559"/>
          </a:xfrm>
          <a:prstGeom prst="rect">
            <a:avLst/>
          </a:prstGeom>
          <a:noFill/>
        </p:spPr>
        <p:txBody>
          <a:bodyPr wrap="square" rtlCol="0">
            <a:spAutoFit/>
          </a:bodyPr>
          <a:lstStyle/>
          <a:p>
            <a:pPr>
              <a:lnSpc>
                <a:spcPct val="150000"/>
              </a:lnSpc>
            </a:pPr>
            <a:r>
              <a:rPr lang="en-IN" sz="2000" dirty="0">
                <a:latin typeface="Segoe UI Historic" panose="020B0502040204020203" pitchFamily="34" charset="0"/>
                <a:ea typeface="Segoe UI Historic" panose="020B0502040204020203" pitchFamily="34" charset="0"/>
                <a:cs typeface="Segoe UI Historic" panose="020B0502040204020203" pitchFamily="34" charset="0"/>
              </a:rPr>
              <a:t>Handwritten text recognition remains a significant challenge in the field of computer vision and machine learning. While printed text OCR has achieved high accuracy, handwritten OCR faces variability in handwriting styles, diverse languages, and various noise factors. Accurate recognition of handwritten text is crucial for digitizing historical documents, automating data entry, improving accessibility, and enhancing digital archiving.</a:t>
            </a:r>
            <a:endParaRPr lang="en-IN" sz="2000" dirty="0">
              <a:latin typeface="SegoeUIVariable"/>
              <a:ea typeface="Segoe UI Historic" panose="020B0502040204020203" pitchFamily="34" charset="0"/>
              <a:cs typeface="Segoe UI Historic" panose="020B0502040204020203" pitchFamily="34" charset="0"/>
            </a:endParaRPr>
          </a:p>
          <a:p>
            <a:pPr>
              <a:lnSpc>
                <a:spcPct val="150000"/>
              </a:lnSpc>
            </a:pPr>
            <a:r>
              <a:rPr lang="en-IN" sz="2000" dirty="0">
                <a:latin typeface="SegoeUIVariable"/>
                <a:ea typeface="Segoe UI Historic" panose="020B0502040204020203" pitchFamily="34" charset="0"/>
                <a:cs typeface="Segoe UI Historic" panose="020B0502040204020203" pitchFamily="34" charset="0"/>
              </a:rPr>
              <a:t>                   </a:t>
            </a:r>
            <a:r>
              <a:rPr lang="en-US" sz="2000" dirty="0">
                <a:latin typeface="SegoeUIVariable"/>
              </a:rPr>
              <a:t>Develop an OCR system capable of accurately recognizing and converting handwritten text from images into machine-readable text. The system should be robust against variations in handwriting styles, noise, and image quality, and should support multiple languages and scripts</a:t>
            </a:r>
            <a:r>
              <a:rPr lang="en-US" sz="2000" dirty="0"/>
              <a:t>.</a:t>
            </a:r>
            <a:endParaRPr lang="en-IN" sz="2000"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4" name="TextBox 3">
            <a:extLst>
              <a:ext uri="{FF2B5EF4-FFF2-40B4-BE49-F238E27FC236}">
                <a16:creationId xmlns:a16="http://schemas.microsoft.com/office/drawing/2014/main" id="{4D0790B0-AC12-D22F-EB61-CCD96F19A179}"/>
              </a:ext>
            </a:extLst>
          </p:cNvPr>
          <p:cNvSpPr txBox="1"/>
          <p:nvPr/>
        </p:nvSpPr>
        <p:spPr>
          <a:xfrm>
            <a:off x="2941163" y="216816"/>
            <a:ext cx="6551629" cy="830997"/>
          </a:xfrm>
          <a:prstGeom prst="rect">
            <a:avLst/>
          </a:prstGeom>
          <a:noFill/>
        </p:spPr>
        <p:txBody>
          <a:bodyPr wrap="square" rtlCol="0">
            <a:spAutoFit/>
          </a:bodyPr>
          <a:lstStyle/>
          <a:p>
            <a:r>
              <a:rPr lang="en-US" sz="4800" b="1" i="1" u="sng">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PROBLEM STATEMENT:</a:t>
            </a:r>
            <a:endParaRPr lang="en-IN" sz="4800" b="1" i="1" u="sng"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0501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E95A3F-6E45-AABB-96E1-21DF95A13EC2}"/>
              </a:ext>
            </a:extLst>
          </p:cNvPr>
          <p:cNvSpPr txBox="1"/>
          <p:nvPr/>
        </p:nvSpPr>
        <p:spPr>
          <a:xfrm>
            <a:off x="2121030" y="647558"/>
            <a:ext cx="9257122" cy="707886"/>
          </a:xfrm>
          <a:prstGeom prst="rect">
            <a:avLst/>
          </a:prstGeom>
          <a:noFill/>
        </p:spPr>
        <p:txBody>
          <a:bodyPr wrap="square" rtlCol="0">
            <a:spAutoFit/>
          </a:bodyPr>
          <a:lstStyle/>
          <a:p>
            <a:r>
              <a:rPr lang="en-US" sz="4000" b="1" u="sng" dirty="0"/>
              <a:t>UNIQUE IDEA (BRIEF SOLUTION):</a:t>
            </a:r>
            <a:endParaRPr lang="en-IN" sz="4000" b="1" u="sng" dirty="0"/>
          </a:p>
        </p:txBody>
      </p:sp>
      <p:sp>
        <p:nvSpPr>
          <p:cNvPr id="3" name="TextBox 2">
            <a:extLst>
              <a:ext uri="{FF2B5EF4-FFF2-40B4-BE49-F238E27FC236}">
                <a16:creationId xmlns:a16="http://schemas.microsoft.com/office/drawing/2014/main" id="{A5F57BC0-127E-B0BA-FDA8-648D3F1323A9}"/>
              </a:ext>
            </a:extLst>
          </p:cNvPr>
          <p:cNvSpPr txBox="1"/>
          <p:nvPr/>
        </p:nvSpPr>
        <p:spPr>
          <a:xfrm>
            <a:off x="1244338" y="1772239"/>
            <a:ext cx="10294070" cy="4189993"/>
          </a:xfrm>
          <a:prstGeom prst="rect">
            <a:avLst/>
          </a:prstGeom>
          <a:noFill/>
        </p:spPr>
        <p:txBody>
          <a:bodyPr wrap="square" rtlCol="0">
            <a:spAutoFit/>
          </a:bodyPr>
          <a:lstStyle/>
          <a:p>
            <a:pPr>
              <a:lnSpc>
                <a:spcPct val="150000"/>
              </a:lnSpc>
            </a:pPr>
            <a:r>
              <a:rPr lang="en-US" sz="2000">
                <a:latin typeface="SegoeUIVariable"/>
                <a:ea typeface="Segoe UI Historic" panose="020B0502040204020203" pitchFamily="34" charset="0"/>
                <a:cs typeface="Segoe UI Historic" panose="020B0502040204020203" pitchFamily="34" charset="0"/>
              </a:rPr>
              <a:t>Develop a handwritten OCR system tailored for personalized learning environments. This system would not only recognize and digitize handwritten notes but also analyze the handwriting style, speed, and patterns to provide insights into the student’s learning process. By integrating machine learning algorithms, the system can adapt to individual handwriting styles over time, improving accuracy and efficiency. Additionally, it can offer feedback on handwriting legibility and suggest improvements, making it a valuable tool for both students and educators. This approach can enhance remote learning experiences, support students with dysgraphia, and provide a more interactive and engaging way to track and improve handwriting skills.</a:t>
            </a:r>
            <a:endParaRPr lang="en-US" sz="2000" dirty="0">
              <a:latin typeface="SegoeUIVariable"/>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230903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02EE40-9B7A-08F3-C5BD-58224D0C2268}"/>
              </a:ext>
            </a:extLst>
          </p:cNvPr>
          <p:cNvSpPr txBox="1"/>
          <p:nvPr/>
        </p:nvSpPr>
        <p:spPr>
          <a:xfrm>
            <a:off x="3242821" y="245097"/>
            <a:ext cx="6759018" cy="923330"/>
          </a:xfrm>
          <a:prstGeom prst="rect">
            <a:avLst/>
          </a:prstGeom>
          <a:noFill/>
        </p:spPr>
        <p:txBody>
          <a:bodyPr wrap="square" rtlCol="0">
            <a:spAutoFit/>
          </a:bodyPr>
          <a:lstStyle/>
          <a:p>
            <a:r>
              <a:rPr lang="en-IN" sz="5400" b="1" u="sng" dirty="0">
                <a:latin typeface="Calibri" panose="020F0502020204030204" pitchFamily="34" charset="0"/>
                <a:ea typeface="Calibri" panose="020F0502020204030204" pitchFamily="34" charset="0"/>
                <a:cs typeface="Calibri" panose="020F0502020204030204" pitchFamily="34" charset="0"/>
              </a:rPr>
              <a:t>Features Offered:</a:t>
            </a:r>
          </a:p>
        </p:txBody>
      </p:sp>
      <p:sp>
        <p:nvSpPr>
          <p:cNvPr id="4" name="TextBox 3">
            <a:extLst>
              <a:ext uri="{FF2B5EF4-FFF2-40B4-BE49-F238E27FC236}">
                <a16:creationId xmlns:a16="http://schemas.microsoft.com/office/drawing/2014/main" id="{E3181BD3-A7BD-ABCF-5B50-76DE3BB116B2}"/>
              </a:ext>
            </a:extLst>
          </p:cNvPr>
          <p:cNvSpPr txBox="1"/>
          <p:nvPr/>
        </p:nvSpPr>
        <p:spPr>
          <a:xfrm>
            <a:off x="1376313" y="1291472"/>
            <a:ext cx="9964132" cy="5035353"/>
          </a:xfrm>
          <a:prstGeom prst="rect">
            <a:avLst/>
          </a:prstGeom>
          <a:noFill/>
        </p:spPr>
        <p:txBody>
          <a:bodyPr wrap="square" rtlCol="0">
            <a:spAutoFit/>
          </a:bodyPr>
          <a:lstStyle/>
          <a:p>
            <a:pPr>
              <a:lnSpc>
                <a:spcPct val="150000"/>
              </a:lnSpc>
            </a:pPr>
            <a:r>
              <a:rPr lang="en-US" dirty="0"/>
              <a:t>Handwritten OCR (Optical Character Recognition) systems offer a variety of advanced features to enhance the accuracy and usability of digitized handwritten text. Here are some key features:</a:t>
            </a:r>
          </a:p>
          <a:p>
            <a:pPr>
              <a:lnSpc>
                <a:spcPct val="150000"/>
              </a:lnSpc>
            </a:pPr>
            <a:r>
              <a:rPr lang="en-US" b="1" u="sng" dirty="0"/>
              <a:t>1.High Accuracy Recognition:</a:t>
            </a:r>
          </a:p>
          <a:p>
            <a:pPr marL="285750" indent="-285750">
              <a:lnSpc>
                <a:spcPct val="150000"/>
              </a:lnSpc>
              <a:buFont typeface="Arial" panose="020B0604020202020204" pitchFamily="34" charset="0"/>
              <a:buChar char="•"/>
            </a:pPr>
            <a:r>
              <a:rPr lang="en-US" dirty="0"/>
              <a:t>Advanced algorithms and machine learning models improve the accuracy of recognizing diverse handwriting styles, including cursive and manuscript</a:t>
            </a:r>
          </a:p>
          <a:p>
            <a:pPr>
              <a:lnSpc>
                <a:spcPct val="150000"/>
              </a:lnSpc>
            </a:pPr>
            <a:r>
              <a:rPr lang="en-US" b="1" u="sng" dirty="0"/>
              <a:t>2.Language Support:</a:t>
            </a:r>
          </a:p>
          <a:p>
            <a:pPr marL="285750" indent="-285750">
              <a:lnSpc>
                <a:spcPct val="150000"/>
              </a:lnSpc>
              <a:buFont typeface="Arial" panose="020B0604020202020204" pitchFamily="34" charset="0"/>
              <a:buChar char="•"/>
            </a:pPr>
            <a:r>
              <a:rPr lang="en-US" dirty="0"/>
              <a:t>Many systems support multiple languages, making them versatile for global use</a:t>
            </a:r>
          </a:p>
          <a:p>
            <a:pPr>
              <a:lnSpc>
                <a:spcPct val="150000"/>
              </a:lnSpc>
            </a:pPr>
            <a:r>
              <a:rPr lang="en-US" b="1" u="sng" dirty="0"/>
              <a:t>3.Real-Time Processing:</a:t>
            </a:r>
          </a:p>
          <a:p>
            <a:pPr marL="285750" indent="-285750">
              <a:lnSpc>
                <a:spcPct val="150000"/>
              </a:lnSpc>
              <a:buFont typeface="Arial" panose="020B0604020202020204" pitchFamily="34" charset="0"/>
              <a:buChar char="•"/>
            </a:pPr>
            <a:r>
              <a:rPr lang="en-US" dirty="0"/>
              <a:t>Some OCR systems can process handwritten text in real-time, providing immediate feedback and digitization1</a:t>
            </a:r>
          </a:p>
          <a:p>
            <a:pPr>
              <a:lnSpc>
                <a:spcPct val="150000"/>
              </a:lnSpc>
            </a:pPr>
            <a:r>
              <a:rPr lang="en-US" b="1" u="sng" dirty="0"/>
              <a:t>4.Image Augmentation:</a:t>
            </a:r>
          </a:p>
          <a:p>
            <a:pPr marL="285750" indent="-285750">
              <a:lnSpc>
                <a:spcPct val="150000"/>
              </a:lnSpc>
              <a:buFont typeface="Arial" panose="020B0604020202020204" pitchFamily="34" charset="0"/>
              <a:buChar char="•"/>
            </a:pPr>
            <a:r>
              <a:rPr lang="en-US" dirty="0"/>
              <a:t>Techniques like </a:t>
            </a:r>
            <a:r>
              <a:rPr lang="en-US" dirty="0" err="1"/>
              <a:t>ThickOCR</a:t>
            </a:r>
            <a:r>
              <a:rPr lang="en-US" dirty="0"/>
              <a:t>, </a:t>
            </a:r>
            <a:r>
              <a:rPr lang="en-US" dirty="0" err="1"/>
              <a:t>ThinOCR</a:t>
            </a:r>
            <a:r>
              <a:rPr lang="en-US" dirty="0"/>
              <a:t>, Elongate OCR, and Line Erase OCR enhance the quality</a:t>
            </a:r>
          </a:p>
        </p:txBody>
      </p:sp>
    </p:spTree>
    <p:extLst>
      <p:ext uri="{BB962C8B-B14F-4D97-AF65-F5344CB8AC3E}">
        <p14:creationId xmlns:p14="http://schemas.microsoft.com/office/powerpoint/2010/main" val="339273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9ACE44-B82D-B758-6F09-7A58D783EBBB}"/>
              </a:ext>
            </a:extLst>
          </p:cNvPr>
          <p:cNvSpPr txBox="1"/>
          <p:nvPr/>
        </p:nvSpPr>
        <p:spPr>
          <a:xfrm>
            <a:off x="1715678" y="471340"/>
            <a:ext cx="9134574" cy="5450851"/>
          </a:xfrm>
          <a:prstGeom prst="rect">
            <a:avLst/>
          </a:prstGeom>
          <a:noFill/>
        </p:spPr>
        <p:txBody>
          <a:bodyPr wrap="square" rtlCol="0">
            <a:spAutoFit/>
          </a:bodyPr>
          <a:lstStyle/>
          <a:p>
            <a:pPr>
              <a:lnSpc>
                <a:spcPct val="150000"/>
              </a:lnSpc>
            </a:pPr>
            <a:r>
              <a:rPr lang="en-US" dirty="0"/>
              <a:t>and readability of handwritten text .</a:t>
            </a:r>
          </a:p>
          <a:p>
            <a:pPr>
              <a:lnSpc>
                <a:spcPct val="150000"/>
              </a:lnSpc>
            </a:pPr>
            <a:r>
              <a:rPr lang="en-US" dirty="0"/>
              <a:t>5.</a:t>
            </a:r>
            <a:r>
              <a:rPr lang="en-US" b="1" u="sng" dirty="0"/>
              <a:t>Integration with Other Tools:</a:t>
            </a:r>
          </a:p>
          <a:p>
            <a:pPr marL="285750" indent="-285750">
              <a:lnSpc>
                <a:spcPct val="150000"/>
              </a:lnSpc>
              <a:buFont typeface="Arial" panose="020B0604020202020204" pitchFamily="34" charset="0"/>
              <a:buChar char="•"/>
            </a:pPr>
            <a:r>
              <a:rPr lang="en-US" dirty="0"/>
              <a:t>Handwritten OCR can integrate with other software, such as document management systems, to streamline workflows and improve productivity</a:t>
            </a:r>
          </a:p>
          <a:p>
            <a:pPr>
              <a:lnSpc>
                <a:spcPct val="150000"/>
              </a:lnSpc>
            </a:pPr>
            <a:r>
              <a:rPr lang="en-US" dirty="0"/>
              <a:t>6.</a:t>
            </a:r>
            <a:r>
              <a:rPr lang="en-US" b="1" u="sng" dirty="0"/>
              <a:t>Searchable Text Conversion</a:t>
            </a:r>
          </a:p>
          <a:p>
            <a:pPr marL="285750" indent="-285750">
              <a:lnSpc>
                <a:spcPct val="150000"/>
              </a:lnSpc>
              <a:buFont typeface="Arial" panose="020B0604020202020204" pitchFamily="34" charset="0"/>
              <a:buChar char="•"/>
            </a:pPr>
            <a:r>
              <a:rPr lang="en-US" dirty="0"/>
              <a:t>Converts handwritten notes into searchable text, allowing users to easily find and organize information</a:t>
            </a:r>
          </a:p>
          <a:p>
            <a:pPr>
              <a:lnSpc>
                <a:spcPct val="150000"/>
              </a:lnSpc>
            </a:pPr>
            <a:r>
              <a:rPr lang="en-US" dirty="0"/>
              <a:t>7.</a:t>
            </a:r>
            <a:r>
              <a:rPr lang="en-US" b="1" u="sng" dirty="0"/>
              <a:t>Annotation and Editing:</a:t>
            </a:r>
          </a:p>
          <a:p>
            <a:pPr marL="285750" indent="-285750">
              <a:lnSpc>
                <a:spcPct val="150000"/>
              </a:lnSpc>
              <a:buFont typeface="Arial" panose="020B0604020202020204" pitchFamily="34" charset="0"/>
              <a:buChar char="•"/>
            </a:pPr>
            <a:r>
              <a:rPr lang="en-US" dirty="0"/>
              <a:t>Offers options to annotate and edit the digitized text, making it more interactive and useful for various applications</a:t>
            </a:r>
          </a:p>
          <a:p>
            <a:pPr>
              <a:lnSpc>
                <a:spcPct val="150000"/>
              </a:lnSpc>
            </a:pPr>
            <a:r>
              <a:rPr lang="en-US" dirty="0"/>
              <a:t>8.</a:t>
            </a:r>
            <a:r>
              <a:rPr lang="en-US" b="1" u="sng" dirty="0"/>
              <a:t>Personalized Learning Insights:</a:t>
            </a:r>
          </a:p>
          <a:p>
            <a:pPr marL="285750" indent="-285750">
              <a:lnSpc>
                <a:spcPct val="150000"/>
              </a:lnSpc>
              <a:buFont typeface="Arial" panose="020B0604020202020204" pitchFamily="34" charset="0"/>
              <a:buChar char="•"/>
            </a:pPr>
            <a:r>
              <a:rPr lang="en-US" dirty="0"/>
              <a:t>Analyzes handwriting patterns to provide insights into learning habits and suggest improvements, beneficial for educational purposes</a:t>
            </a:r>
          </a:p>
        </p:txBody>
      </p:sp>
    </p:spTree>
    <p:extLst>
      <p:ext uri="{BB962C8B-B14F-4D97-AF65-F5344CB8AC3E}">
        <p14:creationId xmlns:p14="http://schemas.microsoft.com/office/powerpoint/2010/main" val="138154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E51C6-2EDC-DC6C-9130-1A14AAE8C628}"/>
              </a:ext>
            </a:extLst>
          </p:cNvPr>
          <p:cNvSpPr txBox="1"/>
          <p:nvPr/>
        </p:nvSpPr>
        <p:spPr>
          <a:xfrm>
            <a:off x="3921549" y="254525"/>
            <a:ext cx="6542202" cy="923330"/>
          </a:xfrm>
          <a:prstGeom prst="rect">
            <a:avLst/>
          </a:prstGeom>
          <a:noFill/>
        </p:spPr>
        <p:txBody>
          <a:bodyPr wrap="square" rtlCol="0">
            <a:spAutoFit/>
          </a:bodyPr>
          <a:lstStyle/>
          <a:p>
            <a:r>
              <a:rPr lang="en-IN" sz="5400" b="1" u="sng" dirty="0"/>
              <a:t>Process flow:</a:t>
            </a:r>
          </a:p>
        </p:txBody>
      </p:sp>
      <p:sp>
        <p:nvSpPr>
          <p:cNvPr id="3" name="TextBox 2">
            <a:extLst>
              <a:ext uri="{FF2B5EF4-FFF2-40B4-BE49-F238E27FC236}">
                <a16:creationId xmlns:a16="http://schemas.microsoft.com/office/drawing/2014/main" id="{D7342E72-9908-10A0-6FF5-CB1AAA3D7449}"/>
              </a:ext>
            </a:extLst>
          </p:cNvPr>
          <p:cNvSpPr txBox="1"/>
          <p:nvPr/>
        </p:nvSpPr>
        <p:spPr>
          <a:xfrm>
            <a:off x="933254" y="1338606"/>
            <a:ext cx="10897385" cy="4661276"/>
          </a:xfrm>
          <a:prstGeom prst="rect">
            <a:avLst/>
          </a:prstGeom>
          <a:noFill/>
        </p:spPr>
        <p:txBody>
          <a:bodyPr wrap="square" rtlCol="0">
            <a:spAutoFit/>
          </a:bodyPr>
          <a:lstStyle/>
          <a:p>
            <a:pPr>
              <a:lnSpc>
                <a:spcPct val="150000"/>
              </a:lnSpc>
            </a:pPr>
            <a:r>
              <a:rPr lang="en-US" sz="2000" dirty="0"/>
              <a:t>The process flow in a handwritten OCR (Optical Character Recognition) system typically involves several key steps to accurately recognize and digitize handwritten text. Here’s a brief overview of the process:</a:t>
            </a:r>
          </a:p>
          <a:p>
            <a:pPr>
              <a:lnSpc>
                <a:spcPct val="150000"/>
              </a:lnSpc>
            </a:pPr>
            <a:r>
              <a:rPr lang="en-US" sz="2000" b="1" dirty="0"/>
              <a:t>1.Image Acquisition:</a:t>
            </a:r>
          </a:p>
          <a:p>
            <a:pPr>
              <a:lnSpc>
                <a:spcPct val="150000"/>
              </a:lnSpc>
            </a:pPr>
            <a:r>
              <a:rPr lang="en-US" sz="2000" dirty="0"/>
              <a:t>Capture the handwritten text using a scanner or camera. The quality of the image is crucial for accurate recognition.</a:t>
            </a:r>
          </a:p>
          <a:p>
            <a:pPr>
              <a:lnSpc>
                <a:spcPct val="150000"/>
              </a:lnSpc>
            </a:pPr>
            <a:r>
              <a:rPr lang="en-US" sz="2000" b="1" dirty="0"/>
              <a:t>2.Preprocessing:</a:t>
            </a:r>
          </a:p>
          <a:p>
            <a:pPr marL="285750" indent="-285750">
              <a:lnSpc>
                <a:spcPct val="150000"/>
              </a:lnSpc>
              <a:buFont typeface="Arial" panose="020B0604020202020204" pitchFamily="34" charset="0"/>
              <a:buChar char="•"/>
            </a:pPr>
            <a:r>
              <a:rPr lang="en-US" sz="2000" u="sng" dirty="0"/>
              <a:t>Noise Reduction: </a:t>
            </a:r>
            <a:r>
              <a:rPr lang="en-US" sz="2000" dirty="0"/>
              <a:t>Remove any noise or distortions from the image to enhance clarity.</a:t>
            </a:r>
          </a:p>
          <a:p>
            <a:pPr marL="285750" indent="-285750">
              <a:lnSpc>
                <a:spcPct val="150000"/>
              </a:lnSpc>
              <a:buFont typeface="Arial" panose="020B0604020202020204" pitchFamily="34" charset="0"/>
              <a:buChar char="•"/>
            </a:pPr>
            <a:r>
              <a:rPr lang="en-US" sz="2000" u="sng" dirty="0"/>
              <a:t>Binarization: </a:t>
            </a:r>
            <a:r>
              <a:rPr lang="en-US" sz="2000" dirty="0"/>
              <a:t>Convert the image to a binary format (black and white) to simplify the recognition process.</a:t>
            </a:r>
          </a:p>
          <a:p>
            <a:pPr marL="285750" indent="-285750">
              <a:lnSpc>
                <a:spcPct val="150000"/>
              </a:lnSpc>
              <a:buFont typeface="Arial" panose="020B0604020202020204" pitchFamily="34" charset="0"/>
              <a:buChar char="•"/>
            </a:pPr>
            <a:r>
              <a:rPr lang="en-US" sz="2000" u="sng" dirty="0"/>
              <a:t>Normalization: </a:t>
            </a:r>
            <a:r>
              <a:rPr lang="en-US" sz="2000" dirty="0"/>
              <a:t>Adjust the size and orientation of the text to a standard format.</a:t>
            </a:r>
          </a:p>
        </p:txBody>
      </p:sp>
    </p:spTree>
    <p:extLst>
      <p:ext uri="{BB962C8B-B14F-4D97-AF65-F5344CB8AC3E}">
        <p14:creationId xmlns:p14="http://schemas.microsoft.com/office/powerpoint/2010/main" val="142363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A65D0C-5446-5BBC-018E-3263C807285F}"/>
              </a:ext>
            </a:extLst>
          </p:cNvPr>
          <p:cNvSpPr txBox="1"/>
          <p:nvPr/>
        </p:nvSpPr>
        <p:spPr>
          <a:xfrm>
            <a:off x="1159496" y="348792"/>
            <a:ext cx="10209229" cy="5584606"/>
          </a:xfrm>
          <a:prstGeom prst="rect">
            <a:avLst/>
          </a:prstGeom>
          <a:noFill/>
        </p:spPr>
        <p:txBody>
          <a:bodyPr wrap="square" rtlCol="0">
            <a:spAutoFit/>
          </a:bodyPr>
          <a:lstStyle/>
          <a:p>
            <a:pPr>
              <a:lnSpc>
                <a:spcPct val="150000"/>
              </a:lnSpc>
            </a:pPr>
            <a:r>
              <a:rPr lang="en-US" sz="2000" b="1" dirty="0"/>
              <a:t>3.Segmentation:</a:t>
            </a:r>
          </a:p>
          <a:p>
            <a:pPr marL="285750" indent="-285750">
              <a:lnSpc>
                <a:spcPct val="150000"/>
              </a:lnSpc>
              <a:buFont typeface="Arial" panose="020B0604020202020204" pitchFamily="34" charset="0"/>
              <a:buChar char="•"/>
            </a:pPr>
            <a:r>
              <a:rPr lang="en-US" sz="2000" u="sng" dirty="0"/>
              <a:t>Line Segmentation</a:t>
            </a:r>
            <a:r>
              <a:rPr lang="en-US" sz="2000" dirty="0"/>
              <a:t>: Separate the text into individual lines.</a:t>
            </a:r>
          </a:p>
          <a:p>
            <a:pPr marL="285750" indent="-285750">
              <a:lnSpc>
                <a:spcPct val="150000"/>
              </a:lnSpc>
              <a:buFont typeface="Arial" panose="020B0604020202020204" pitchFamily="34" charset="0"/>
              <a:buChar char="•"/>
            </a:pPr>
            <a:r>
              <a:rPr lang="en-US" sz="2000" u="sng" dirty="0"/>
              <a:t>Word Segmentation</a:t>
            </a:r>
            <a:r>
              <a:rPr lang="en-US" sz="2000" dirty="0"/>
              <a:t>: Further divide the lines into individual words.</a:t>
            </a:r>
          </a:p>
          <a:p>
            <a:pPr marL="285750" indent="-285750">
              <a:lnSpc>
                <a:spcPct val="150000"/>
              </a:lnSpc>
              <a:buFont typeface="Arial" panose="020B0604020202020204" pitchFamily="34" charset="0"/>
              <a:buChar char="•"/>
            </a:pPr>
            <a:r>
              <a:rPr lang="en-US" sz="2000" u="sng" dirty="0"/>
              <a:t>Character Segmentation</a:t>
            </a:r>
            <a:r>
              <a:rPr lang="en-US" sz="2000" dirty="0"/>
              <a:t>: Finally, segment the words into individual characters.</a:t>
            </a:r>
          </a:p>
          <a:p>
            <a:pPr>
              <a:lnSpc>
                <a:spcPct val="150000"/>
              </a:lnSpc>
            </a:pPr>
            <a:r>
              <a:rPr lang="en-US" sz="2000" b="1" dirty="0"/>
              <a:t>4.Feature Extraction:</a:t>
            </a:r>
          </a:p>
          <a:p>
            <a:pPr marL="285750" indent="-285750">
              <a:lnSpc>
                <a:spcPct val="150000"/>
              </a:lnSpc>
              <a:buFont typeface="Arial" panose="020B0604020202020204" pitchFamily="34" charset="0"/>
              <a:buChar char="•"/>
            </a:pPr>
            <a:r>
              <a:rPr lang="en-US" sz="2000" dirty="0"/>
              <a:t>Extract relevant features from each character, such as edges, strokes, and loops, which are essential for recognition.</a:t>
            </a:r>
          </a:p>
          <a:p>
            <a:pPr>
              <a:lnSpc>
                <a:spcPct val="150000"/>
              </a:lnSpc>
            </a:pPr>
            <a:r>
              <a:rPr lang="en-US" sz="2000" b="1" dirty="0"/>
              <a:t>5.Recognition:</a:t>
            </a:r>
          </a:p>
          <a:p>
            <a:pPr marL="285750" indent="-285750">
              <a:lnSpc>
                <a:spcPct val="150000"/>
              </a:lnSpc>
              <a:buFont typeface="Arial" panose="020B0604020202020204" pitchFamily="34" charset="0"/>
              <a:buChar char="•"/>
            </a:pPr>
            <a:r>
              <a:rPr lang="en-US" sz="2000" dirty="0"/>
              <a:t>Character Recognition: Use machine learning models, such as Convolutional Neural Networks (CNNs) or Recurrent Neural Networks (RNNs), to recognize individual characters.</a:t>
            </a:r>
          </a:p>
          <a:p>
            <a:pPr marL="285750" indent="-285750">
              <a:lnSpc>
                <a:spcPct val="150000"/>
              </a:lnSpc>
              <a:buFont typeface="Arial" panose="020B0604020202020204" pitchFamily="34" charset="0"/>
              <a:buChar char="•"/>
            </a:pPr>
            <a:r>
              <a:rPr lang="en-US" sz="2000" dirty="0"/>
              <a:t>Word Recognition: Combine recognized characters to form words, often using language models to improve accuracy.</a:t>
            </a:r>
          </a:p>
        </p:txBody>
      </p:sp>
    </p:spTree>
    <p:extLst>
      <p:ext uri="{BB962C8B-B14F-4D97-AF65-F5344CB8AC3E}">
        <p14:creationId xmlns:p14="http://schemas.microsoft.com/office/powerpoint/2010/main" val="363700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A14CCD-E820-69D5-6631-3FD302685AAC}"/>
              </a:ext>
            </a:extLst>
          </p:cNvPr>
          <p:cNvSpPr txBox="1"/>
          <p:nvPr/>
        </p:nvSpPr>
        <p:spPr>
          <a:xfrm>
            <a:off x="1036948" y="556181"/>
            <a:ext cx="10077254" cy="2814617"/>
          </a:xfrm>
          <a:prstGeom prst="rect">
            <a:avLst/>
          </a:prstGeom>
          <a:noFill/>
        </p:spPr>
        <p:txBody>
          <a:bodyPr wrap="square" rtlCol="0">
            <a:spAutoFit/>
          </a:bodyPr>
          <a:lstStyle/>
          <a:p>
            <a:pPr>
              <a:lnSpc>
                <a:spcPct val="150000"/>
              </a:lnSpc>
            </a:pPr>
            <a:r>
              <a:rPr lang="en-US" dirty="0"/>
              <a:t>7.</a:t>
            </a:r>
            <a:r>
              <a:rPr lang="en-US" sz="2000" b="1" dirty="0"/>
              <a:t>Post-Processing:</a:t>
            </a:r>
          </a:p>
          <a:p>
            <a:pPr marL="285750" indent="-285750">
              <a:lnSpc>
                <a:spcPct val="150000"/>
              </a:lnSpc>
              <a:buFont typeface="Arial" panose="020B0604020202020204" pitchFamily="34" charset="0"/>
              <a:buChar char="•"/>
            </a:pPr>
            <a:r>
              <a:rPr lang="en-US" sz="2000" u="sng" dirty="0"/>
              <a:t>Spell Checking: </a:t>
            </a:r>
            <a:r>
              <a:rPr lang="en-US" sz="2000" dirty="0"/>
              <a:t>Correct any spelling errors in the recognized text.</a:t>
            </a:r>
          </a:p>
          <a:p>
            <a:pPr marL="285750" indent="-285750">
              <a:lnSpc>
                <a:spcPct val="150000"/>
              </a:lnSpc>
              <a:buFont typeface="Arial" panose="020B0604020202020204" pitchFamily="34" charset="0"/>
              <a:buChar char="•"/>
            </a:pPr>
            <a:r>
              <a:rPr lang="en-US" sz="2000" u="sng" dirty="0"/>
              <a:t>Contextual Analysis</a:t>
            </a:r>
            <a:r>
              <a:rPr lang="en-US" sz="2000" dirty="0"/>
              <a:t>: Use context to improve the accuracy of the recognized text, such as correcting homophones based on sentence context.</a:t>
            </a:r>
          </a:p>
          <a:p>
            <a:pPr>
              <a:lnSpc>
                <a:spcPct val="150000"/>
              </a:lnSpc>
            </a:pPr>
            <a:r>
              <a:rPr lang="en-US" sz="2000" dirty="0"/>
              <a:t>8.</a:t>
            </a:r>
            <a:r>
              <a:rPr lang="en-US" sz="2000" b="1" dirty="0"/>
              <a:t>Output:</a:t>
            </a:r>
          </a:p>
          <a:p>
            <a:pPr marL="342900" indent="-342900">
              <a:lnSpc>
                <a:spcPct val="150000"/>
              </a:lnSpc>
              <a:buFont typeface="Arial" panose="020B0604020202020204" pitchFamily="34" charset="0"/>
              <a:buChar char="•"/>
            </a:pPr>
            <a:r>
              <a:rPr lang="en-US" sz="2000" dirty="0"/>
              <a:t>Convert the recognized text into a digital format, such as a text file or a searchable PDF.</a:t>
            </a:r>
          </a:p>
        </p:txBody>
      </p:sp>
    </p:spTree>
    <p:extLst>
      <p:ext uri="{BB962C8B-B14F-4D97-AF65-F5344CB8AC3E}">
        <p14:creationId xmlns:p14="http://schemas.microsoft.com/office/powerpoint/2010/main" val="22095767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TotalTime>
  <Words>1119</Words>
  <Application>Microsoft Office PowerPoint</Application>
  <PresentationFormat>Widescreen</PresentationFormat>
  <Paragraphs>78</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Aptos Display</vt:lpstr>
      <vt:lpstr>Arial</vt:lpstr>
      <vt:lpstr>Calibri</vt:lpstr>
      <vt:lpstr>Calibri Light</vt:lpstr>
      <vt:lpstr>Freestyle Script</vt:lpstr>
      <vt:lpstr>Mistral</vt:lpstr>
      <vt:lpstr>Segoe UI Historic</vt:lpstr>
      <vt:lpstr>SegoeUIVariable</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Shanmukha Thrisha</dc:creator>
  <cp:lastModifiedBy>Shanmukha Thrisha</cp:lastModifiedBy>
  <cp:revision>3</cp:revision>
  <dcterms:created xsi:type="dcterms:W3CDTF">2024-07-15T13:40:24Z</dcterms:created>
  <dcterms:modified xsi:type="dcterms:W3CDTF">2024-07-15T16:45:21Z</dcterms:modified>
</cp:coreProperties>
</file>