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8" r:id="rId3"/>
    <p:sldId id="300" r:id="rId4"/>
    <p:sldId id="259" r:id="rId5"/>
    <p:sldId id="260" r:id="rId6"/>
    <p:sldId id="266" r:id="rId7"/>
    <p:sldId id="274" r:id="rId8"/>
    <p:sldId id="275" r:id="rId9"/>
    <p:sldId id="299" r:id="rId10"/>
    <p:sldId id="276" r:id="rId11"/>
    <p:sldId id="278"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84" y="236"/>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9</a:t>
            </a:fld>
            <a:endParaRPr lang="en-IN"/>
          </a:p>
        </p:txBody>
      </p:sp>
    </p:spTree>
    <p:extLst>
      <p:ext uri="{BB962C8B-B14F-4D97-AF65-F5344CB8AC3E}">
        <p14:creationId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876799" y="2024380"/>
            <a:ext cx="4648201"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3600" b="1" dirty="0" err="1">
                <a:latin typeface="Times New Roman" panose="02020603050405020304" pitchFamily="18" charset="0"/>
                <a:ea typeface="Tahoma" panose="020B0604030504040204" pitchFamily="34" charset="0"/>
                <a:cs typeface="Times New Roman" panose="02020603050405020304" pitchFamily="18" charset="0"/>
              </a:rPr>
              <a:t>Shanmukhaa</a:t>
            </a:r>
            <a:r>
              <a:rPr lang="en-US" altLang="en-US" sz="3600" b="1" dirty="0">
                <a:latin typeface="Times New Roman" panose="02020603050405020304" pitchFamily="18" charset="0"/>
                <a:ea typeface="Tahoma" panose="020B0604030504040204" pitchFamily="34" charset="0"/>
                <a:cs typeface="Times New Roman" panose="02020603050405020304" pitchFamily="18" charset="0"/>
              </a:rPr>
              <a:t> M.S</a:t>
            </a:r>
            <a:endParaRPr lang="en-US" altLang="en-US" sz="26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txBox="1"/>
          <p:nvPr/>
        </p:nvSpPr>
        <p:spPr>
          <a:xfrm>
            <a:off x="6553200" y="285242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pic>
        <p:nvPicPr>
          <p:cNvPr id="7" name="Picture 6">
            <a:extLst>
              <a:ext uri="{FF2B5EF4-FFF2-40B4-BE49-F238E27FC236}">
                <a16:creationId xmlns:a16="http://schemas.microsoft.com/office/drawing/2014/main" id="{33A78EFC-B854-F02F-472D-B31AB1C421F8}"/>
              </a:ext>
            </a:extLst>
          </p:cNvPr>
          <p:cNvPicPr>
            <a:picLocks noChangeAspect="1"/>
          </p:cNvPicPr>
          <p:nvPr/>
        </p:nvPicPr>
        <p:blipFill>
          <a:blip r:embed="rId2"/>
          <a:stretch>
            <a:fillRect/>
          </a:stretch>
        </p:blipFill>
        <p:spPr>
          <a:xfrm>
            <a:off x="449317" y="990600"/>
            <a:ext cx="8496721" cy="5791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 of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AAD58B-B44B-FB55-180B-C8C853E28D7F}"/>
              </a:ext>
            </a:extLst>
          </p:cNvPr>
          <p:cNvPicPr>
            <a:picLocks noChangeAspect="1"/>
          </p:cNvPicPr>
          <p:nvPr/>
        </p:nvPicPr>
        <p:blipFill>
          <a:blip r:embed="rId2"/>
          <a:stretch>
            <a:fillRect/>
          </a:stretch>
        </p:blipFill>
        <p:spPr>
          <a:xfrm>
            <a:off x="464574" y="1981200"/>
            <a:ext cx="8908026" cy="32103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651125"/>
            <a:ext cx="8534400" cy="1661993"/>
          </a:xfrm>
        </p:spPr>
        <p:txBody>
          <a:bodyPr/>
          <a:lstStyle/>
          <a:p>
            <a:r>
              <a:rPr lang="en-IN" sz="3600" b="0" i="0" dirty="0">
                <a:solidFill>
                  <a:srgbClr val="1F1F1F"/>
                </a:solidFill>
                <a:effectLst/>
                <a:highlight>
                  <a:srgbClr val="FFFFFF"/>
                </a:highlight>
                <a:latin typeface="Algerian" panose="04020705040A02060702" pitchFamily="82" charset="0"/>
              </a:rPr>
              <a:t>Liver Disease Prediction Using </a:t>
            </a:r>
            <a:r>
              <a:rPr lang="en-IN" sz="3600" b="0" i="0" dirty="0">
                <a:effectLst/>
                <a:highlight>
                  <a:srgbClr val="FFFFFF"/>
                </a:highlight>
                <a:latin typeface="Algerian" panose="04020705040A02060702" pitchFamily="82" charset="0"/>
              </a:rPr>
              <a:t>GENETIC ALGORITHM and ARTIFICIAL NEURAL NETWORK</a:t>
            </a:r>
            <a:endParaRPr lang="en-US" sz="3600" b="1" dirty="0">
              <a:latin typeface="Algerian" panose="04020705040A02060702" pitchFamily="82"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project aims to develop an liver disease prediction trained on real time data of the patients who suffered from liver diseases.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involves preprocessing the dataset, creating and training a </a:t>
            </a:r>
          </a:p>
          <a:p>
            <a:pPr algn="just"/>
            <a:r>
              <a:rPr lang="en-US" sz="2400" dirty="0">
                <a:latin typeface="Times New Roman" panose="02020603050405020304" pitchFamily="18" charset="0"/>
                <a:cs typeface="Times New Roman" panose="02020603050405020304" pitchFamily="18" charset="0"/>
              </a:rPr>
              <a:t>GA &amp; ANN model, assessing its accuracy, and implementing it for real-time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381000" y="1372035"/>
            <a:ext cx="8305800" cy="411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Design and implement an accurate and efficient predictive model for liver diseases using a combination of genetic algorithms (GA) and artificial neural networks (ANN). The goal is to create a robust system that can predict the likelihood of liver diseases based on relevant clinical, genetic, and imaging data.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solidFill>
                <a:srgbClr val="111111"/>
              </a:solidFill>
              <a:highlight>
                <a:srgbClr val="FFFFFF"/>
              </a:highligh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The model should optimize feature selection, hyperparameters, and achieve high accuracy in disease prediction. Additionally, consider the practical applicability of the model in clinical settings and address any ethical and privacy concerns.</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304800" y="1572474"/>
            <a:ext cx="8153400" cy="4154984"/>
          </a:xfrm>
          <a:prstGeom prst="rect">
            <a:avLst/>
          </a:prstGeom>
          <a:noFill/>
        </p:spPr>
        <p:txBody>
          <a:bodyPr wrap="square" rtlCol="0">
            <a:spAutoFit/>
          </a:bodyPr>
          <a:lstStyle/>
          <a:p>
            <a:pPr algn="just"/>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The objective of this project is to develop an accurate predictive model for liver diseases by combining genetic algorithms (GA) and artificial neural networks (ANN). We utilize clinical, genetic, and imaging data for training and evaluation. The model’s performance is assessed using accuracy, precision, recall, and ROC curves. Additionally, we address practical applicability in clinical settings and ethical considerations related to patient privacy. Future directions involve collaboration with healthcare professionals and exploring multi-omics data sources for further improvement.</a:t>
            </a:r>
            <a:endParaRPr lang="en-US"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include a simple diagram illustrating the basic structure of a ANN &amp; GA model, showcasing its input layer, hidden layers, and output layer. Additionally, we may include a world map highlighting earthquake-prone zones to provide context for our data analysis and prediction efforts.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533400" y="1185541"/>
            <a:ext cx="8737951" cy="472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l"/>
            <a:r>
              <a:rPr lang="en-US" sz="2400" b="1" i="0" dirty="0">
                <a:solidFill>
                  <a:srgbClr val="111111"/>
                </a:solidFill>
                <a:effectLst/>
                <a:highlight>
                  <a:srgbClr val="FFFFFF"/>
                </a:highlight>
                <a:latin typeface="Times New Roman" panose="02020603050405020304" pitchFamily="18" charset="0"/>
                <a:cs typeface="Times New Roman" panose="02020603050405020304" pitchFamily="18" charset="0"/>
              </a:rPr>
              <a:t>Develop an Accurate Model</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 Create a predictive model that accurately identifies the likelihood of liver diseases based on relevant data.</a:t>
            </a:r>
          </a:p>
          <a:p>
            <a:pPr algn="l"/>
            <a:r>
              <a:rPr lang="en-US" sz="2400" b="1" i="0" dirty="0">
                <a:solidFill>
                  <a:srgbClr val="111111"/>
                </a:solidFill>
                <a:effectLst/>
                <a:highlight>
                  <a:srgbClr val="FFFFFF"/>
                </a:highlight>
                <a:latin typeface="Times New Roman" panose="02020603050405020304" pitchFamily="18" charset="0"/>
                <a:cs typeface="Times New Roman" panose="02020603050405020304" pitchFamily="18" charset="0"/>
              </a:rPr>
              <a:t>Optimize Feature Selection</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 Utilize genetic algorithms (GA) to select the most relevant features from clinical, genetic, and imaging datasets.</a:t>
            </a:r>
          </a:p>
          <a:p>
            <a:pPr algn="l"/>
            <a:r>
              <a:rPr lang="en-US" sz="2400" b="1" i="0" dirty="0">
                <a:solidFill>
                  <a:srgbClr val="111111"/>
                </a:solidFill>
                <a:effectLst/>
                <a:highlight>
                  <a:srgbClr val="FFFFFF"/>
                </a:highlight>
                <a:latin typeface="Times New Roman" panose="02020603050405020304" pitchFamily="18" charset="0"/>
                <a:cs typeface="Times New Roman" panose="02020603050405020304" pitchFamily="18" charset="0"/>
              </a:rPr>
              <a:t>Train an Artificial Neural Network (ANN)</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 Design and train an ANN architecture for liver disease prediction.</a:t>
            </a:r>
          </a:p>
          <a:p>
            <a:pPr algn="l"/>
            <a:r>
              <a:rPr lang="en-US" sz="2400" b="1" i="0" dirty="0">
                <a:solidFill>
                  <a:srgbClr val="111111"/>
                </a:solidFill>
                <a:effectLst/>
                <a:highlight>
                  <a:srgbClr val="FFFFFF"/>
                </a:highlight>
                <a:latin typeface="Times New Roman" panose="02020603050405020304" pitchFamily="18" charset="0"/>
                <a:cs typeface="Times New Roman" panose="02020603050405020304" pitchFamily="18" charset="0"/>
              </a:rPr>
              <a:t>Evaluate Model Performance</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 Assess the model’s accuracy, precision, recall, and ROC curves.</a:t>
            </a:r>
          </a:p>
          <a:p>
            <a:pPr algn="l"/>
            <a:r>
              <a:rPr lang="en-US" sz="2400" b="1" i="0" dirty="0">
                <a:solidFill>
                  <a:srgbClr val="111111"/>
                </a:solidFill>
                <a:effectLst/>
                <a:highlight>
                  <a:srgbClr val="FFFFFF"/>
                </a:highlight>
                <a:latin typeface="Times New Roman" panose="02020603050405020304" pitchFamily="18" charset="0"/>
                <a:cs typeface="Times New Roman" panose="02020603050405020304" pitchFamily="18" charset="0"/>
              </a:rPr>
              <a:t>Consider Clinical Applicability and Ethical Concerns</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 Address practical implementation in clinical settings and ensure patient privacy.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442144" y="1905000"/>
            <a:ext cx="8863781" cy="44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The model's value proposition lies in several key areas:</a:t>
            </a:r>
          </a:p>
          <a:p>
            <a:pPr algn="just"/>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Our integrated approach combines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genetic algorithms (GA)</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and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artificial neural networks (ANN)</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GA optimizes feature selection and hyperparameters, while ANN processes complex data patterns. By leveraging clinical records, genetic profiles, and medical images, our model gains deeper insights into liver diseases. The accurate predictions enable early detection and timely intervention.</a:t>
            </a:r>
          </a:p>
          <a:p>
            <a:pPr algn="just"/>
            <a:endParaRPr lang="en-US" dirty="0">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Precision Medicine</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Tailored predictions allow personalized treatment plans.</a:t>
            </a:r>
          </a:p>
          <a:p>
            <a:pPr marL="742950" lvl="1" indent="-285750" algn="l">
              <a:buFont typeface="+mj-lt"/>
              <a:buAutoNum type="arabicPeriod"/>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Clinicians can focus on high-risk patients, optimizing resource allocation.</a:t>
            </a:r>
          </a:p>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Reduced Healthcare Costs</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Early diagnosis minimizes hospitalization and invasive procedures.</a:t>
            </a:r>
          </a:p>
          <a:p>
            <a:pPr marL="742950" lvl="1" indent="-285750" algn="l">
              <a:buFont typeface="+mj-lt"/>
              <a:buAutoNum type="arabicPeriod"/>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Cost-effective management benefits healthcare systems.</a:t>
            </a:r>
          </a:p>
          <a:p>
            <a:pPr marL="457200" lvl="1" algn="l"/>
            <a:endParaRPr lang="en-US" dirty="0">
              <a:solidFill>
                <a:srgbClr val="111111"/>
              </a:solidFill>
              <a:highlight>
                <a:srgbClr val="FFFFFF"/>
              </a:highlight>
              <a:latin typeface="-apple-system"/>
            </a:endParaRPr>
          </a:p>
          <a:p>
            <a:pPr marL="457200" lvl="1" algn="l"/>
            <a:endParaRPr lang="en-US" b="0" i="0" dirty="0">
              <a:solidFill>
                <a:srgbClr val="111111"/>
              </a:solidFill>
              <a:effectLst/>
              <a:highlight>
                <a:srgbClr val="FFFFFF"/>
              </a:highlight>
              <a:latin typeface="-apple-system"/>
            </a:endParaRP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04800" y="665944"/>
            <a:ext cx="9296400"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Hybrid Approach</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The integration of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genetic algorithms (GA)</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and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artificial neural networks (ANN)</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is a powerful combination.</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GA optimizes feature selection and hyperparameters, while ANN captures complex patterns.</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This synergy enhances prediction accuracy and robustness.</a:t>
            </a:r>
          </a:p>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Multi-Modal Data Fusion</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Leveraging diverse data sources—clinical records, genetic profiles, and medical images—sets your project apart.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By fusing these modalities, you gain a holistic view of liver diseases.</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The ability to extract meaningful features from this rich dataset is impressive.</a:t>
            </a:r>
          </a:p>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Clinical Applicability</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Your solution bridges the gap between research and practice.</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Clinicians can use the model for early disease detection, personalized treatment, and resource allocation.</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Real-world impact is a major wow factor.</a:t>
            </a:r>
          </a:p>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Ethical Considerations</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Addressing privacy concerns and ensuring informed consent demonstrates responsibility.</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Ethical AI implementation is crucial, especially in healthcare.</a:t>
            </a:r>
          </a:p>
          <a:p>
            <a:pPr algn="l"/>
            <a:endPar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5D13196D-8142-7ACD-503E-74D0D8074624}"/>
              </a:ext>
            </a:extLst>
          </p:cNvPr>
          <p:cNvPicPr>
            <a:picLocks noChangeAspect="1"/>
          </p:cNvPicPr>
          <p:nvPr/>
        </p:nvPicPr>
        <p:blipFill>
          <a:blip r:embed="rId3"/>
          <a:stretch>
            <a:fillRect/>
          </a:stretch>
        </p:blipFill>
        <p:spPr>
          <a:xfrm>
            <a:off x="1295400" y="1039469"/>
            <a:ext cx="6586614" cy="5818531"/>
          </a:xfrm>
          <a:prstGeom prst="rect">
            <a:avLst/>
          </a:prstGeom>
        </p:spPr>
      </p:pic>
    </p:spTree>
    <p:extLst>
      <p:ext uri="{BB962C8B-B14F-4D97-AF65-F5344CB8AC3E}">
        <p14:creationId xmlns:p14="http://schemas.microsoft.com/office/powerpoint/2010/main"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705</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-apple-system</vt:lpstr>
      <vt:lpstr>Aptos Narrow</vt:lpstr>
      <vt:lpstr>Arial</vt:lpstr>
      <vt:lpstr>Calibri</vt:lpstr>
      <vt:lpstr>Segoe UI Light</vt:lpstr>
      <vt:lpstr>Times New Roman</vt:lpstr>
      <vt:lpstr>Trebuchet MS</vt:lpstr>
      <vt:lpstr>Office Theme</vt:lpstr>
      <vt:lpstr>PowerPoint Presentation</vt:lpstr>
      <vt:lpstr>PROJECT TITLE</vt:lpstr>
      <vt:lpstr>AGENDA</vt:lpstr>
      <vt:lpstr>PROBLEM STATEMENT</vt:lpstr>
      <vt:lpstr>PROJECT OVERVIEW</vt:lpstr>
      <vt:lpstr>OBJECTIVE: </vt:lpstr>
      <vt:lpstr> YOUR SOLUTION AND ITS VALUE PROPOSITION</vt:lpstr>
      <vt:lpstr>The Wow Factor in Your Solution</vt:lpstr>
      <vt:lpstr>RESULTS</vt:lpstr>
      <vt:lpstr>Results</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SHANMUKHAA</dc:creator>
  <cp:lastModifiedBy>M S SHANMUKHAA</cp:lastModifiedBy>
  <cp:revision>36</cp:revision>
  <dcterms:created xsi:type="dcterms:W3CDTF">2024-04-01T07:07:00Z</dcterms:created>
  <dcterms:modified xsi:type="dcterms:W3CDTF">2024-04-04T15:55:32Z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