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06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1594604"/>
            <a:ext cx="7477601" cy="1916430"/>
          </a:xfrm>
          <a:prstGeom prst="rect">
            <a:avLst/>
          </a:prstGeom>
          <a:noFill/>
          <a:ln/>
        </p:spPr>
        <p:txBody>
          <a:bodyPr wrap="square" rtlCol="0" anchor="t"/>
          <a:lstStyle/>
          <a:p>
            <a:pPr marL="0" indent="0">
              <a:lnSpc>
                <a:spcPts val="7545"/>
              </a:lnSpc>
              <a:buNone/>
            </a:pPr>
            <a:r>
              <a:rPr lang="en-US" sz="6036" dirty="0">
                <a:solidFill>
                  <a:srgbClr val="C6BFEE"/>
                </a:solidFill>
                <a:latin typeface="Prompt" pitchFamily="34" charset="0"/>
                <a:ea typeface="Prompt" pitchFamily="34" charset="-122"/>
                <a:cs typeface="Prompt" pitchFamily="34" charset="-120"/>
              </a:rPr>
              <a:t>Introduction to Phishing Attacks</a:t>
            </a:r>
            <a:endParaRPr lang="en-US" sz="6036" dirty="0"/>
          </a:p>
        </p:txBody>
      </p:sp>
      <p:sp>
        <p:nvSpPr>
          <p:cNvPr id="6" name="Text 2"/>
          <p:cNvSpPr/>
          <p:nvPr/>
        </p:nvSpPr>
        <p:spPr>
          <a:xfrm>
            <a:off x="6319599" y="3844290"/>
            <a:ext cx="7477601"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Phishing is a malicious technique where attackers try to trick individuals into revealing sensitive information, such as login credentials or financial data. This presentation will educate you on the tactics used by phishers and how to protect yourself from falling victim to these scams.</a:t>
            </a:r>
            <a:endParaRPr lang="en-US" sz="1750" dirty="0"/>
          </a:p>
        </p:txBody>
      </p:sp>
      <p:sp>
        <p:nvSpPr>
          <p:cNvPr id="7" name="Text 3"/>
          <p:cNvSpPr/>
          <p:nvPr/>
        </p:nvSpPr>
        <p:spPr>
          <a:xfrm>
            <a:off x="6319599" y="5599152"/>
            <a:ext cx="3180040"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by </a:t>
            </a:r>
            <a:r>
              <a:rPr lang="en-US" sz="2187" u="sng" dirty="0">
                <a:solidFill>
                  <a:srgbClr val="C6BFEE"/>
                </a:solidFill>
                <a:latin typeface="Prompt" pitchFamily="34" charset="0"/>
                <a:ea typeface="Prompt" pitchFamily="34" charset="-122"/>
                <a:cs typeface="Prompt" pitchFamily="34" charset="-120"/>
              </a:rPr>
              <a:t>SEERA SUNIL YADAV</a:t>
            </a:r>
            <a:endParaRPr lang="en-US" sz="2187" dirty="0"/>
          </a:p>
        </p:txBody>
      </p:sp>
      <p:sp>
        <p:nvSpPr>
          <p:cNvPr id="8" name="Text 4"/>
          <p:cNvSpPr/>
          <p:nvPr/>
        </p:nvSpPr>
        <p:spPr>
          <a:xfrm>
            <a:off x="6319599" y="6279594"/>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B0C23">
              <a:alpha val="80000"/>
            </a:srgbClr>
          </a:solidFill>
          <a:ln/>
        </p:spPr>
      </p:sp>
      <p:sp>
        <p:nvSpPr>
          <p:cNvPr id="6" name="Text 2"/>
          <p:cNvSpPr/>
          <p:nvPr/>
        </p:nvSpPr>
        <p:spPr>
          <a:xfrm>
            <a:off x="2624376" y="1818323"/>
            <a:ext cx="8529161"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Understanding Phishing Tactics</a:t>
            </a:r>
            <a:endParaRPr lang="en-US" sz="4374" dirty="0"/>
          </a:p>
        </p:txBody>
      </p:sp>
      <p:sp>
        <p:nvSpPr>
          <p:cNvPr id="7" name="Shape 3"/>
          <p:cNvSpPr/>
          <p:nvPr/>
        </p:nvSpPr>
        <p:spPr>
          <a:xfrm>
            <a:off x="2624376" y="3019544"/>
            <a:ext cx="499943" cy="499943"/>
          </a:xfrm>
          <a:prstGeom prst="roundRect">
            <a:avLst>
              <a:gd name="adj" fmla="val 20000"/>
            </a:avLst>
          </a:prstGeom>
          <a:solidFill>
            <a:srgbClr val="542C49"/>
          </a:solidFill>
          <a:ln w="7620">
            <a:solidFill>
              <a:srgbClr val="6D4562"/>
            </a:solidFill>
            <a:prstDash val="solid"/>
          </a:ln>
        </p:spPr>
      </p:sp>
      <p:sp>
        <p:nvSpPr>
          <p:cNvPr id="8" name="Text 4"/>
          <p:cNvSpPr/>
          <p:nvPr/>
        </p:nvSpPr>
        <p:spPr>
          <a:xfrm>
            <a:off x="2812018" y="3061216"/>
            <a:ext cx="1246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9" name="Text 5"/>
          <p:cNvSpPr/>
          <p:nvPr/>
        </p:nvSpPr>
        <p:spPr>
          <a:xfrm>
            <a:off x="3346490" y="3095863"/>
            <a:ext cx="2256949"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Spoofed Emails</a:t>
            </a:r>
            <a:endParaRPr lang="en-US" sz="2187" dirty="0"/>
          </a:p>
        </p:txBody>
      </p:sp>
      <p:sp>
        <p:nvSpPr>
          <p:cNvPr id="10" name="Text 6"/>
          <p:cNvSpPr/>
          <p:nvPr/>
        </p:nvSpPr>
        <p:spPr>
          <a:xfrm>
            <a:off x="3346490" y="3576280"/>
            <a:ext cx="2256949"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Phishers often send emails that appear to be from legitimate organizations, like banks or tech companies, in an attempt to steal your information.</a:t>
            </a:r>
            <a:endParaRPr lang="en-US" sz="1750" dirty="0"/>
          </a:p>
        </p:txBody>
      </p:sp>
      <p:sp>
        <p:nvSpPr>
          <p:cNvPr id="11" name="Shape 7"/>
          <p:cNvSpPr/>
          <p:nvPr/>
        </p:nvSpPr>
        <p:spPr>
          <a:xfrm>
            <a:off x="5825609" y="3019544"/>
            <a:ext cx="499943" cy="499943"/>
          </a:xfrm>
          <a:prstGeom prst="roundRect">
            <a:avLst>
              <a:gd name="adj" fmla="val 20000"/>
            </a:avLst>
          </a:prstGeom>
          <a:solidFill>
            <a:srgbClr val="542C49"/>
          </a:solidFill>
          <a:ln w="7620">
            <a:solidFill>
              <a:srgbClr val="6D4562"/>
            </a:solidFill>
            <a:prstDash val="solid"/>
          </a:ln>
        </p:spPr>
      </p:sp>
      <p:sp>
        <p:nvSpPr>
          <p:cNvPr id="12" name="Text 8"/>
          <p:cNvSpPr/>
          <p:nvPr/>
        </p:nvSpPr>
        <p:spPr>
          <a:xfrm>
            <a:off x="5978009" y="3061216"/>
            <a:ext cx="195024"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3" name="Text 9"/>
          <p:cNvSpPr/>
          <p:nvPr/>
        </p:nvSpPr>
        <p:spPr>
          <a:xfrm>
            <a:off x="6547723" y="3095863"/>
            <a:ext cx="2256949"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Fake Websites</a:t>
            </a:r>
            <a:endParaRPr lang="en-US" sz="2187" dirty="0"/>
          </a:p>
        </p:txBody>
      </p:sp>
      <p:sp>
        <p:nvSpPr>
          <p:cNvPr id="14" name="Text 10"/>
          <p:cNvSpPr/>
          <p:nvPr/>
        </p:nvSpPr>
        <p:spPr>
          <a:xfrm>
            <a:off x="6547723" y="3576280"/>
            <a:ext cx="2256949" cy="2132409"/>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Phishing websites are designed to mimic real websites in order to trick you into entering your login credentials or other sensitive data.</a:t>
            </a:r>
            <a:endParaRPr lang="en-US" sz="1750" dirty="0"/>
          </a:p>
        </p:txBody>
      </p:sp>
      <p:sp>
        <p:nvSpPr>
          <p:cNvPr id="15" name="Shape 11"/>
          <p:cNvSpPr/>
          <p:nvPr/>
        </p:nvSpPr>
        <p:spPr>
          <a:xfrm>
            <a:off x="9026843" y="3019544"/>
            <a:ext cx="499943" cy="499943"/>
          </a:xfrm>
          <a:prstGeom prst="roundRect">
            <a:avLst>
              <a:gd name="adj" fmla="val 20000"/>
            </a:avLst>
          </a:prstGeom>
          <a:solidFill>
            <a:srgbClr val="542C49"/>
          </a:solidFill>
          <a:ln w="7620">
            <a:solidFill>
              <a:srgbClr val="6D4562"/>
            </a:solidFill>
            <a:prstDash val="solid"/>
          </a:ln>
        </p:spPr>
      </p:sp>
      <p:sp>
        <p:nvSpPr>
          <p:cNvPr id="16" name="Text 12"/>
          <p:cNvSpPr/>
          <p:nvPr/>
        </p:nvSpPr>
        <p:spPr>
          <a:xfrm>
            <a:off x="9180076" y="3061216"/>
            <a:ext cx="1933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17" name="Text 13"/>
          <p:cNvSpPr/>
          <p:nvPr/>
        </p:nvSpPr>
        <p:spPr>
          <a:xfrm>
            <a:off x="9748957" y="3095863"/>
            <a:ext cx="2256949" cy="694373"/>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Social Engineering</a:t>
            </a:r>
            <a:endParaRPr lang="en-US" sz="2187" dirty="0"/>
          </a:p>
        </p:txBody>
      </p:sp>
      <p:sp>
        <p:nvSpPr>
          <p:cNvPr id="18" name="Text 14"/>
          <p:cNvSpPr/>
          <p:nvPr/>
        </p:nvSpPr>
        <p:spPr>
          <a:xfrm>
            <a:off x="9748957" y="3923467"/>
            <a:ext cx="2256949"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Attackers may try to manipulate you through phone calls, text messages, or in-person interactions to gain your trust and extract information.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2216706"/>
            <a:ext cx="7672745"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Recognizing Phishing Emails</a:t>
            </a:r>
            <a:endParaRPr lang="en-US" sz="4374" dirty="0"/>
          </a:p>
        </p:txBody>
      </p:sp>
      <p:sp>
        <p:nvSpPr>
          <p:cNvPr id="5" name="Text 2"/>
          <p:cNvSpPr/>
          <p:nvPr/>
        </p:nvSpPr>
        <p:spPr>
          <a:xfrm>
            <a:off x="2624376" y="3466505"/>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Red Flags</a:t>
            </a:r>
            <a:endParaRPr lang="en-US" sz="2187" dirty="0"/>
          </a:p>
        </p:txBody>
      </p:sp>
      <p:sp>
        <p:nvSpPr>
          <p:cNvPr id="6" name="Text 3"/>
          <p:cNvSpPr/>
          <p:nvPr/>
        </p:nvSpPr>
        <p:spPr>
          <a:xfrm>
            <a:off x="2624376" y="4035862"/>
            <a:ext cx="2765465"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Be wary of emails with urgent language, generic greetings, or requests for personal information.</a:t>
            </a:r>
            <a:endParaRPr lang="en-US" sz="1750" dirty="0"/>
          </a:p>
        </p:txBody>
      </p:sp>
      <p:sp>
        <p:nvSpPr>
          <p:cNvPr id="7" name="Text 4"/>
          <p:cNvSpPr/>
          <p:nvPr/>
        </p:nvSpPr>
        <p:spPr>
          <a:xfrm>
            <a:off x="5939433" y="3466505"/>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Sender Details</a:t>
            </a:r>
            <a:endParaRPr lang="en-US" sz="2187" dirty="0"/>
          </a:p>
        </p:txBody>
      </p:sp>
      <p:sp>
        <p:nvSpPr>
          <p:cNvPr id="8" name="Text 5"/>
          <p:cNvSpPr/>
          <p:nvPr/>
        </p:nvSpPr>
        <p:spPr>
          <a:xfrm>
            <a:off x="5939433" y="4035862"/>
            <a:ext cx="2765465" cy="1777008"/>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Check the email address - does it match the organization it claims to be from? Look for slight misspellings or differences.</a:t>
            </a:r>
            <a:endParaRPr lang="en-US" sz="1750" dirty="0"/>
          </a:p>
        </p:txBody>
      </p:sp>
      <p:sp>
        <p:nvSpPr>
          <p:cNvPr id="9" name="Text 6"/>
          <p:cNvSpPr/>
          <p:nvPr/>
        </p:nvSpPr>
        <p:spPr>
          <a:xfrm>
            <a:off x="9254490" y="3466505"/>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Suspicious Links</a:t>
            </a:r>
            <a:endParaRPr lang="en-US" sz="2187" dirty="0"/>
          </a:p>
        </p:txBody>
      </p:sp>
      <p:sp>
        <p:nvSpPr>
          <p:cNvPr id="10" name="Text 7"/>
          <p:cNvSpPr/>
          <p:nvPr/>
        </p:nvSpPr>
        <p:spPr>
          <a:xfrm>
            <a:off x="9254490" y="4035862"/>
            <a:ext cx="2765465" cy="1777008"/>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Hover over any links to see the actual URL before clicking. Phishing links often have subtle variations from the real domain.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428155"/>
            <a:ext cx="8069818"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Identifying Phishing Websites</a:t>
            </a:r>
            <a:endParaRPr lang="en-US" sz="4374" dirty="0"/>
          </a:p>
        </p:txBody>
      </p:sp>
      <p:sp>
        <p:nvSpPr>
          <p:cNvPr id="5" name="Shape 2"/>
          <p:cNvSpPr/>
          <p:nvPr/>
        </p:nvSpPr>
        <p:spPr>
          <a:xfrm>
            <a:off x="2624376" y="2566868"/>
            <a:ext cx="4579739" cy="2006203"/>
          </a:xfrm>
          <a:prstGeom prst="roundRect">
            <a:avLst>
              <a:gd name="adj" fmla="val 4984"/>
            </a:avLst>
          </a:prstGeom>
          <a:solidFill>
            <a:srgbClr val="542C49"/>
          </a:solidFill>
          <a:ln w="7620">
            <a:solidFill>
              <a:srgbClr val="6D4562"/>
            </a:solidFill>
            <a:prstDash val="solid"/>
          </a:ln>
        </p:spPr>
      </p:sp>
      <p:sp>
        <p:nvSpPr>
          <p:cNvPr id="6" name="Text 3"/>
          <p:cNvSpPr/>
          <p:nvPr/>
        </p:nvSpPr>
        <p:spPr>
          <a:xfrm>
            <a:off x="2854166" y="2796659"/>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URL Inspection</a:t>
            </a:r>
            <a:endParaRPr lang="en-US" sz="2187" dirty="0"/>
          </a:p>
        </p:txBody>
      </p:sp>
      <p:sp>
        <p:nvSpPr>
          <p:cNvPr id="7" name="Text 4"/>
          <p:cNvSpPr/>
          <p:nvPr/>
        </p:nvSpPr>
        <p:spPr>
          <a:xfrm>
            <a:off x="2854166" y="3277076"/>
            <a:ext cx="4120158"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Look for misspellings, extra characters, or suspicious domains that don't match the brand they're imitating.</a:t>
            </a:r>
            <a:endParaRPr lang="en-US" sz="1750" dirty="0"/>
          </a:p>
        </p:txBody>
      </p:sp>
      <p:sp>
        <p:nvSpPr>
          <p:cNvPr id="8" name="Shape 5"/>
          <p:cNvSpPr/>
          <p:nvPr/>
        </p:nvSpPr>
        <p:spPr>
          <a:xfrm>
            <a:off x="7426285" y="2566868"/>
            <a:ext cx="4579739" cy="2006203"/>
          </a:xfrm>
          <a:prstGeom prst="roundRect">
            <a:avLst>
              <a:gd name="adj" fmla="val 4984"/>
            </a:avLst>
          </a:prstGeom>
          <a:solidFill>
            <a:srgbClr val="542C49"/>
          </a:solidFill>
          <a:ln w="7620">
            <a:solidFill>
              <a:srgbClr val="6D4562"/>
            </a:solidFill>
            <a:prstDash val="solid"/>
          </a:ln>
        </p:spPr>
      </p:sp>
      <p:sp>
        <p:nvSpPr>
          <p:cNvPr id="9" name="Text 6"/>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Security Indicators</a:t>
            </a:r>
            <a:endParaRPr lang="en-US" sz="2187" dirty="0"/>
          </a:p>
        </p:txBody>
      </p:sp>
      <p:sp>
        <p:nvSpPr>
          <p:cNvPr id="10" name="Text 7"/>
          <p:cNvSpPr/>
          <p:nvPr/>
        </p:nvSpPr>
        <p:spPr>
          <a:xfrm>
            <a:off x="7656076" y="3277076"/>
            <a:ext cx="4120158"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Check for a valid SSL/TLS certificate and the "https://" prefix, which indicate a secure website.</a:t>
            </a:r>
            <a:endParaRPr lang="en-US" sz="1750" dirty="0"/>
          </a:p>
        </p:txBody>
      </p:sp>
      <p:sp>
        <p:nvSpPr>
          <p:cNvPr id="11" name="Shape 8"/>
          <p:cNvSpPr/>
          <p:nvPr/>
        </p:nvSpPr>
        <p:spPr>
          <a:xfrm>
            <a:off x="2624376" y="4795242"/>
            <a:ext cx="4579739" cy="2006203"/>
          </a:xfrm>
          <a:prstGeom prst="roundRect">
            <a:avLst>
              <a:gd name="adj" fmla="val 4984"/>
            </a:avLst>
          </a:prstGeom>
          <a:solidFill>
            <a:srgbClr val="542C49"/>
          </a:solidFill>
          <a:ln w="7620">
            <a:solidFill>
              <a:srgbClr val="6D4562"/>
            </a:solidFill>
            <a:prstDash val="solid"/>
          </a:ln>
        </p:spPr>
      </p:sp>
      <p:sp>
        <p:nvSpPr>
          <p:cNvPr id="12" name="Text 9"/>
          <p:cNvSpPr/>
          <p:nvPr/>
        </p:nvSpPr>
        <p:spPr>
          <a:xfrm>
            <a:off x="2854166" y="5025033"/>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Unusual Content</a:t>
            </a:r>
            <a:endParaRPr lang="en-US" sz="2187" dirty="0"/>
          </a:p>
        </p:txBody>
      </p:sp>
      <p:sp>
        <p:nvSpPr>
          <p:cNvPr id="13" name="Text 10"/>
          <p:cNvSpPr/>
          <p:nvPr/>
        </p:nvSpPr>
        <p:spPr>
          <a:xfrm>
            <a:off x="2854166" y="5505450"/>
            <a:ext cx="4120158"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Be wary of websites with poor design, broken links, or requests for information that seem out of place.</a:t>
            </a:r>
            <a:endParaRPr lang="en-US" sz="1750" dirty="0"/>
          </a:p>
        </p:txBody>
      </p:sp>
      <p:sp>
        <p:nvSpPr>
          <p:cNvPr id="14" name="Shape 11"/>
          <p:cNvSpPr/>
          <p:nvPr/>
        </p:nvSpPr>
        <p:spPr>
          <a:xfrm>
            <a:off x="7426285" y="4795242"/>
            <a:ext cx="4579739" cy="2006203"/>
          </a:xfrm>
          <a:prstGeom prst="roundRect">
            <a:avLst>
              <a:gd name="adj" fmla="val 4984"/>
            </a:avLst>
          </a:prstGeom>
          <a:solidFill>
            <a:srgbClr val="542C49"/>
          </a:solidFill>
          <a:ln w="7620">
            <a:solidFill>
              <a:srgbClr val="6D4562"/>
            </a:solidFill>
            <a:prstDash val="solid"/>
          </a:ln>
        </p:spPr>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Trust Your Instincts</a:t>
            </a:r>
            <a:endParaRPr lang="en-US" sz="2187" dirty="0"/>
          </a:p>
        </p:txBody>
      </p:sp>
      <p:sp>
        <p:nvSpPr>
          <p:cNvPr id="16" name="Text 13"/>
          <p:cNvSpPr/>
          <p:nvPr/>
        </p:nvSpPr>
        <p:spPr>
          <a:xfrm>
            <a:off x="7656076" y="5505450"/>
            <a:ext cx="4120158"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If a website feels off or suspicious, it's better to err on the side of caution and avoid it.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858447"/>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Protecting Against Social Engineering</a:t>
            </a:r>
            <a:endParaRPr lang="en-US" sz="4374" dirty="0"/>
          </a:p>
        </p:txBody>
      </p:sp>
      <p:pic>
        <p:nvPicPr>
          <p:cNvPr id="5" name="Image 1" descr="preencoded.png"/>
          <p:cNvPicPr>
            <a:picLocks noChangeAspect="1"/>
          </p:cNvPicPr>
          <p:nvPr/>
        </p:nvPicPr>
        <p:blipFill>
          <a:blip r:embed="rId4"/>
          <a:stretch>
            <a:fillRect/>
          </a:stretch>
        </p:blipFill>
        <p:spPr>
          <a:xfrm>
            <a:off x="2624376" y="3691533"/>
            <a:ext cx="555427" cy="555427"/>
          </a:xfrm>
          <a:prstGeom prst="rect">
            <a:avLst/>
          </a:prstGeom>
        </p:spPr>
      </p:pic>
      <p:sp>
        <p:nvSpPr>
          <p:cNvPr id="6" name="Text 2"/>
          <p:cNvSpPr/>
          <p:nvPr/>
        </p:nvSpPr>
        <p:spPr>
          <a:xfrm>
            <a:off x="2624376" y="4469130"/>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Question</a:t>
            </a:r>
            <a:endParaRPr lang="en-US" sz="2187" dirty="0"/>
          </a:p>
        </p:txBody>
      </p:sp>
      <p:sp>
        <p:nvSpPr>
          <p:cNvPr id="7" name="Text 3"/>
          <p:cNvSpPr/>
          <p:nvPr/>
        </p:nvSpPr>
        <p:spPr>
          <a:xfrm>
            <a:off x="2624376" y="4949547"/>
            <a:ext cx="2905006" cy="1421606"/>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Always verify the identity of the person contacting you, even if they claim to be from a reputable organization.</a:t>
            </a:r>
            <a:endParaRPr lang="en-US" sz="1750" dirty="0"/>
          </a:p>
        </p:txBody>
      </p:sp>
      <p:pic>
        <p:nvPicPr>
          <p:cNvPr id="8" name="Image 2" descr="preencoded.png"/>
          <p:cNvPicPr>
            <a:picLocks noChangeAspect="1"/>
          </p:cNvPicPr>
          <p:nvPr/>
        </p:nvPicPr>
        <p:blipFill>
          <a:blip r:embed="rId5"/>
          <a:stretch>
            <a:fillRect/>
          </a:stretch>
        </p:blipFill>
        <p:spPr>
          <a:xfrm>
            <a:off x="5862638" y="3691533"/>
            <a:ext cx="555427" cy="555427"/>
          </a:xfrm>
          <a:prstGeom prst="rect">
            <a:avLst/>
          </a:prstGeom>
        </p:spPr>
      </p:pic>
      <p:sp>
        <p:nvSpPr>
          <p:cNvPr id="9" name="Text 4"/>
          <p:cNvSpPr/>
          <p:nvPr/>
        </p:nvSpPr>
        <p:spPr>
          <a:xfrm>
            <a:off x="5862638" y="4469130"/>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Refuse</a:t>
            </a:r>
            <a:endParaRPr lang="en-US" sz="2187" dirty="0"/>
          </a:p>
        </p:txBody>
      </p:sp>
      <p:sp>
        <p:nvSpPr>
          <p:cNvPr id="10" name="Text 5"/>
          <p:cNvSpPr/>
          <p:nvPr/>
        </p:nvSpPr>
        <p:spPr>
          <a:xfrm>
            <a:off x="5862638" y="4949547"/>
            <a:ext cx="2905006" cy="1421606"/>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Don't provide any sensitive information or follow instructions from an unverified source.</a:t>
            </a:r>
            <a:endParaRPr lang="en-US" sz="1750" dirty="0"/>
          </a:p>
        </p:txBody>
      </p:sp>
      <p:pic>
        <p:nvPicPr>
          <p:cNvPr id="11" name="Image 3" descr="preencoded.png"/>
          <p:cNvPicPr>
            <a:picLocks noChangeAspect="1"/>
          </p:cNvPicPr>
          <p:nvPr/>
        </p:nvPicPr>
        <p:blipFill>
          <a:blip r:embed="rId6"/>
          <a:stretch>
            <a:fillRect/>
          </a:stretch>
        </p:blipFill>
        <p:spPr>
          <a:xfrm>
            <a:off x="9100899" y="3691533"/>
            <a:ext cx="555427" cy="555427"/>
          </a:xfrm>
          <a:prstGeom prst="rect">
            <a:avLst/>
          </a:prstGeom>
        </p:spPr>
      </p:pic>
      <p:sp>
        <p:nvSpPr>
          <p:cNvPr id="12" name="Text 6"/>
          <p:cNvSpPr/>
          <p:nvPr/>
        </p:nvSpPr>
        <p:spPr>
          <a:xfrm>
            <a:off x="9100899" y="4469130"/>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Report</a:t>
            </a:r>
            <a:endParaRPr lang="en-US" sz="2187" dirty="0"/>
          </a:p>
        </p:txBody>
      </p:sp>
      <p:sp>
        <p:nvSpPr>
          <p:cNvPr id="13" name="Text 7"/>
          <p:cNvSpPr/>
          <p:nvPr/>
        </p:nvSpPr>
        <p:spPr>
          <a:xfrm>
            <a:off x="9100899" y="4949547"/>
            <a:ext cx="2905125" cy="1421606"/>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If you suspect a social engineering attempt, report it to the appropriate authorities or security team.</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4271" y="607576"/>
            <a:ext cx="9304139" cy="1377077"/>
          </a:xfrm>
          <a:prstGeom prst="rect">
            <a:avLst/>
          </a:prstGeom>
          <a:noFill/>
          <a:ln/>
        </p:spPr>
        <p:txBody>
          <a:bodyPr wrap="square" rtlCol="0" anchor="t"/>
          <a:lstStyle/>
          <a:p>
            <a:pPr marL="0" indent="0">
              <a:lnSpc>
                <a:spcPts val="5422"/>
              </a:lnSpc>
              <a:buNone/>
            </a:pPr>
            <a:r>
              <a:rPr lang="en-US" sz="4338" dirty="0">
                <a:solidFill>
                  <a:srgbClr val="C6BFEE"/>
                </a:solidFill>
                <a:latin typeface="Prompt" pitchFamily="34" charset="0"/>
                <a:ea typeface="Prompt" pitchFamily="34" charset="-122"/>
                <a:cs typeface="Prompt" pitchFamily="34" charset="-120"/>
              </a:rPr>
              <a:t>Best Practices for Avoiding Phishing</a:t>
            </a:r>
            <a:endParaRPr lang="en-US" sz="4338" dirty="0"/>
          </a:p>
        </p:txBody>
      </p:sp>
      <p:sp>
        <p:nvSpPr>
          <p:cNvPr id="6" name="Shape 2"/>
          <p:cNvSpPr/>
          <p:nvPr/>
        </p:nvSpPr>
        <p:spPr>
          <a:xfrm>
            <a:off x="1142762" y="2315170"/>
            <a:ext cx="44053" cy="5306854"/>
          </a:xfrm>
          <a:prstGeom prst="roundRect">
            <a:avLst>
              <a:gd name="adj" fmla="val 225099"/>
            </a:avLst>
          </a:prstGeom>
          <a:solidFill>
            <a:srgbClr val="6D4562"/>
          </a:solidFill>
          <a:ln/>
        </p:spPr>
      </p:sp>
      <p:sp>
        <p:nvSpPr>
          <p:cNvPr id="7" name="Shape 3"/>
          <p:cNvSpPr/>
          <p:nvPr/>
        </p:nvSpPr>
        <p:spPr>
          <a:xfrm>
            <a:off x="1412677" y="2713077"/>
            <a:ext cx="771168" cy="44053"/>
          </a:xfrm>
          <a:prstGeom prst="roundRect">
            <a:avLst>
              <a:gd name="adj" fmla="val 225099"/>
            </a:avLst>
          </a:prstGeom>
          <a:solidFill>
            <a:srgbClr val="6D4562"/>
          </a:solidFill>
          <a:ln/>
        </p:spPr>
      </p:sp>
      <p:sp>
        <p:nvSpPr>
          <p:cNvPr id="8" name="Shape 4"/>
          <p:cNvSpPr/>
          <p:nvPr/>
        </p:nvSpPr>
        <p:spPr>
          <a:xfrm>
            <a:off x="916900" y="2487335"/>
            <a:ext cx="495776" cy="495776"/>
          </a:xfrm>
          <a:prstGeom prst="roundRect">
            <a:avLst>
              <a:gd name="adj" fmla="val 20002"/>
            </a:avLst>
          </a:prstGeom>
          <a:solidFill>
            <a:srgbClr val="542C49"/>
          </a:solidFill>
          <a:ln w="7620">
            <a:solidFill>
              <a:srgbClr val="6D4562"/>
            </a:solidFill>
            <a:prstDash val="solid"/>
          </a:ln>
        </p:spPr>
      </p:sp>
      <p:sp>
        <p:nvSpPr>
          <p:cNvPr id="9" name="Text 5"/>
          <p:cNvSpPr/>
          <p:nvPr/>
        </p:nvSpPr>
        <p:spPr>
          <a:xfrm>
            <a:off x="1102995" y="2528649"/>
            <a:ext cx="123587" cy="413147"/>
          </a:xfrm>
          <a:prstGeom prst="rect">
            <a:avLst/>
          </a:prstGeom>
          <a:noFill/>
          <a:ln/>
        </p:spPr>
        <p:txBody>
          <a:bodyPr wrap="none" rtlCol="0" anchor="t"/>
          <a:lstStyle/>
          <a:p>
            <a:pPr marL="0" indent="0" algn="ctr">
              <a:lnSpc>
                <a:spcPts val="3253"/>
              </a:lnSpc>
              <a:buNone/>
            </a:pPr>
            <a:r>
              <a:rPr lang="en-US" sz="2603" dirty="0">
                <a:solidFill>
                  <a:srgbClr val="DAD8E9"/>
                </a:solidFill>
                <a:latin typeface="Prompt" pitchFamily="34" charset="0"/>
                <a:ea typeface="Prompt" pitchFamily="34" charset="-122"/>
                <a:cs typeface="Prompt" pitchFamily="34" charset="-120"/>
              </a:rPr>
              <a:t>1</a:t>
            </a:r>
            <a:endParaRPr lang="en-US" sz="2603" dirty="0"/>
          </a:p>
        </p:txBody>
      </p:sp>
      <p:sp>
        <p:nvSpPr>
          <p:cNvPr id="10" name="Text 6"/>
          <p:cNvSpPr/>
          <p:nvPr/>
        </p:nvSpPr>
        <p:spPr>
          <a:xfrm>
            <a:off x="2376726" y="2535436"/>
            <a:ext cx="2754511" cy="344329"/>
          </a:xfrm>
          <a:prstGeom prst="rect">
            <a:avLst/>
          </a:prstGeom>
          <a:noFill/>
          <a:ln/>
        </p:spPr>
        <p:txBody>
          <a:bodyPr wrap="none" rtlCol="0" anchor="t"/>
          <a:lstStyle/>
          <a:p>
            <a:pPr marL="0" indent="0" algn="l">
              <a:lnSpc>
                <a:spcPts val="2711"/>
              </a:lnSpc>
              <a:buNone/>
            </a:pPr>
            <a:r>
              <a:rPr lang="en-US" sz="2169" dirty="0">
                <a:solidFill>
                  <a:srgbClr val="DAD8E9"/>
                </a:solidFill>
                <a:latin typeface="Prompt" pitchFamily="34" charset="0"/>
                <a:ea typeface="Prompt" pitchFamily="34" charset="-122"/>
                <a:cs typeface="Prompt" pitchFamily="34" charset="-120"/>
              </a:rPr>
              <a:t>Stay Vigilant</a:t>
            </a:r>
            <a:endParaRPr lang="en-US" sz="2169" dirty="0"/>
          </a:p>
        </p:txBody>
      </p:sp>
      <p:sp>
        <p:nvSpPr>
          <p:cNvPr id="11" name="Text 7"/>
          <p:cNvSpPr/>
          <p:nvPr/>
        </p:nvSpPr>
        <p:spPr>
          <a:xfrm>
            <a:off x="2376726" y="3011924"/>
            <a:ext cx="7761684" cy="705088"/>
          </a:xfrm>
          <a:prstGeom prst="rect">
            <a:avLst/>
          </a:prstGeom>
          <a:noFill/>
          <a:ln/>
        </p:spPr>
        <p:txBody>
          <a:bodyPr wrap="square" rtlCol="0" anchor="t"/>
          <a:lstStyle/>
          <a:p>
            <a:pPr marL="0" indent="0" algn="l">
              <a:lnSpc>
                <a:spcPts val="2776"/>
              </a:lnSpc>
              <a:buNone/>
            </a:pPr>
            <a:r>
              <a:rPr lang="en-US" sz="1735" dirty="0">
                <a:solidFill>
                  <a:srgbClr val="DAD8E9"/>
                </a:solidFill>
                <a:latin typeface="Mukta" pitchFamily="34" charset="0"/>
                <a:ea typeface="Mukta" pitchFamily="34" charset="-122"/>
                <a:cs typeface="Mukta" pitchFamily="34" charset="-120"/>
              </a:rPr>
              <a:t>Be cautious of unsolicited messages and carefully inspect any links or attachments before interacting with them.</a:t>
            </a:r>
            <a:endParaRPr lang="en-US" sz="1735" dirty="0"/>
          </a:p>
        </p:txBody>
      </p:sp>
      <p:sp>
        <p:nvSpPr>
          <p:cNvPr id="12" name="Shape 8"/>
          <p:cNvSpPr/>
          <p:nvPr/>
        </p:nvSpPr>
        <p:spPr>
          <a:xfrm>
            <a:off x="1412677" y="4555450"/>
            <a:ext cx="771168" cy="44053"/>
          </a:xfrm>
          <a:prstGeom prst="roundRect">
            <a:avLst>
              <a:gd name="adj" fmla="val 225099"/>
            </a:avLst>
          </a:prstGeom>
          <a:solidFill>
            <a:srgbClr val="6D4562"/>
          </a:solidFill>
          <a:ln/>
        </p:spPr>
      </p:sp>
      <p:sp>
        <p:nvSpPr>
          <p:cNvPr id="13" name="Shape 9"/>
          <p:cNvSpPr/>
          <p:nvPr/>
        </p:nvSpPr>
        <p:spPr>
          <a:xfrm>
            <a:off x="916900" y="4329708"/>
            <a:ext cx="495776" cy="495776"/>
          </a:xfrm>
          <a:prstGeom prst="roundRect">
            <a:avLst>
              <a:gd name="adj" fmla="val 20002"/>
            </a:avLst>
          </a:prstGeom>
          <a:solidFill>
            <a:srgbClr val="542C49"/>
          </a:solidFill>
          <a:ln w="7620">
            <a:solidFill>
              <a:srgbClr val="6D4562"/>
            </a:solidFill>
            <a:prstDash val="solid"/>
          </a:ln>
        </p:spPr>
      </p:sp>
      <p:sp>
        <p:nvSpPr>
          <p:cNvPr id="14" name="Text 10"/>
          <p:cNvSpPr/>
          <p:nvPr/>
        </p:nvSpPr>
        <p:spPr>
          <a:xfrm>
            <a:off x="1068110" y="4371023"/>
            <a:ext cx="193358" cy="413147"/>
          </a:xfrm>
          <a:prstGeom prst="rect">
            <a:avLst/>
          </a:prstGeom>
          <a:noFill/>
          <a:ln/>
        </p:spPr>
        <p:txBody>
          <a:bodyPr wrap="none" rtlCol="0" anchor="t"/>
          <a:lstStyle/>
          <a:p>
            <a:pPr marL="0" indent="0" algn="ctr">
              <a:lnSpc>
                <a:spcPts val="3253"/>
              </a:lnSpc>
              <a:buNone/>
            </a:pPr>
            <a:r>
              <a:rPr lang="en-US" sz="2603" dirty="0">
                <a:solidFill>
                  <a:srgbClr val="DAD8E9"/>
                </a:solidFill>
                <a:latin typeface="Prompt" pitchFamily="34" charset="0"/>
                <a:ea typeface="Prompt" pitchFamily="34" charset="-122"/>
                <a:cs typeface="Prompt" pitchFamily="34" charset="-120"/>
              </a:rPr>
              <a:t>2</a:t>
            </a:r>
            <a:endParaRPr lang="en-US" sz="2603" dirty="0"/>
          </a:p>
        </p:txBody>
      </p:sp>
      <p:sp>
        <p:nvSpPr>
          <p:cNvPr id="15" name="Text 11"/>
          <p:cNvSpPr/>
          <p:nvPr/>
        </p:nvSpPr>
        <p:spPr>
          <a:xfrm>
            <a:off x="2376726" y="4377809"/>
            <a:ext cx="2754511" cy="344329"/>
          </a:xfrm>
          <a:prstGeom prst="rect">
            <a:avLst/>
          </a:prstGeom>
          <a:noFill/>
          <a:ln/>
        </p:spPr>
        <p:txBody>
          <a:bodyPr wrap="none" rtlCol="0" anchor="t"/>
          <a:lstStyle/>
          <a:p>
            <a:pPr marL="0" indent="0" algn="l">
              <a:lnSpc>
                <a:spcPts val="2711"/>
              </a:lnSpc>
              <a:buNone/>
            </a:pPr>
            <a:r>
              <a:rPr lang="en-US" sz="2169" dirty="0">
                <a:solidFill>
                  <a:srgbClr val="DAD8E9"/>
                </a:solidFill>
                <a:latin typeface="Prompt" pitchFamily="34" charset="0"/>
                <a:ea typeface="Prompt" pitchFamily="34" charset="-122"/>
                <a:cs typeface="Prompt" pitchFamily="34" charset="-120"/>
              </a:rPr>
              <a:t>Verify Legitimacy</a:t>
            </a:r>
            <a:endParaRPr lang="en-US" sz="2169" dirty="0"/>
          </a:p>
        </p:txBody>
      </p:sp>
      <p:sp>
        <p:nvSpPr>
          <p:cNvPr id="16" name="Text 12"/>
          <p:cNvSpPr/>
          <p:nvPr/>
        </p:nvSpPr>
        <p:spPr>
          <a:xfrm>
            <a:off x="2376726" y="4854297"/>
            <a:ext cx="7761684" cy="705088"/>
          </a:xfrm>
          <a:prstGeom prst="rect">
            <a:avLst/>
          </a:prstGeom>
          <a:noFill/>
          <a:ln/>
        </p:spPr>
        <p:txBody>
          <a:bodyPr wrap="square" rtlCol="0" anchor="t"/>
          <a:lstStyle/>
          <a:p>
            <a:pPr marL="0" indent="0" algn="l">
              <a:lnSpc>
                <a:spcPts val="2776"/>
              </a:lnSpc>
              <a:buNone/>
            </a:pPr>
            <a:r>
              <a:rPr lang="en-US" sz="1735" dirty="0">
                <a:solidFill>
                  <a:srgbClr val="DAD8E9"/>
                </a:solidFill>
                <a:latin typeface="Mukta" pitchFamily="34" charset="0"/>
                <a:ea typeface="Mukta" pitchFamily="34" charset="-122"/>
                <a:cs typeface="Mukta" pitchFamily="34" charset="-120"/>
              </a:rPr>
              <a:t>Contact the organization directly through a known, trusted channel to confirm the request is legitimate.</a:t>
            </a:r>
            <a:endParaRPr lang="en-US" sz="1735" dirty="0"/>
          </a:p>
        </p:txBody>
      </p:sp>
      <p:sp>
        <p:nvSpPr>
          <p:cNvPr id="17" name="Shape 13"/>
          <p:cNvSpPr/>
          <p:nvPr/>
        </p:nvSpPr>
        <p:spPr>
          <a:xfrm>
            <a:off x="1412677" y="6397823"/>
            <a:ext cx="771168" cy="44053"/>
          </a:xfrm>
          <a:prstGeom prst="roundRect">
            <a:avLst>
              <a:gd name="adj" fmla="val 225099"/>
            </a:avLst>
          </a:prstGeom>
          <a:solidFill>
            <a:srgbClr val="6D4562"/>
          </a:solidFill>
          <a:ln/>
        </p:spPr>
      </p:sp>
      <p:sp>
        <p:nvSpPr>
          <p:cNvPr id="18" name="Shape 14"/>
          <p:cNvSpPr/>
          <p:nvPr/>
        </p:nvSpPr>
        <p:spPr>
          <a:xfrm>
            <a:off x="916900" y="6172081"/>
            <a:ext cx="495776" cy="495776"/>
          </a:xfrm>
          <a:prstGeom prst="roundRect">
            <a:avLst>
              <a:gd name="adj" fmla="val 20002"/>
            </a:avLst>
          </a:prstGeom>
          <a:solidFill>
            <a:srgbClr val="542C49"/>
          </a:solidFill>
          <a:ln w="7620">
            <a:solidFill>
              <a:srgbClr val="6D4562"/>
            </a:solidFill>
            <a:prstDash val="solid"/>
          </a:ln>
        </p:spPr>
      </p:sp>
      <p:sp>
        <p:nvSpPr>
          <p:cNvPr id="19" name="Text 15"/>
          <p:cNvSpPr/>
          <p:nvPr/>
        </p:nvSpPr>
        <p:spPr>
          <a:xfrm>
            <a:off x="1068943" y="6213396"/>
            <a:ext cx="191691" cy="413147"/>
          </a:xfrm>
          <a:prstGeom prst="rect">
            <a:avLst/>
          </a:prstGeom>
          <a:noFill/>
          <a:ln/>
        </p:spPr>
        <p:txBody>
          <a:bodyPr wrap="none" rtlCol="0" anchor="t"/>
          <a:lstStyle/>
          <a:p>
            <a:pPr marL="0" indent="0" algn="ctr">
              <a:lnSpc>
                <a:spcPts val="3253"/>
              </a:lnSpc>
              <a:buNone/>
            </a:pPr>
            <a:r>
              <a:rPr lang="en-US" sz="2603" dirty="0">
                <a:solidFill>
                  <a:srgbClr val="DAD8E9"/>
                </a:solidFill>
                <a:latin typeface="Prompt" pitchFamily="34" charset="0"/>
                <a:ea typeface="Prompt" pitchFamily="34" charset="-122"/>
                <a:cs typeface="Prompt" pitchFamily="34" charset="-120"/>
              </a:rPr>
              <a:t>3</a:t>
            </a:r>
            <a:endParaRPr lang="en-US" sz="2603" dirty="0"/>
          </a:p>
        </p:txBody>
      </p:sp>
      <p:sp>
        <p:nvSpPr>
          <p:cNvPr id="20" name="Text 16"/>
          <p:cNvSpPr/>
          <p:nvPr/>
        </p:nvSpPr>
        <p:spPr>
          <a:xfrm>
            <a:off x="2376726" y="6220182"/>
            <a:ext cx="2754511" cy="344329"/>
          </a:xfrm>
          <a:prstGeom prst="rect">
            <a:avLst/>
          </a:prstGeom>
          <a:noFill/>
          <a:ln/>
        </p:spPr>
        <p:txBody>
          <a:bodyPr wrap="none" rtlCol="0" anchor="t"/>
          <a:lstStyle/>
          <a:p>
            <a:pPr marL="0" indent="0" algn="l">
              <a:lnSpc>
                <a:spcPts val="2711"/>
              </a:lnSpc>
              <a:buNone/>
            </a:pPr>
            <a:r>
              <a:rPr lang="en-US" sz="2169" dirty="0">
                <a:solidFill>
                  <a:srgbClr val="DAD8E9"/>
                </a:solidFill>
                <a:latin typeface="Prompt" pitchFamily="34" charset="0"/>
                <a:ea typeface="Prompt" pitchFamily="34" charset="-122"/>
                <a:cs typeface="Prompt" pitchFamily="34" charset="-120"/>
              </a:rPr>
              <a:t>Use Strong Security</a:t>
            </a:r>
            <a:endParaRPr lang="en-US" sz="2169" dirty="0"/>
          </a:p>
        </p:txBody>
      </p:sp>
      <p:sp>
        <p:nvSpPr>
          <p:cNvPr id="21" name="Text 17"/>
          <p:cNvSpPr/>
          <p:nvPr/>
        </p:nvSpPr>
        <p:spPr>
          <a:xfrm>
            <a:off x="2376726" y="6696670"/>
            <a:ext cx="7761684" cy="705088"/>
          </a:xfrm>
          <a:prstGeom prst="rect">
            <a:avLst/>
          </a:prstGeom>
          <a:noFill/>
          <a:ln/>
        </p:spPr>
        <p:txBody>
          <a:bodyPr wrap="square" rtlCol="0" anchor="t"/>
          <a:lstStyle/>
          <a:p>
            <a:pPr marL="0" indent="0" algn="l">
              <a:lnSpc>
                <a:spcPts val="2776"/>
              </a:lnSpc>
              <a:buNone/>
            </a:pPr>
            <a:r>
              <a:rPr lang="en-US" sz="1735" dirty="0">
                <a:solidFill>
                  <a:srgbClr val="DAD8E9"/>
                </a:solidFill>
                <a:latin typeface="Mukta" pitchFamily="34" charset="0"/>
                <a:ea typeface="Mukta" pitchFamily="34" charset="-122"/>
                <a:cs typeface="Mukta" pitchFamily="34" charset="-120"/>
              </a:rPr>
              <a:t>Maintain up-to-date antivirus and anti-malware software, and enable two-factor authentication on your accounts.</a:t>
            </a:r>
            <a:endParaRPr lang="en-US" sz="17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762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dirty="0">
                <a:solidFill>
                  <a:srgbClr val="C6BFEE"/>
                </a:solidFill>
                <a:latin typeface="Prompt" pitchFamily="34" charset="0"/>
                <a:ea typeface="Prompt" pitchFamily="34" charset="-122"/>
                <a:cs typeface="Prompt" pitchFamily="34" charset="-120"/>
              </a:rPr>
              <a:t>Reporting and Responding to Phishing</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2762131"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Identify</a:t>
            </a:r>
            <a:endParaRPr lang="en-US" sz="2175" dirty="0"/>
          </a:p>
        </p:txBody>
      </p:sp>
      <p:sp>
        <p:nvSpPr>
          <p:cNvPr id="8" name="Text 3"/>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a:solidFill>
                  <a:srgbClr val="DAD8E9"/>
                </a:solidFill>
                <a:latin typeface="Mukta" pitchFamily="34" charset="0"/>
                <a:ea typeface="Mukta" pitchFamily="34" charset="-122"/>
                <a:cs typeface="Mukta" pitchFamily="34" charset="-120"/>
              </a:rPr>
              <a:t>Recognize the phishing attempt and do not respond or engage with the attacker.</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2762131"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Document</a:t>
            </a:r>
            <a:endParaRPr lang="en-US" sz="2175" dirty="0"/>
          </a:p>
        </p:txBody>
      </p:sp>
      <p:sp>
        <p:nvSpPr>
          <p:cNvPr id="11" name="Text 5"/>
          <p:cNvSpPr/>
          <p:nvPr/>
        </p:nvSpPr>
        <p:spPr>
          <a:xfrm>
            <a:off x="5922288" y="4786432"/>
            <a:ext cx="7879556" cy="706993"/>
          </a:xfrm>
          <a:prstGeom prst="rect">
            <a:avLst/>
          </a:prstGeom>
          <a:noFill/>
          <a:ln/>
        </p:spPr>
        <p:txBody>
          <a:bodyPr wrap="square" rtlCol="0" anchor="t"/>
          <a:lstStyle/>
          <a:p>
            <a:pPr marL="0" indent="0" algn="l">
              <a:lnSpc>
                <a:spcPts val="2784"/>
              </a:lnSpc>
              <a:buNone/>
            </a:pPr>
            <a:r>
              <a:rPr lang="en-US" sz="1740" dirty="0">
                <a:solidFill>
                  <a:srgbClr val="DAD8E9"/>
                </a:solidFill>
                <a:latin typeface="Mukta" pitchFamily="34" charset="0"/>
                <a:ea typeface="Mukta" pitchFamily="34" charset="-122"/>
                <a:cs typeface="Mukta" pitchFamily="34" charset="-120"/>
              </a:rPr>
              <a:t>Gather and preserve any evidence, such as screenshots or email headers, that could aid in the investigation.</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2762131"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Report</a:t>
            </a:r>
            <a:endParaRPr lang="en-US" sz="2175" dirty="0"/>
          </a:p>
        </p:txBody>
      </p:sp>
      <p:sp>
        <p:nvSpPr>
          <p:cNvPr id="14" name="Text 7"/>
          <p:cNvSpPr/>
          <p:nvPr/>
        </p:nvSpPr>
        <p:spPr>
          <a:xfrm>
            <a:off x="5922288" y="6554153"/>
            <a:ext cx="7879556" cy="706993"/>
          </a:xfrm>
          <a:prstGeom prst="rect">
            <a:avLst/>
          </a:prstGeom>
          <a:noFill/>
          <a:ln/>
        </p:spPr>
        <p:txBody>
          <a:bodyPr wrap="square" rtlCol="0" anchor="t"/>
          <a:lstStyle/>
          <a:p>
            <a:pPr marL="0" indent="0" algn="l">
              <a:lnSpc>
                <a:spcPts val="2784"/>
              </a:lnSpc>
              <a:buNone/>
            </a:pPr>
            <a:r>
              <a:rPr lang="en-US" sz="1740" dirty="0">
                <a:solidFill>
                  <a:srgbClr val="DAD8E9"/>
                </a:solidFill>
                <a:latin typeface="Mukta" pitchFamily="34" charset="0"/>
                <a:ea typeface="Mukta" pitchFamily="34" charset="-122"/>
                <a:cs typeface="Mukta" pitchFamily="34" charset="-120"/>
              </a:rPr>
              <a:t>Notify the appropriate authorities, your organization's security team, and the targeted company or brand.</a:t>
            </a:r>
            <a:endParaRPr lang="en-US" sz="17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758" y="-32274"/>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871067"/>
            <a:ext cx="8485823"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Conclusion and Key Takeaways</a:t>
            </a:r>
            <a:endParaRPr lang="en-US" sz="4374" dirty="0"/>
          </a:p>
        </p:txBody>
      </p:sp>
      <p:sp>
        <p:nvSpPr>
          <p:cNvPr id="6" name="Shape 2"/>
          <p:cNvSpPr/>
          <p:nvPr/>
        </p:nvSpPr>
        <p:spPr>
          <a:xfrm>
            <a:off x="4490799" y="3072289"/>
            <a:ext cx="499943" cy="499943"/>
          </a:xfrm>
          <a:prstGeom prst="roundRect">
            <a:avLst>
              <a:gd name="adj" fmla="val 20000"/>
            </a:avLst>
          </a:prstGeom>
          <a:solidFill>
            <a:srgbClr val="542C49"/>
          </a:solidFill>
          <a:ln w="7620">
            <a:solidFill>
              <a:srgbClr val="6D4562"/>
            </a:solidFill>
            <a:prstDash val="solid"/>
          </a:ln>
        </p:spPr>
      </p:sp>
      <p:sp>
        <p:nvSpPr>
          <p:cNvPr id="7" name="Text 3"/>
          <p:cNvSpPr/>
          <p:nvPr/>
        </p:nvSpPr>
        <p:spPr>
          <a:xfrm>
            <a:off x="4678442" y="3113961"/>
            <a:ext cx="1246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8" name="Text 4"/>
          <p:cNvSpPr/>
          <p:nvPr/>
        </p:nvSpPr>
        <p:spPr>
          <a:xfrm>
            <a:off x="5212913" y="3148608"/>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Phishing Threats</a:t>
            </a:r>
            <a:endParaRPr lang="en-US" sz="2187" dirty="0"/>
          </a:p>
        </p:txBody>
      </p:sp>
      <p:sp>
        <p:nvSpPr>
          <p:cNvPr id="9" name="Text 5"/>
          <p:cNvSpPr/>
          <p:nvPr/>
        </p:nvSpPr>
        <p:spPr>
          <a:xfrm>
            <a:off x="5212913" y="3629025"/>
            <a:ext cx="3820001"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Phishing attacks can have serious consequences, including identity theft, financial loss, and network compromise.</a:t>
            </a:r>
            <a:endParaRPr lang="en-US" sz="1750" dirty="0"/>
          </a:p>
        </p:txBody>
      </p:sp>
      <p:sp>
        <p:nvSpPr>
          <p:cNvPr id="10" name="Shape 6"/>
          <p:cNvSpPr/>
          <p:nvPr/>
        </p:nvSpPr>
        <p:spPr>
          <a:xfrm>
            <a:off x="9255085" y="3072289"/>
            <a:ext cx="499943" cy="499943"/>
          </a:xfrm>
          <a:prstGeom prst="roundRect">
            <a:avLst>
              <a:gd name="adj" fmla="val 20000"/>
            </a:avLst>
          </a:prstGeom>
          <a:solidFill>
            <a:srgbClr val="542C49"/>
          </a:solidFill>
          <a:ln w="7620">
            <a:solidFill>
              <a:srgbClr val="6D4562"/>
            </a:solidFill>
            <a:prstDash val="solid"/>
          </a:ln>
        </p:spPr>
      </p:sp>
      <p:sp>
        <p:nvSpPr>
          <p:cNvPr id="11" name="Text 7"/>
          <p:cNvSpPr/>
          <p:nvPr/>
        </p:nvSpPr>
        <p:spPr>
          <a:xfrm>
            <a:off x="9407485" y="3113961"/>
            <a:ext cx="195024"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2" name="Text 8"/>
          <p:cNvSpPr/>
          <p:nvPr/>
        </p:nvSpPr>
        <p:spPr>
          <a:xfrm>
            <a:off x="9977199" y="3148608"/>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Vigilance is Key</a:t>
            </a:r>
            <a:endParaRPr lang="en-US" sz="2187" dirty="0"/>
          </a:p>
        </p:txBody>
      </p:sp>
      <p:sp>
        <p:nvSpPr>
          <p:cNvPr id="13" name="Text 9"/>
          <p:cNvSpPr/>
          <p:nvPr/>
        </p:nvSpPr>
        <p:spPr>
          <a:xfrm>
            <a:off x="9977199" y="3629025"/>
            <a:ext cx="3820001"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Stay alert, verify the legitimacy of any suspicious requests, and use strong security measures to protect yourself.</a:t>
            </a:r>
            <a:endParaRPr lang="en-US" sz="1750" dirty="0"/>
          </a:p>
        </p:txBody>
      </p:sp>
      <p:sp>
        <p:nvSpPr>
          <p:cNvPr id="14" name="Shape 10"/>
          <p:cNvSpPr/>
          <p:nvPr/>
        </p:nvSpPr>
        <p:spPr>
          <a:xfrm>
            <a:off x="4490799" y="5090993"/>
            <a:ext cx="499943" cy="499943"/>
          </a:xfrm>
          <a:prstGeom prst="roundRect">
            <a:avLst>
              <a:gd name="adj" fmla="val 20000"/>
            </a:avLst>
          </a:prstGeom>
          <a:solidFill>
            <a:srgbClr val="542C49"/>
          </a:solidFill>
          <a:ln w="7620">
            <a:solidFill>
              <a:srgbClr val="6D4562"/>
            </a:solidFill>
            <a:prstDash val="solid"/>
          </a:ln>
        </p:spPr>
      </p:sp>
      <p:sp>
        <p:nvSpPr>
          <p:cNvPr id="15" name="Text 11"/>
          <p:cNvSpPr/>
          <p:nvPr/>
        </p:nvSpPr>
        <p:spPr>
          <a:xfrm>
            <a:off x="4644033" y="5132665"/>
            <a:ext cx="1933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16" name="Text 12"/>
          <p:cNvSpPr/>
          <p:nvPr/>
        </p:nvSpPr>
        <p:spPr>
          <a:xfrm>
            <a:off x="5212913" y="5167313"/>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Reporting Matters</a:t>
            </a:r>
            <a:endParaRPr lang="en-US" sz="2187" dirty="0"/>
          </a:p>
        </p:txBody>
      </p:sp>
      <p:sp>
        <p:nvSpPr>
          <p:cNvPr id="17" name="Text 13"/>
          <p:cNvSpPr/>
          <p:nvPr/>
        </p:nvSpPr>
        <p:spPr>
          <a:xfrm>
            <a:off x="5212913" y="5647730"/>
            <a:ext cx="8584287"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Reporting phishing incidents helps authorities and organizations combat these threats and protect others.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561</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vanapalli raghavendra</cp:lastModifiedBy>
  <cp:revision>2</cp:revision>
  <dcterms:created xsi:type="dcterms:W3CDTF">2024-05-15T05:43:43Z</dcterms:created>
  <dcterms:modified xsi:type="dcterms:W3CDTF">2024-05-15T05:47:42Z</dcterms:modified>
</cp:coreProperties>
</file>