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58" r:id="rId3"/>
    <p:sldId id="261" r:id="rId4"/>
    <p:sldId id="260" r:id="rId5"/>
    <p:sldId id="262" r:id="rId6"/>
    <p:sldId id="263" r:id="rId7"/>
    <p:sldId id="264" r:id="rId8"/>
    <p:sldId id="265" r:id="rId9"/>
    <p:sldId id="269" r:id="rId10"/>
    <p:sldId id="270" r:id="rId11"/>
    <p:sldId id="271"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696"/>
    <p:restoredTop sz="94655"/>
  </p:normalViewPr>
  <p:slideViewPr>
    <p:cSldViewPr snapToGrid="0">
      <p:cViewPr varScale="1">
        <p:scale>
          <a:sx n="83" d="100"/>
          <a:sy n="83" d="100"/>
        </p:scale>
        <p:origin x="240"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64A5B-09F9-818F-0115-EE6BA43CC11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4267EE6-BE42-133B-4F10-80FD39BEE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9532C22-30BD-874C-001B-10CE19B04E6B}"/>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5" name="Footer Placeholder 4">
            <a:extLst>
              <a:ext uri="{FF2B5EF4-FFF2-40B4-BE49-F238E27FC236}">
                <a16:creationId xmlns:a16="http://schemas.microsoft.com/office/drawing/2014/main" id="{F905A2A8-7590-430F-4D00-92BB006734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0D5D0-5840-97B4-170D-E7334A12F870}"/>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3893564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7894B-3F23-5902-CE96-AA1EA8B9C82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A036E6-CD54-FF28-C880-6DC1D2670A6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F6151A-92BA-4233-0C53-5942DC915B5D}"/>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5" name="Footer Placeholder 4">
            <a:extLst>
              <a:ext uri="{FF2B5EF4-FFF2-40B4-BE49-F238E27FC236}">
                <a16:creationId xmlns:a16="http://schemas.microsoft.com/office/drawing/2014/main" id="{B15D50FB-CC1B-7A2F-BBFD-87ED70189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A02EC-9804-9E29-1FB9-CB7326F37CB2}"/>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317359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E90B5-78FF-EA06-2B4D-CC598E12612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B14F584-D730-2256-4B77-B5EEB071FAF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4DAD18-8CB6-1120-214B-E96A5FC42D7F}"/>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5" name="Footer Placeholder 4">
            <a:extLst>
              <a:ext uri="{FF2B5EF4-FFF2-40B4-BE49-F238E27FC236}">
                <a16:creationId xmlns:a16="http://schemas.microsoft.com/office/drawing/2014/main" id="{529AF077-2835-591F-88D3-B15BADE85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29A70-F8F7-8791-CC2E-7E8782E5E1DE}"/>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160435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07963-F116-420B-11FC-0FFC6341E6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3ECF95B-AFBC-C00A-47F2-6416D3ACBE4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6F1696F-DADF-5F62-3F44-00D33D5B1607}"/>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5" name="Footer Placeholder 4">
            <a:extLst>
              <a:ext uri="{FF2B5EF4-FFF2-40B4-BE49-F238E27FC236}">
                <a16:creationId xmlns:a16="http://schemas.microsoft.com/office/drawing/2014/main" id="{AA643A63-CCAE-C909-D690-B0FA79CF6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A9A742-2448-16DA-3D63-CBA875A553C5}"/>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210044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A1FE-1AFD-A9F0-CC75-4CAB13F7889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3CD59E7-0230-3814-64C4-3EAD1565BF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3A3FA0F-61C6-9BFF-59F7-2D8485BD0018}"/>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5" name="Footer Placeholder 4">
            <a:extLst>
              <a:ext uri="{FF2B5EF4-FFF2-40B4-BE49-F238E27FC236}">
                <a16:creationId xmlns:a16="http://schemas.microsoft.com/office/drawing/2014/main" id="{452C6A7E-985C-8E7D-160A-1D9BE8900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1A153-7E65-7807-2331-BA8B71193099}"/>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1521724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500FD-C5B5-4212-A55D-CEEE86B2724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015A130-79C2-F486-7896-9DB7E3EC7EB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675F0BD-862F-4CED-D133-CE378C386E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05B017-E88D-6090-B050-3F0BEDC9889A}"/>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6" name="Footer Placeholder 5">
            <a:extLst>
              <a:ext uri="{FF2B5EF4-FFF2-40B4-BE49-F238E27FC236}">
                <a16:creationId xmlns:a16="http://schemas.microsoft.com/office/drawing/2014/main" id="{8038B126-7B07-8F04-6F56-47A137331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AD163-1681-95AB-3585-186A49EA4F33}"/>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2095424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657B-2DCB-DD1D-3936-17D55F25E48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8B35FA-F169-6B83-E4CB-062894BA8E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DDD256D-4B37-43CC-F144-1668743CC79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22D56FA-7D49-BCC3-8DE4-5A1CB0172C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140B2F-8253-9085-A085-8C53F4192B1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9B2F02B-785B-E784-E0EE-3CC14A185862}"/>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8" name="Footer Placeholder 7">
            <a:extLst>
              <a:ext uri="{FF2B5EF4-FFF2-40B4-BE49-F238E27FC236}">
                <a16:creationId xmlns:a16="http://schemas.microsoft.com/office/drawing/2014/main" id="{94B81336-6092-85FE-09BF-78000EF69B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243AF3-05C3-98BD-634B-6C0A2468CA9D}"/>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1953043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CC774-D083-03CE-58B3-EBC49C49CD0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C7A6EF9-F569-3F77-DFE2-2171AFF0CE2C}"/>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4" name="Footer Placeholder 3">
            <a:extLst>
              <a:ext uri="{FF2B5EF4-FFF2-40B4-BE49-F238E27FC236}">
                <a16:creationId xmlns:a16="http://schemas.microsoft.com/office/drawing/2014/main" id="{1343CC60-FCEC-78DE-B900-37C97F5277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DDF80-A382-5752-73B4-E2DE519389FE}"/>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136376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E7B0E-70B7-51A2-E344-54D285896359}"/>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3" name="Footer Placeholder 2">
            <a:extLst>
              <a:ext uri="{FF2B5EF4-FFF2-40B4-BE49-F238E27FC236}">
                <a16:creationId xmlns:a16="http://schemas.microsoft.com/office/drawing/2014/main" id="{7D654EAB-AD9B-5C8B-59BB-DF928D247B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599667-7DC8-94B5-9E03-CB799204C84B}"/>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12809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EDC3-C52D-CB79-7198-B04A71BE1A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579E87A-647A-2AD9-7ED9-F14878F7F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D010E8-7CCE-9502-FB14-49E4BB8D1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F3E42D4-BE8D-B8A6-A803-8A6B46886944}"/>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6" name="Footer Placeholder 5">
            <a:extLst>
              <a:ext uri="{FF2B5EF4-FFF2-40B4-BE49-F238E27FC236}">
                <a16:creationId xmlns:a16="http://schemas.microsoft.com/office/drawing/2014/main" id="{ADBD6E3A-33B6-A0C7-DDBD-8CC51897DE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4133F6-3F93-A63D-C28F-043172F4299E}"/>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2297419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06E5-A8FC-C5B9-6A70-FE8FEE0253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6649D2B-C643-6509-BD36-92B10E597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9100B8-0604-475A-A61E-91521A448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E163AC-AF53-5F61-2352-C61885800ACB}"/>
              </a:ext>
            </a:extLst>
          </p:cNvPr>
          <p:cNvSpPr>
            <a:spLocks noGrp="1"/>
          </p:cNvSpPr>
          <p:nvPr>
            <p:ph type="dt" sz="half" idx="10"/>
          </p:nvPr>
        </p:nvSpPr>
        <p:spPr/>
        <p:txBody>
          <a:bodyPr/>
          <a:lstStyle/>
          <a:p>
            <a:fld id="{071CB06E-4F43-BD47-A178-8D545EF6AABC}" type="datetimeFigureOut">
              <a:rPr lang="en-US" smtClean="0"/>
              <a:t>4/19/25</a:t>
            </a:fld>
            <a:endParaRPr lang="en-US"/>
          </a:p>
        </p:txBody>
      </p:sp>
      <p:sp>
        <p:nvSpPr>
          <p:cNvPr id="6" name="Footer Placeholder 5">
            <a:extLst>
              <a:ext uri="{FF2B5EF4-FFF2-40B4-BE49-F238E27FC236}">
                <a16:creationId xmlns:a16="http://schemas.microsoft.com/office/drawing/2014/main" id="{F2E71F82-EE6E-71B2-951A-F49EDC4A95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884803-A8D8-0017-7B06-B755F3912649}"/>
              </a:ext>
            </a:extLst>
          </p:cNvPr>
          <p:cNvSpPr>
            <a:spLocks noGrp="1"/>
          </p:cNvSpPr>
          <p:nvPr>
            <p:ph type="sldNum" sz="quarter" idx="12"/>
          </p:nvPr>
        </p:nvSpPr>
        <p:spPr/>
        <p:txBody>
          <a:bodyPr/>
          <a:lstStyle/>
          <a:p>
            <a:fld id="{127D45C5-3967-AB44-A65F-242408DE301A}" type="slidenum">
              <a:rPr lang="en-US" smtClean="0"/>
              <a:t>‹#›</a:t>
            </a:fld>
            <a:endParaRPr lang="en-US"/>
          </a:p>
        </p:txBody>
      </p:sp>
    </p:spTree>
    <p:extLst>
      <p:ext uri="{BB962C8B-B14F-4D97-AF65-F5344CB8AC3E}">
        <p14:creationId xmlns:p14="http://schemas.microsoft.com/office/powerpoint/2010/main" val="126288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EAE1C7-4944-9DD6-EF1C-5829F428D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585A85-FF0C-B3AD-3E9B-EF6A2386F7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A3D763B-8D6E-74ED-C5D5-E19DDEB3A1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CB06E-4F43-BD47-A178-8D545EF6AABC}" type="datetimeFigureOut">
              <a:rPr lang="en-US" smtClean="0"/>
              <a:t>4/19/25</a:t>
            </a:fld>
            <a:endParaRPr lang="en-US"/>
          </a:p>
        </p:txBody>
      </p:sp>
      <p:sp>
        <p:nvSpPr>
          <p:cNvPr id="5" name="Footer Placeholder 4">
            <a:extLst>
              <a:ext uri="{FF2B5EF4-FFF2-40B4-BE49-F238E27FC236}">
                <a16:creationId xmlns:a16="http://schemas.microsoft.com/office/drawing/2014/main" id="{333AC863-906D-97BC-6A3E-2EA4C47E79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C41235-EB1F-18C8-61A1-E8F0AE830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D45C5-3967-AB44-A65F-242408DE301A}" type="slidenum">
              <a:rPr lang="en-US" smtClean="0"/>
              <a:t>‹#›</a:t>
            </a:fld>
            <a:endParaRPr lang="en-US"/>
          </a:p>
        </p:txBody>
      </p:sp>
    </p:spTree>
    <p:extLst>
      <p:ext uri="{BB962C8B-B14F-4D97-AF65-F5344CB8AC3E}">
        <p14:creationId xmlns:p14="http://schemas.microsoft.com/office/powerpoint/2010/main" val="26689276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2" name="TextBox 1">
            <a:extLst>
              <a:ext uri="{FF2B5EF4-FFF2-40B4-BE49-F238E27FC236}">
                <a16:creationId xmlns:a16="http://schemas.microsoft.com/office/drawing/2014/main" id="{C7234ADE-BB5B-A3D0-7A65-6E4BBBC94F70}"/>
              </a:ext>
            </a:extLst>
          </p:cNvPr>
          <p:cNvSpPr txBox="1"/>
          <p:nvPr/>
        </p:nvSpPr>
        <p:spPr>
          <a:xfrm>
            <a:off x="1658471" y="2222339"/>
            <a:ext cx="8875057" cy="1754326"/>
          </a:xfrm>
          <a:prstGeom prst="rect">
            <a:avLst/>
          </a:prstGeom>
          <a:noFill/>
        </p:spPr>
        <p:txBody>
          <a:bodyPr wrap="none" rtlCol="0">
            <a:spAutoFit/>
          </a:bodyPr>
          <a:lstStyle/>
          <a:p>
            <a:pPr algn="ctr"/>
            <a:r>
              <a:rPr lang="en-US" sz="3200" dirty="0">
                <a:latin typeface="Times New Roman" panose="02020603050405020304" pitchFamily="18" charset="0"/>
                <a:cs typeface="Times New Roman" panose="02020603050405020304" pitchFamily="18" charset="0"/>
              </a:rPr>
              <a:t>Title:</a:t>
            </a:r>
          </a:p>
          <a:p>
            <a:pPr algn="ctr"/>
            <a:r>
              <a:rPr lang="en-US" sz="3600" dirty="0">
                <a:latin typeface="Times New Roman" panose="02020603050405020304" pitchFamily="18" charset="0"/>
                <a:cs typeface="Times New Roman" panose="02020603050405020304" pitchFamily="18" charset="0"/>
              </a:rPr>
              <a:t>ENHANCING RELIABILITY PREDICTION </a:t>
            </a:r>
          </a:p>
          <a:p>
            <a:pPr algn="ctr"/>
            <a:r>
              <a:rPr lang="en-US" sz="3600" dirty="0">
                <a:latin typeface="Times New Roman" panose="02020603050405020304" pitchFamily="18" charset="0"/>
                <a:cs typeface="Times New Roman" panose="02020603050405020304" pitchFamily="18" charset="0"/>
              </a:rPr>
              <a:t>IN AMAZON REVIEWS</a:t>
            </a:r>
          </a:p>
        </p:txBody>
      </p:sp>
      <p:sp>
        <p:nvSpPr>
          <p:cNvPr id="4" name="TextBox 3">
            <a:extLst>
              <a:ext uri="{FF2B5EF4-FFF2-40B4-BE49-F238E27FC236}">
                <a16:creationId xmlns:a16="http://schemas.microsoft.com/office/drawing/2014/main" id="{06A87F94-9308-DF7B-10CC-87FC46E6ABFE}"/>
              </a:ext>
            </a:extLst>
          </p:cNvPr>
          <p:cNvSpPr txBox="1"/>
          <p:nvPr/>
        </p:nvSpPr>
        <p:spPr>
          <a:xfrm>
            <a:off x="8507393" y="5041536"/>
            <a:ext cx="3565002" cy="1477328"/>
          </a:xfrm>
          <a:prstGeom prst="rect">
            <a:avLst/>
          </a:prstGeom>
          <a:noFill/>
        </p:spPr>
        <p:txBody>
          <a:bodyPr wrap="square" rtlCol="0">
            <a:spAutoFit/>
          </a:bodyPr>
          <a:lstStyle/>
          <a:p>
            <a:r>
              <a:rPr lang="en-US" dirty="0"/>
              <a:t>Team Alpha:</a:t>
            </a:r>
          </a:p>
          <a:p>
            <a:r>
              <a:rPr lang="en-US" dirty="0"/>
              <a:t>23WH1A6606 – D. Akshaya</a:t>
            </a:r>
          </a:p>
          <a:p>
            <a:r>
              <a:rPr lang="en-US" dirty="0"/>
              <a:t>23WH1A6627 – G. Hema Ashrita</a:t>
            </a:r>
          </a:p>
          <a:p>
            <a:r>
              <a:rPr lang="en-US" dirty="0"/>
              <a:t>23WH1A6630 – M. </a:t>
            </a:r>
            <a:r>
              <a:rPr lang="en-US" dirty="0" err="1"/>
              <a:t>Shanmukhi</a:t>
            </a:r>
            <a:endParaRPr lang="en-US" dirty="0"/>
          </a:p>
          <a:p>
            <a:r>
              <a:rPr lang="en-US" dirty="0"/>
              <a:t>24WH5A6603 – K. </a:t>
            </a:r>
            <a:r>
              <a:rPr lang="en-US" dirty="0" err="1"/>
              <a:t>Thripada</a:t>
            </a:r>
            <a:endParaRPr lang="en-US" dirty="0"/>
          </a:p>
        </p:txBody>
      </p:sp>
    </p:spTree>
    <p:extLst>
      <p:ext uri="{BB962C8B-B14F-4D97-AF65-F5344CB8AC3E}">
        <p14:creationId xmlns:p14="http://schemas.microsoft.com/office/powerpoint/2010/main" val="3380773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3891519" y="1205618"/>
            <a:ext cx="4408964" cy="646331"/>
          </a:xfrm>
          <a:prstGeom prst="rect">
            <a:avLst/>
          </a:prstGeom>
          <a:noFill/>
        </p:spPr>
        <p:txBody>
          <a:bodyPr wrap="none" rtlCol="0">
            <a:spAutoFit/>
          </a:bodyPr>
          <a:lstStyle/>
          <a:p>
            <a:pPr algn="ctr"/>
            <a:r>
              <a:rPr lang="en-US" sz="3600" dirty="0"/>
              <a:t>MODEL COMPARISION</a:t>
            </a:r>
          </a:p>
        </p:txBody>
      </p:sp>
      <p:pic>
        <p:nvPicPr>
          <p:cNvPr id="9" name="Picture 8">
            <a:extLst>
              <a:ext uri="{FF2B5EF4-FFF2-40B4-BE49-F238E27FC236}">
                <a16:creationId xmlns:a16="http://schemas.microsoft.com/office/drawing/2014/main" id="{B517653A-D146-7E83-30FF-6BCA8BCC9C4F}"/>
              </a:ext>
            </a:extLst>
          </p:cNvPr>
          <p:cNvPicPr>
            <a:picLocks noChangeAspect="1"/>
          </p:cNvPicPr>
          <p:nvPr/>
        </p:nvPicPr>
        <p:blipFill>
          <a:blip r:embed="rId3"/>
          <a:stretch>
            <a:fillRect/>
          </a:stretch>
        </p:blipFill>
        <p:spPr>
          <a:xfrm>
            <a:off x="1085716" y="1900099"/>
            <a:ext cx="9808147" cy="4144188"/>
          </a:xfrm>
          <a:prstGeom prst="rect">
            <a:avLst/>
          </a:prstGeom>
        </p:spPr>
      </p:pic>
    </p:spTree>
    <p:extLst>
      <p:ext uri="{BB962C8B-B14F-4D97-AF65-F5344CB8AC3E}">
        <p14:creationId xmlns:p14="http://schemas.microsoft.com/office/powerpoint/2010/main" val="2778346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3891519" y="1205618"/>
            <a:ext cx="4408964" cy="646331"/>
          </a:xfrm>
          <a:prstGeom prst="rect">
            <a:avLst/>
          </a:prstGeom>
          <a:noFill/>
        </p:spPr>
        <p:txBody>
          <a:bodyPr wrap="none" rtlCol="0">
            <a:spAutoFit/>
          </a:bodyPr>
          <a:lstStyle/>
          <a:p>
            <a:pPr algn="ctr"/>
            <a:r>
              <a:rPr lang="en-US" sz="3600" dirty="0"/>
              <a:t>MODEL COMPARISION</a:t>
            </a:r>
          </a:p>
        </p:txBody>
      </p:sp>
      <p:pic>
        <p:nvPicPr>
          <p:cNvPr id="5" name="Picture 4">
            <a:extLst>
              <a:ext uri="{FF2B5EF4-FFF2-40B4-BE49-F238E27FC236}">
                <a16:creationId xmlns:a16="http://schemas.microsoft.com/office/drawing/2014/main" id="{A1945803-9B99-60E4-9EFE-502340624AE9}"/>
              </a:ext>
            </a:extLst>
          </p:cNvPr>
          <p:cNvPicPr>
            <a:picLocks noChangeAspect="1"/>
          </p:cNvPicPr>
          <p:nvPr/>
        </p:nvPicPr>
        <p:blipFill>
          <a:blip r:embed="rId3"/>
          <a:stretch>
            <a:fillRect/>
          </a:stretch>
        </p:blipFill>
        <p:spPr>
          <a:xfrm>
            <a:off x="1861885" y="1900099"/>
            <a:ext cx="8468229" cy="4204266"/>
          </a:xfrm>
          <a:prstGeom prst="rect">
            <a:avLst/>
          </a:prstGeom>
        </p:spPr>
      </p:pic>
    </p:spTree>
    <p:extLst>
      <p:ext uri="{BB962C8B-B14F-4D97-AF65-F5344CB8AC3E}">
        <p14:creationId xmlns:p14="http://schemas.microsoft.com/office/powerpoint/2010/main" val="75303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4586227" y="1205618"/>
            <a:ext cx="3019545" cy="646331"/>
          </a:xfrm>
          <a:prstGeom prst="rect">
            <a:avLst/>
          </a:prstGeom>
          <a:noFill/>
        </p:spPr>
        <p:txBody>
          <a:bodyPr wrap="none" rtlCol="0">
            <a:spAutoFit/>
          </a:bodyPr>
          <a:lstStyle/>
          <a:p>
            <a:pPr algn="ctr"/>
            <a:r>
              <a:rPr lang="en-US" sz="3600" dirty="0"/>
              <a:t>FUTURE SCOPE</a:t>
            </a:r>
          </a:p>
        </p:txBody>
      </p:sp>
      <p:sp>
        <p:nvSpPr>
          <p:cNvPr id="2" name="TextBox 1">
            <a:extLst>
              <a:ext uri="{FF2B5EF4-FFF2-40B4-BE49-F238E27FC236}">
                <a16:creationId xmlns:a16="http://schemas.microsoft.com/office/drawing/2014/main" id="{B4DF38C1-31E0-8434-1434-BC48FE1F178B}"/>
              </a:ext>
            </a:extLst>
          </p:cNvPr>
          <p:cNvSpPr txBox="1"/>
          <p:nvPr/>
        </p:nvSpPr>
        <p:spPr>
          <a:xfrm>
            <a:off x="3000921" y="2328396"/>
            <a:ext cx="6190156" cy="2677656"/>
          </a:xfrm>
          <a:prstGeom prst="rect">
            <a:avLst/>
          </a:prstGeom>
          <a:noFill/>
        </p:spPr>
        <p:txBody>
          <a:bodyPr wrap="none" rtlCol="0">
            <a:spAutoFit/>
          </a:bodyPr>
          <a:lstStyle/>
          <a:p>
            <a:pPr marL="857250" indent="-400050">
              <a:buAutoNum type="romanLcPeriod"/>
            </a:pPr>
            <a:r>
              <a:rPr lang="en-IN" sz="2400" b="1" dirty="0">
                <a:effectLst/>
                <a:latin typeface="Times New Roman" panose="02020603050405020304" pitchFamily="18" charset="0"/>
                <a:ea typeface="Times New Roman" panose="02020603050405020304" pitchFamily="18" charset="0"/>
              </a:rPr>
              <a:t>Aspect-Based Sentiment Analysis</a:t>
            </a:r>
          </a:p>
          <a:p>
            <a:pPr marL="457200"/>
            <a:br>
              <a:rPr lang="en-IN" sz="2400" dirty="0">
                <a:effectLst/>
                <a:latin typeface="Times New Roman" panose="02020603050405020304" pitchFamily="18" charset="0"/>
                <a:ea typeface="Times New Roman" panose="02020603050405020304" pitchFamily="18" charset="0"/>
              </a:rPr>
            </a:br>
            <a:r>
              <a:rPr lang="en-IN" sz="2400" b="1" dirty="0">
                <a:effectLst/>
                <a:latin typeface="Times New Roman" panose="02020603050405020304" pitchFamily="18" charset="0"/>
                <a:ea typeface="Times New Roman" panose="02020603050405020304" pitchFamily="18" charset="0"/>
              </a:rPr>
              <a:t>ii.</a:t>
            </a:r>
            <a:r>
              <a:rPr lang="en-IN" sz="2400" dirty="0">
                <a:effectLst/>
                <a:latin typeface="Times New Roman" panose="02020603050405020304" pitchFamily="18" charset="0"/>
                <a:ea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rPr>
              <a:t>Fake Review Detection Enhancement</a:t>
            </a:r>
            <a:br>
              <a:rPr lang="en-IN" sz="2400" dirty="0">
                <a:effectLst/>
                <a:latin typeface="Times New Roman" panose="02020603050405020304" pitchFamily="18" charset="0"/>
                <a:ea typeface="Times New Roman" panose="02020603050405020304" pitchFamily="18" charset="0"/>
              </a:rPr>
            </a:br>
            <a:endParaRPr lang="en-IN" sz="2400" dirty="0">
              <a:effectLst/>
              <a:latin typeface="Times New Roman" panose="02020603050405020304" pitchFamily="18" charset="0"/>
              <a:ea typeface="Times New Roman" panose="02020603050405020304" pitchFamily="18" charset="0"/>
            </a:endParaRPr>
          </a:p>
          <a:p>
            <a:pPr marL="857250" indent="-400050">
              <a:buAutoNum type="romanLcPeriod" startAt="3"/>
            </a:pPr>
            <a:r>
              <a:rPr lang="en-IN" sz="2400" b="1" dirty="0">
                <a:effectLst/>
                <a:latin typeface="Times New Roman" panose="02020603050405020304" pitchFamily="18" charset="0"/>
                <a:ea typeface="Times New Roman" panose="02020603050405020304" pitchFamily="18" charset="0"/>
              </a:rPr>
              <a:t>Dashboard &amp; Visualization Integration</a:t>
            </a:r>
          </a:p>
          <a:p>
            <a:pPr marL="457200"/>
            <a:br>
              <a:rPr lang="en-IN" sz="2400"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iv.  Voice/Image Review Analysis</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806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4141362" y="2921168"/>
            <a:ext cx="3909275" cy="1015663"/>
          </a:xfrm>
          <a:prstGeom prst="rect">
            <a:avLst/>
          </a:prstGeom>
          <a:noFill/>
        </p:spPr>
        <p:txBody>
          <a:bodyPr wrap="none" rtlCol="0">
            <a:spAutoFit/>
          </a:bodyPr>
          <a:lstStyle/>
          <a:p>
            <a:pPr algn="ctr"/>
            <a:r>
              <a:rPr lang="en-US" sz="6000" dirty="0"/>
              <a:t>THANK YOU</a:t>
            </a:r>
          </a:p>
        </p:txBody>
      </p:sp>
    </p:spTree>
    <p:extLst>
      <p:ext uri="{BB962C8B-B14F-4D97-AF65-F5344CB8AC3E}">
        <p14:creationId xmlns:p14="http://schemas.microsoft.com/office/powerpoint/2010/main" val="2114739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4512691" y="1387030"/>
            <a:ext cx="3151184" cy="646331"/>
          </a:xfrm>
          <a:prstGeom prst="rect">
            <a:avLst/>
          </a:prstGeom>
          <a:noFill/>
        </p:spPr>
        <p:txBody>
          <a:bodyPr wrap="none" rtlCol="0">
            <a:spAutoFit/>
          </a:bodyPr>
          <a:lstStyle/>
          <a:p>
            <a:r>
              <a:rPr lang="en-US" sz="3600" dirty="0"/>
              <a:t>INTRODUCTION</a:t>
            </a:r>
          </a:p>
        </p:txBody>
      </p:sp>
      <p:sp>
        <p:nvSpPr>
          <p:cNvPr id="5" name="TextBox 4">
            <a:extLst>
              <a:ext uri="{FF2B5EF4-FFF2-40B4-BE49-F238E27FC236}">
                <a16:creationId xmlns:a16="http://schemas.microsoft.com/office/drawing/2014/main" id="{99FC4383-0BDB-D975-723A-DC0635CA9853}"/>
              </a:ext>
            </a:extLst>
          </p:cNvPr>
          <p:cNvSpPr txBox="1"/>
          <p:nvPr/>
        </p:nvSpPr>
        <p:spPr>
          <a:xfrm>
            <a:off x="972273" y="2419109"/>
            <a:ext cx="10232021" cy="3046988"/>
          </a:xfrm>
          <a:prstGeom prst="rect">
            <a:avLst/>
          </a:prstGeom>
          <a:noFill/>
        </p:spPr>
        <p:txBody>
          <a:bodyPr wrap="square" rtlCol="0">
            <a:spAutoFit/>
          </a:bodyPr>
          <a:lstStyle/>
          <a:p>
            <a:r>
              <a:rPr lang="en-IN" sz="2400" dirty="0"/>
              <a:t>This project is designed to assess the reliability of customer reviews on Amazon by leveraging automated web scraping and advanced sentiment analysis techniques. Using Selenium for data extraction and a large language model (LLM) to evaluate sentiment scores, the system filters out unreliable reviews based on specific thresholds and patterns. A machine learning model is then trained to classify reviews as either reliable or unreliable, enabling businesses to better understand genuine customer feedback and minimize the impact of misleading or fake reviews.</a:t>
            </a:r>
            <a:endParaRPr lang="en-US" sz="2400" dirty="0"/>
          </a:p>
        </p:txBody>
      </p:sp>
    </p:spTree>
    <p:extLst>
      <p:ext uri="{BB962C8B-B14F-4D97-AF65-F5344CB8AC3E}">
        <p14:creationId xmlns:p14="http://schemas.microsoft.com/office/powerpoint/2010/main" val="189961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4501116" y="1634960"/>
            <a:ext cx="2395592" cy="646331"/>
          </a:xfrm>
          <a:prstGeom prst="rect">
            <a:avLst/>
          </a:prstGeom>
          <a:noFill/>
        </p:spPr>
        <p:txBody>
          <a:bodyPr wrap="none" rtlCol="0">
            <a:spAutoFit/>
          </a:bodyPr>
          <a:lstStyle/>
          <a:p>
            <a:r>
              <a:rPr lang="en-US" sz="3600" dirty="0"/>
              <a:t>OBJECTIVES</a:t>
            </a:r>
          </a:p>
        </p:txBody>
      </p:sp>
      <p:sp>
        <p:nvSpPr>
          <p:cNvPr id="5" name="TextBox 4">
            <a:extLst>
              <a:ext uri="{FF2B5EF4-FFF2-40B4-BE49-F238E27FC236}">
                <a16:creationId xmlns:a16="http://schemas.microsoft.com/office/drawing/2014/main" id="{99FC4383-0BDB-D975-723A-DC0635CA9853}"/>
              </a:ext>
            </a:extLst>
          </p:cNvPr>
          <p:cNvSpPr txBox="1"/>
          <p:nvPr/>
        </p:nvSpPr>
        <p:spPr>
          <a:xfrm>
            <a:off x="2659734" y="2789498"/>
            <a:ext cx="6872532" cy="1815882"/>
          </a:xfrm>
          <a:prstGeom prst="rect">
            <a:avLst/>
          </a:prstGeom>
          <a:noFill/>
        </p:spPr>
        <p:txBody>
          <a:bodyPr wrap="square" rtlCol="0">
            <a:spAutoFit/>
          </a:bodyPr>
          <a:lstStyle/>
          <a:p>
            <a:pPr marL="342900" indent="-342900">
              <a:buFont typeface="Arial" panose="020B0604020202020204" pitchFamily="34" charset="0"/>
              <a:buChar char="•"/>
            </a:pPr>
            <a:r>
              <a:rPr lang="en-US" sz="2800" dirty="0"/>
              <a:t>Automate Review Extraction</a:t>
            </a:r>
          </a:p>
          <a:p>
            <a:pPr marL="342900" indent="-342900">
              <a:buFont typeface="Arial" panose="020B0604020202020204" pitchFamily="34" charset="0"/>
              <a:buChar char="•"/>
            </a:pPr>
            <a:r>
              <a:rPr lang="en-US" sz="2800" dirty="0"/>
              <a:t>Perform Cleaning and Sentiment Analysis</a:t>
            </a:r>
          </a:p>
          <a:p>
            <a:pPr marL="342900" indent="-342900">
              <a:buFont typeface="Arial" panose="020B0604020202020204" pitchFamily="34" charset="0"/>
              <a:buChar char="•"/>
            </a:pPr>
            <a:r>
              <a:rPr lang="en-US" sz="2800" dirty="0"/>
              <a:t>Classify the Reliable and Unreliable Reviews</a:t>
            </a:r>
          </a:p>
          <a:p>
            <a:pPr marL="342900" indent="-342900">
              <a:buFont typeface="Arial" panose="020B0604020202020204" pitchFamily="34" charset="0"/>
              <a:buChar char="•"/>
            </a:pPr>
            <a:r>
              <a:rPr lang="en-US" sz="2800" dirty="0"/>
              <a:t>Train a Classifier Model</a:t>
            </a:r>
          </a:p>
        </p:txBody>
      </p:sp>
    </p:spTree>
    <p:extLst>
      <p:ext uri="{BB962C8B-B14F-4D97-AF65-F5344CB8AC3E}">
        <p14:creationId xmlns:p14="http://schemas.microsoft.com/office/powerpoint/2010/main" val="290922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4099651" y="943840"/>
            <a:ext cx="3992696" cy="646331"/>
          </a:xfrm>
          <a:prstGeom prst="rect">
            <a:avLst/>
          </a:prstGeom>
          <a:noFill/>
        </p:spPr>
        <p:txBody>
          <a:bodyPr wrap="none" rtlCol="0">
            <a:spAutoFit/>
          </a:bodyPr>
          <a:lstStyle/>
          <a:p>
            <a:r>
              <a:rPr lang="en-US" sz="3600" dirty="0"/>
              <a:t>LITERATURE SURVEY</a:t>
            </a:r>
          </a:p>
        </p:txBody>
      </p:sp>
      <p:sp>
        <p:nvSpPr>
          <p:cNvPr id="5" name="TextBox 4">
            <a:extLst>
              <a:ext uri="{FF2B5EF4-FFF2-40B4-BE49-F238E27FC236}">
                <a16:creationId xmlns:a16="http://schemas.microsoft.com/office/drawing/2014/main" id="{99FC4383-0BDB-D975-723A-DC0635CA9853}"/>
              </a:ext>
            </a:extLst>
          </p:cNvPr>
          <p:cNvSpPr txBox="1"/>
          <p:nvPr/>
        </p:nvSpPr>
        <p:spPr>
          <a:xfrm>
            <a:off x="297082" y="2519543"/>
            <a:ext cx="11597833" cy="2677656"/>
          </a:xfrm>
          <a:prstGeom prst="rect">
            <a:avLst/>
          </a:prstGeom>
          <a:noFill/>
        </p:spPr>
        <p:txBody>
          <a:bodyPr wrap="square" rtlCol="0">
            <a:spAutoFit/>
          </a:bodyPr>
          <a:lstStyle/>
          <a:p>
            <a:r>
              <a:rPr lang="en-IN" sz="2400" dirty="0"/>
              <a:t>The increasing influence of customer reviews on e-commerce platforms has led to a surge in research focused on detecting fake or unreliable reviews through sentiment analysis and machine learning techniques. Studies also emphasize the importance of pre-processing techniques—such as removing short and neutral reviews—to enhance model accuracy. This project draws upon these foundations to build an integrated system that scrapes Amazon reviews, analyses sentiment using an LLM API, and classifies review reliability using machine learning models, providing a comprehensive solution for review authenticity assessment.</a:t>
            </a:r>
            <a:endParaRPr lang="en-US" sz="2400" dirty="0"/>
          </a:p>
        </p:txBody>
      </p:sp>
    </p:spTree>
    <p:extLst>
      <p:ext uri="{BB962C8B-B14F-4D97-AF65-F5344CB8AC3E}">
        <p14:creationId xmlns:p14="http://schemas.microsoft.com/office/powerpoint/2010/main" val="316819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3731120" y="943709"/>
            <a:ext cx="4729756" cy="1200329"/>
          </a:xfrm>
          <a:prstGeom prst="rect">
            <a:avLst/>
          </a:prstGeom>
          <a:noFill/>
        </p:spPr>
        <p:txBody>
          <a:bodyPr wrap="none" rtlCol="0">
            <a:spAutoFit/>
          </a:bodyPr>
          <a:lstStyle/>
          <a:p>
            <a:pPr algn="ctr"/>
            <a:r>
              <a:rPr lang="en-US" sz="3600" dirty="0"/>
              <a:t>SYSTEM ARCHITECTURE </a:t>
            </a:r>
          </a:p>
          <a:p>
            <a:pPr algn="ctr"/>
            <a:r>
              <a:rPr lang="en-US" sz="3600" dirty="0"/>
              <a:t>AND DATASETS</a:t>
            </a:r>
          </a:p>
        </p:txBody>
      </p:sp>
      <p:sp>
        <p:nvSpPr>
          <p:cNvPr id="2" name="TextBox 1">
            <a:extLst>
              <a:ext uri="{FF2B5EF4-FFF2-40B4-BE49-F238E27FC236}">
                <a16:creationId xmlns:a16="http://schemas.microsoft.com/office/drawing/2014/main" id="{3A09A21C-6FDD-6B94-C416-99EDD590934A}"/>
              </a:ext>
            </a:extLst>
          </p:cNvPr>
          <p:cNvSpPr txBox="1"/>
          <p:nvPr/>
        </p:nvSpPr>
        <p:spPr>
          <a:xfrm>
            <a:off x="1409701" y="2613248"/>
            <a:ext cx="2841162" cy="461665"/>
          </a:xfrm>
          <a:prstGeom prst="rect">
            <a:avLst/>
          </a:prstGeom>
          <a:noFill/>
        </p:spPr>
        <p:txBody>
          <a:bodyPr wrap="none" rtlCol="0">
            <a:spAutoFit/>
          </a:bodyPr>
          <a:lstStyle/>
          <a:p>
            <a:r>
              <a:rPr lang="en-US" sz="2400" dirty="0"/>
              <a:t>System Architecture :</a:t>
            </a:r>
          </a:p>
        </p:txBody>
      </p:sp>
      <p:sp>
        <p:nvSpPr>
          <p:cNvPr id="6" name="TextBox 5">
            <a:extLst>
              <a:ext uri="{FF2B5EF4-FFF2-40B4-BE49-F238E27FC236}">
                <a16:creationId xmlns:a16="http://schemas.microsoft.com/office/drawing/2014/main" id="{A6F159B9-A93D-A5E5-3693-49639D3A2CEB}"/>
              </a:ext>
            </a:extLst>
          </p:cNvPr>
          <p:cNvSpPr txBox="1"/>
          <p:nvPr/>
        </p:nvSpPr>
        <p:spPr>
          <a:xfrm>
            <a:off x="1412112" y="3544124"/>
            <a:ext cx="4476162" cy="1631216"/>
          </a:xfrm>
          <a:prstGeom prst="rect">
            <a:avLst/>
          </a:prstGeom>
          <a:noFill/>
        </p:spPr>
        <p:txBody>
          <a:bodyPr wrap="none" rtlCol="0">
            <a:spAutoFit/>
          </a:bodyPr>
          <a:lstStyle/>
          <a:p>
            <a:pPr marL="285750" indent="-285750">
              <a:buFont typeface="Arial" panose="020B0604020202020204" pitchFamily="34" charset="0"/>
              <a:buChar char="•"/>
            </a:pPr>
            <a:r>
              <a:rPr lang="en-IN" sz="2000" dirty="0"/>
              <a:t>Web Scraping Layer</a:t>
            </a:r>
          </a:p>
          <a:p>
            <a:pPr marL="285750" indent="-285750">
              <a:buFont typeface="Arial" panose="020B0604020202020204" pitchFamily="34" charset="0"/>
              <a:buChar char="•"/>
            </a:pPr>
            <a:r>
              <a:rPr lang="en-IN" sz="2000" dirty="0"/>
              <a:t>Data Pre-processing Layer</a:t>
            </a:r>
          </a:p>
          <a:p>
            <a:pPr marL="285750" indent="-285750">
              <a:buFont typeface="Arial" panose="020B0604020202020204" pitchFamily="34" charset="0"/>
              <a:buChar char="•"/>
            </a:pPr>
            <a:r>
              <a:rPr lang="en-IN" sz="2000" dirty="0"/>
              <a:t>Sentiment Analysis Layer</a:t>
            </a:r>
          </a:p>
          <a:p>
            <a:pPr marL="285750" indent="-285750">
              <a:buFont typeface="Arial" panose="020B0604020202020204" pitchFamily="34" charset="0"/>
              <a:buChar char="•"/>
            </a:pPr>
            <a:r>
              <a:rPr lang="en-IN" sz="2000" dirty="0"/>
              <a:t>Machine Learning Classification Layer</a:t>
            </a:r>
          </a:p>
          <a:p>
            <a:pPr marL="285750" indent="-285750">
              <a:buFont typeface="Arial" panose="020B0604020202020204" pitchFamily="34" charset="0"/>
              <a:buChar char="•"/>
            </a:pPr>
            <a:r>
              <a:rPr lang="en-IN" sz="2000" dirty="0"/>
              <a:t>Model Evaluation &amp; Deployment Layer</a:t>
            </a:r>
            <a:endParaRPr lang="en-US" sz="2000" dirty="0"/>
          </a:p>
        </p:txBody>
      </p:sp>
      <p:sp>
        <p:nvSpPr>
          <p:cNvPr id="7" name="TextBox 6">
            <a:extLst>
              <a:ext uri="{FF2B5EF4-FFF2-40B4-BE49-F238E27FC236}">
                <a16:creationId xmlns:a16="http://schemas.microsoft.com/office/drawing/2014/main" id="{C8A4542A-FA0D-6510-FCA7-F255E964879C}"/>
              </a:ext>
            </a:extLst>
          </p:cNvPr>
          <p:cNvSpPr txBox="1"/>
          <p:nvPr/>
        </p:nvSpPr>
        <p:spPr>
          <a:xfrm>
            <a:off x="7604086" y="2611614"/>
            <a:ext cx="1341714" cy="461665"/>
          </a:xfrm>
          <a:prstGeom prst="rect">
            <a:avLst/>
          </a:prstGeom>
          <a:noFill/>
        </p:spPr>
        <p:txBody>
          <a:bodyPr wrap="none" rtlCol="0">
            <a:spAutoFit/>
          </a:bodyPr>
          <a:lstStyle/>
          <a:p>
            <a:r>
              <a:rPr lang="en-US" sz="2400" dirty="0"/>
              <a:t>Datasets:</a:t>
            </a:r>
          </a:p>
        </p:txBody>
      </p:sp>
      <p:sp>
        <p:nvSpPr>
          <p:cNvPr id="8" name="TextBox 7">
            <a:extLst>
              <a:ext uri="{FF2B5EF4-FFF2-40B4-BE49-F238E27FC236}">
                <a16:creationId xmlns:a16="http://schemas.microsoft.com/office/drawing/2014/main" id="{2E7CF450-BFDF-3CF1-93BE-9CB29A813B45}"/>
              </a:ext>
            </a:extLst>
          </p:cNvPr>
          <p:cNvSpPr txBox="1"/>
          <p:nvPr/>
        </p:nvSpPr>
        <p:spPr>
          <a:xfrm>
            <a:off x="7442522" y="3429000"/>
            <a:ext cx="3966342" cy="707886"/>
          </a:xfrm>
          <a:prstGeom prst="rect">
            <a:avLst/>
          </a:prstGeom>
          <a:noFill/>
        </p:spPr>
        <p:txBody>
          <a:bodyPr wrap="none" rtlCol="0">
            <a:spAutoFit/>
          </a:bodyPr>
          <a:lstStyle/>
          <a:p>
            <a:pPr marL="285750" indent="-285750">
              <a:buFont typeface="Arial" panose="020B0604020202020204" pitchFamily="34" charset="0"/>
              <a:buChar char="•"/>
            </a:pPr>
            <a:r>
              <a:rPr lang="en-IN" sz="2000" dirty="0"/>
              <a:t>Scraped Amazon Reviews Dataset</a:t>
            </a:r>
          </a:p>
          <a:p>
            <a:pPr marL="285750" indent="-285750">
              <a:buFont typeface="Arial" panose="020B0604020202020204" pitchFamily="34" charset="0"/>
              <a:buChar char="•"/>
            </a:pPr>
            <a:r>
              <a:rPr lang="en-IN" sz="2000" dirty="0"/>
              <a:t>Processed Dataset for Model</a:t>
            </a:r>
            <a:endParaRPr lang="en-US" sz="2000" dirty="0"/>
          </a:p>
        </p:txBody>
      </p:sp>
    </p:spTree>
    <p:extLst>
      <p:ext uri="{BB962C8B-B14F-4D97-AF65-F5344CB8AC3E}">
        <p14:creationId xmlns:p14="http://schemas.microsoft.com/office/powerpoint/2010/main" val="2593049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5210788" y="1078174"/>
            <a:ext cx="1770421" cy="646331"/>
          </a:xfrm>
          <a:prstGeom prst="rect">
            <a:avLst/>
          </a:prstGeom>
          <a:noFill/>
        </p:spPr>
        <p:txBody>
          <a:bodyPr wrap="none" rtlCol="0">
            <a:spAutoFit/>
          </a:bodyPr>
          <a:lstStyle/>
          <a:p>
            <a:pPr algn="ctr"/>
            <a:r>
              <a:rPr lang="en-US" sz="3600" dirty="0"/>
              <a:t>TESTING</a:t>
            </a:r>
          </a:p>
        </p:txBody>
      </p:sp>
      <p:sp>
        <p:nvSpPr>
          <p:cNvPr id="6" name="TextBox 5">
            <a:extLst>
              <a:ext uri="{FF2B5EF4-FFF2-40B4-BE49-F238E27FC236}">
                <a16:creationId xmlns:a16="http://schemas.microsoft.com/office/drawing/2014/main" id="{A6F159B9-A93D-A5E5-3693-49639D3A2CEB}"/>
              </a:ext>
            </a:extLst>
          </p:cNvPr>
          <p:cNvSpPr txBox="1"/>
          <p:nvPr/>
        </p:nvSpPr>
        <p:spPr>
          <a:xfrm>
            <a:off x="4476475" y="2363506"/>
            <a:ext cx="3239048" cy="3416320"/>
          </a:xfrm>
          <a:prstGeom prst="rect">
            <a:avLst/>
          </a:prstGeom>
          <a:noFill/>
        </p:spPr>
        <p:txBody>
          <a:bodyPr wrap="square" rtlCol="0">
            <a:spAutoFit/>
          </a:bodyPr>
          <a:lstStyle/>
          <a:p>
            <a:pPr marL="285750" indent="-285750">
              <a:buFont typeface="Arial" panose="020B0604020202020204" pitchFamily="34" charset="0"/>
              <a:buChar char="•"/>
            </a:pPr>
            <a:r>
              <a:rPr lang="en-IN" sz="2400" dirty="0"/>
              <a:t>Unit Testing</a:t>
            </a:r>
          </a:p>
          <a:p>
            <a:endParaRPr lang="en-IN" sz="2400" dirty="0"/>
          </a:p>
          <a:p>
            <a:pPr marL="285750" indent="-285750">
              <a:buFont typeface="Arial" panose="020B0604020202020204" pitchFamily="34" charset="0"/>
              <a:buChar char="•"/>
            </a:pPr>
            <a:r>
              <a:rPr lang="en-IN" sz="2400" dirty="0"/>
              <a:t>Integration Testing</a:t>
            </a:r>
          </a:p>
          <a:p>
            <a:endParaRPr lang="en-IN" sz="2400" dirty="0"/>
          </a:p>
          <a:p>
            <a:pPr marL="285750" indent="-285750">
              <a:buFont typeface="Arial" panose="020B0604020202020204" pitchFamily="34" charset="0"/>
              <a:buChar char="•"/>
            </a:pPr>
            <a:r>
              <a:rPr lang="en-IN" sz="2400" dirty="0"/>
              <a:t>Accuracy Testing</a:t>
            </a:r>
          </a:p>
          <a:p>
            <a:endParaRPr lang="en-IN" sz="2400" dirty="0"/>
          </a:p>
          <a:p>
            <a:pPr marL="285750" indent="-285750">
              <a:buFont typeface="Arial" panose="020B0604020202020204" pitchFamily="34" charset="0"/>
              <a:buChar char="•"/>
            </a:pPr>
            <a:r>
              <a:rPr lang="en-IN" sz="2400" dirty="0"/>
              <a:t>Performance Testing</a:t>
            </a:r>
          </a:p>
          <a:p>
            <a:endParaRPr lang="en-IN" sz="2400" dirty="0"/>
          </a:p>
          <a:p>
            <a:pPr marL="285750" indent="-285750">
              <a:buFont typeface="Arial" panose="020B0604020202020204" pitchFamily="34" charset="0"/>
              <a:buChar char="•"/>
            </a:pPr>
            <a:r>
              <a:rPr lang="en-IN" sz="2400" dirty="0"/>
              <a:t>User Testing</a:t>
            </a:r>
            <a:endParaRPr lang="en-US" sz="2400" dirty="0"/>
          </a:p>
        </p:txBody>
      </p:sp>
    </p:spTree>
    <p:extLst>
      <p:ext uri="{BB962C8B-B14F-4D97-AF65-F5344CB8AC3E}">
        <p14:creationId xmlns:p14="http://schemas.microsoft.com/office/powerpoint/2010/main" val="177841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4502296" y="1078174"/>
            <a:ext cx="3187411" cy="646331"/>
          </a:xfrm>
          <a:prstGeom prst="rect">
            <a:avLst/>
          </a:prstGeom>
          <a:noFill/>
        </p:spPr>
        <p:txBody>
          <a:bodyPr wrap="none" rtlCol="0">
            <a:spAutoFit/>
          </a:bodyPr>
          <a:lstStyle/>
          <a:p>
            <a:pPr algn="ctr"/>
            <a:r>
              <a:rPr lang="en-US" sz="3600" dirty="0"/>
              <a:t>LIBRARIES USED</a:t>
            </a:r>
          </a:p>
        </p:txBody>
      </p:sp>
      <p:sp>
        <p:nvSpPr>
          <p:cNvPr id="6" name="TextBox 5">
            <a:extLst>
              <a:ext uri="{FF2B5EF4-FFF2-40B4-BE49-F238E27FC236}">
                <a16:creationId xmlns:a16="http://schemas.microsoft.com/office/drawing/2014/main" id="{A6F159B9-A93D-A5E5-3693-49639D3A2CEB}"/>
              </a:ext>
            </a:extLst>
          </p:cNvPr>
          <p:cNvSpPr txBox="1"/>
          <p:nvPr/>
        </p:nvSpPr>
        <p:spPr>
          <a:xfrm>
            <a:off x="3851443" y="2222339"/>
            <a:ext cx="5963890" cy="2585323"/>
          </a:xfrm>
          <a:prstGeom prst="rect">
            <a:avLst/>
          </a:prstGeom>
          <a:noFill/>
        </p:spPr>
        <p:txBody>
          <a:bodyPr wrap="square" rtlCol="0">
            <a:spAutoFit/>
          </a:bodyPr>
          <a:lstStyle/>
          <a:p>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IN" dirty="0">
                <a:latin typeface="Times New Roman" panose="02020603050405020304" pitchFamily="18" charset="0"/>
                <a:ea typeface="Times New Roman" panose="02020603050405020304" pitchFamily="18" charset="0"/>
              </a:rPr>
              <a:t>s</a:t>
            </a:r>
            <a:r>
              <a:rPr lang="en-IN" sz="1800" dirty="0">
                <a:effectLst/>
                <a:latin typeface="Times New Roman" panose="02020603050405020304" pitchFamily="18" charset="0"/>
                <a:ea typeface="Times New Roman" panose="02020603050405020304" pitchFamily="18" charset="0"/>
              </a:rPr>
              <a:t>elenium</a:t>
            </a:r>
          </a:p>
          <a:p>
            <a:pPr lvl="0"/>
            <a:r>
              <a:rPr lang="en-IN" sz="1800" dirty="0">
                <a:effectLst/>
                <a:latin typeface="Times New Roman" panose="02020603050405020304" pitchFamily="18" charset="0"/>
                <a:ea typeface="Times New Roman" panose="02020603050405020304" pitchFamily="18" charset="0"/>
              </a:rPr>
              <a:t>				</a:t>
            </a:r>
          </a:p>
          <a:p>
            <a:pPr marL="342900" lvl="0" indent="-342900">
              <a:buFont typeface="Symbol" pitchFamily="2" charset="2"/>
              <a:buChar char=""/>
            </a:pPr>
            <a:r>
              <a:rPr lang="en-IN" sz="1800" dirty="0">
                <a:effectLst/>
                <a:latin typeface="Times New Roman" panose="02020603050405020304" pitchFamily="18" charset="0"/>
                <a:ea typeface="Times New Roman" panose="02020603050405020304" pitchFamily="18" charset="0"/>
              </a:rPr>
              <a:t>pandas</a:t>
            </a:r>
          </a:p>
          <a:p>
            <a:r>
              <a:rPr lang="en-IN" sz="1800" dirty="0">
                <a:effectLst/>
                <a:latin typeface="Times New Roman" panose="02020603050405020304" pitchFamily="18" charset="0"/>
                <a:ea typeface="Times New Roman" panose="02020603050405020304" pitchFamily="18" charset="0"/>
              </a:rPr>
              <a:t> </a:t>
            </a:r>
          </a:p>
          <a:p>
            <a:pPr marL="342900" lvl="0" indent="-342900">
              <a:buFont typeface="Symbol" pitchFamily="2" charset="2"/>
              <a:buChar char=""/>
            </a:pPr>
            <a:r>
              <a:rPr lang="en-IN" sz="1800" dirty="0">
                <a:effectLst/>
                <a:latin typeface="Times New Roman" panose="02020603050405020304" pitchFamily="18" charset="0"/>
                <a:ea typeface="Times New Roman" panose="02020603050405020304" pitchFamily="18" charset="0"/>
              </a:rPr>
              <a:t>scikit-learn</a:t>
            </a:r>
          </a:p>
          <a:p>
            <a:r>
              <a:rPr lang="en-IN" sz="1800" dirty="0">
                <a:effectLst/>
                <a:latin typeface="Times New Roman" panose="02020603050405020304" pitchFamily="18" charset="0"/>
                <a:ea typeface="Times New Roman" panose="02020603050405020304" pitchFamily="18" charset="0"/>
              </a:rPr>
              <a:t> </a:t>
            </a:r>
          </a:p>
          <a:p>
            <a:pPr marL="342900" lvl="0" indent="-342900">
              <a:buFont typeface="Symbol" pitchFamily="2" charset="2"/>
              <a:buChar char=""/>
            </a:pPr>
            <a:r>
              <a:rPr lang="en-IN" sz="1800" dirty="0" err="1">
                <a:effectLst/>
                <a:latin typeface="Times New Roman" panose="02020603050405020304" pitchFamily="18" charset="0"/>
                <a:ea typeface="Times New Roman" panose="02020603050405020304" pitchFamily="18" charset="0"/>
              </a:rPr>
              <a:t>xgboost</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p>
        </p:txBody>
      </p:sp>
      <p:sp>
        <p:nvSpPr>
          <p:cNvPr id="5" name="TextBox 4">
            <a:extLst>
              <a:ext uri="{FF2B5EF4-FFF2-40B4-BE49-F238E27FC236}">
                <a16:creationId xmlns:a16="http://schemas.microsoft.com/office/drawing/2014/main" id="{CA07CA0E-ACC2-5E3D-B0B5-850D583A3134}"/>
              </a:ext>
            </a:extLst>
          </p:cNvPr>
          <p:cNvSpPr txBox="1"/>
          <p:nvPr/>
        </p:nvSpPr>
        <p:spPr>
          <a:xfrm>
            <a:off x="6833388" y="2222339"/>
            <a:ext cx="4095993" cy="3139321"/>
          </a:xfrm>
          <a:prstGeom prst="rect">
            <a:avLst/>
          </a:prstGeom>
          <a:noFill/>
        </p:spPr>
        <p:txBody>
          <a:bodyPr wrap="none" rtlCol="0">
            <a:spAutoFit/>
          </a:bodyPr>
          <a:lstStyle/>
          <a:p>
            <a:endParaRPr lang="en-IN" sz="1800" dirty="0">
              <a:effectLst/>
              <a:latin typeface="Times New Roman" panose="02020603050405020304" pitchFamily="18" charset="0"/>
              <a:ea typeface="Times New Roman" panose="02020603050405020304" pitchFamily="18" charset="0"/>
            </a:endParaRPr>
          </a:p>
          <a:p>
            <a:pPr marL="342900" lvl="0" indent="-342900">
              <a:buFont typeface="Symbol" pitchFamily="2" charset="2"/>
              <a:buChar char=""/>
            </a:pPr>
            <a:r>
              <a:rPr lang="en-IN" sz="1800" dirty="0" err="1">
                <a:effectLst/>
                <a:latin typeface="Times New Roman" panose="02020603050405020304" pitchFamily="18" charset="0"/>
                <a:ea typeface="Times New Roman" panose="02020603050405020304" pitchFamily="18" charset="0"/>
              </a:rPr>
              <a:t>joblib</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a:t>
            </a:r>
          </a:p>
          <a:p>
            <a:pPr marL="342900" lvl="0" indent="-342900">
              <a:buFont typeface="Symbol" pitchFamily="2" charset="2"/>
              <a:buChar char=""/>
            </a:pPr>
            <a:r>
              <a:rPr lang="en-IN" sz="1800" dirty="0">
                <a:effectLst/>
                <a:latin typeface="Times New Roman" panose="02020603050405020304" pitchFamily="18" charset="0"/>
                <a:ea typeface="Times New Roman" panose="02020603050405020304" pitchFamily="18" charset="0"/>
              </a:rPr>
              <a:t>spacy</a:t>
            </a:r>
          </a:p>
          <a:p>
            <a:r>
              <a:rPr lang="en-IN" sz="1800" dirty="0">
                <a:effectLst/>
                <a:latin typeface="Times New Roman" panose="02020603050405020304" pitchFamily="18" charset="0"/>
                <a:ea typeface="Times New Roman" panose="02020603050405020304" pitchFamily="18" charset="0"/>
              </a:rPr>
              <a:t> </a:t>
            </a:r>
          </a:p>
          <a:p>
            <a:pPr marL="342900" lvl="0" indent="-342900">
              <a:buFont typeface="Symbol" pitchFamily="2" charset="2"/>
              <a:buChar char=""/>
            </a:pPr>
            <a:r>
              <a:rPr lang="en-IN" sz="1800" dirty="0">
                <a:effectLst/>
                <a:latin typeface="Times New Roman" panose="02020603050405020304" pitchFamily="18" charset="0"/>
                <a:ea typeface="Times New Roman" panose="02020603050405020304" pitchFamily="18" charset="0"/>
              </a:rPr>
              <a:t>requests</a:t>
            </a:r>
          </a:p>
          <a:p>
            <a:r>
              <a:rPr lang="en-IN" sz="1800" dirty="0">
                <a:effectLst/>
                <a:latin typeface="Times New Roman" panose="02020603050405020304" pitchFamily="18" charset="0"/>
                <a:ea typeface="Times New Roman" panose="02020603050405020304" pitchFamily="18" charset="0"/>
              </a:rPr>
              <a:t> </a:t>
            </a:r>
          </a:p>
          <a:p>
            <a:pPr marL="342900" lvl="0" indent="-342900">
              <a:buFont typeface="Symbol" pitchFamily="2" charset="2"/>
              <a:buChar char=""/>
            </a:pPr>
            <a:r>
              <a:rPr lang="en-IN" sz="1800" dirty="0">
                <a:effectLst/>
                <a:latin typeface="Times New Roman" panose="02020603050405020304" pitchFamily="18" charset="0"/>
                <a:ea typeface="Times New Roman" panose="02020603050405020304" pitchFamily="18" charset="0"/>
              </a:rPr>
              <a:t>matplotlib / seaborn (for visualization)</a:t>
            </a:r>
          </a:p>
          <a:p>
            <a:r>
              <a:rPr lang="en-IN" sz="1800" dirty="0">
                <a:effectLst/>
                <a:latin typeface="Times New Roman" panose="02020603050405020304" pitchFamily="18" charset="0"/>
                <a:ea typeface="Times New Roman" panose="02020603050405020304" pitchFamily="18" charset="0"/>
              </a:rPr>
              <a:t> </a:t>
            </a:r>
          </a:p>
          <a:p>
            <a:pPr marL="342900" lvl="0" indent="-342900">
              <a:buFont typeface="Symbol" pitchFamily="2" charset="2"/>
              <a:buChar char=""/>
            </a:pPr>
            <a:r>
              <a:rPr lang="en-IN" sz="1800" dirty="0" err="1">
                <a:effectLst/>
                <a:latin typeface="Times New Roman" panose="02020603050405020304" pitchFamily="18" charset="0"/>
                <a:ea typeface="Times New Roman" panose="02020603050405020304" pitchFamily="18" charset="0"/>
              </a:rPr>
              <a:t>en_core_web_sm</a:t>
            </a:r>
            <a:r>
              <a:rPr lang="en-IN" sz="1800" dirty="0">
                <a:effectLst/>
                <a:latin typeface="Times New Roman" panose="02020603050405020304" pitchFamily="18" charset="0"/>
                <a:ea typeface="Times New Roman" panose="02020603050405020304" pitchFamily="18" charset="0"/>
              </a:rPr>
              <a:t> (for </a:t>
            </a:r>
            <a:r>
              <a:rPr lang="en-IN" sz="1800" dirty="0" err="1">
                <a:effectLst/>
                <a:latin typeface="Times New Roman" panose="02020603050405020304" pitchFamily="18" charset="0"/>
                <a:ea typeface="Times New Roman" panose="02020603050405020304" pitchFamily="18" charset="0"/>
              </a:rPr>
              <a:t>spaCy</a:t>
            </a:r>
            <a:r>
              <a:rPr lang="en-IN"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49069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4276463" y="1205618"/>
            <a:ext cx="3639073" cy="646331"/>
          </a:xfrm>
          <a:prstGeom prst="rect">
            <a:avLst/>
          </a:prstGeom>
          <a:noFill/>
        </p:spPr>
        <p:txBody>
          <a:bodyPr wrap="none" rtlCol="0">
            <a:spAutoFit/>
          </a:bodyPr>
          <a:lstStyle/>
          <a:p>
            <a:pPr algn="ctr"/>
            <a:r>
              <a:rPr lang="en-US" sz="3600" dirty="0"/>
              <a:t>IMPLEMENTATION</a:t>
            </a:r>
          </a:p>
        </p:txBody>
      </p:sp>
      <p:sp>
        <p:nvSpPr>
          <p:cNvPr id="2" name="TextBox 1">
            <a:extLst>
              <a:ext uri="{FF2B5EF4-FFF2-40B4-BE49-F238E27FC236}">
                <a16:creationId xmlns:a16="http://schemas.microsoft.com/office/drawing/2014/main" id="{B4DF38C1-31E0-8434-1434-BC48FE1F178B}"/>
              </a:ext>
            </a:extLst>
          </p:cNvPr>
          <p:cNvSpPr txBox="1"/>
          <p:nvPr/>
        </p:nvSpPr>
        <p:spPr>
          <a:xfrm>
            <a:off x="1465290" y="2546431"/>
            <a:ext cx="9540432" cy="2246769"/>
          </a:xfrm>
          <a:prstGeom prst="rect">
            <a:avLst/>
          </a:prstGeom>
          <a:noFill/>
        </p:spPr>
        <p:txBody>
          <a:bodyPr wrap="none" rtlCol="0">
            <a:spAutoFit/>
          </a:bodyPr>
          <a:lstStyle/>
          <a:p>
            <a:pPr marL="285750" indent="-285750">
              <a:buFont typeface="Arial" panose="020B0604020202020204" pitchFamily="34" charset="0"/>
              <a:buChar char="•"/>
            </a:pPr>
            <a:r>
              <a:rPr lang="en-US" sz="2000" dirty="0"/>
              <a:t>Collect the dataset through scraping and store it in a csv file.</a:t>
            </a:r>
          </a:p>
          <a:p>
            <a:pPr marL="285750" indent="-285750">
              <a:buFont typeface="Arial" panose="020B0604020202020204" pitchFamily="34" charset="0"/>
              <a:buChar char="•"/>
            </a:pPr>
            <a:r>
              <a:rPr lang="en-US" sz="2000" dirty="0"/>
              <a:t>Classify the sentiment using an LLM API, </a:t>
            </a:r>
          </a:p>
          <a:p>
            <a:r>
              <a:rPr lang="en-US" sz="2000" dirty="0"/>
              <a:t>     clean the data and store it in csv.</a:t>
            </a:r>
          </a:p>
          <a:p>
            <a:pPr marL="285750" indent="-285750">
              <a:buFont typeface="Arial" panose="020B0604020202020204" pitchFamily="34" charset="0"/>
              <a:buChar char="•"/>
            </a:pPr>
            <a:r>
              <a:rPr lang="en-US" sz="2000" dirty="0"/>
              <a:t>Perform the exploratory data analysis(EDA) on the cleaned sentiment inclusive dataset.</a:t>
            </a:r>
          </a:p>
          <a:p>
            <a:pPr marL="285750" indent="-285750">
              <a:buFont typeface="Arial" panose="020B0604020202020204" pitchFamily="34" charset="0"/>
              <a:buChar char="•"/>
            </a:pPr>
            <a:r>
              <a:rPr lang="en-US" sz="2000" dirty="0"/>
              <a:t>Check the confusion matrix to find out the best supported model among</a:t>
            </a:r>
          </a:p>
          <a:p>
            <a:r>
              <a:rPr lang="en-US" sz="2000" dirty="0"/>
              <a:t>      all the classifier models.</a:t>
            </a:r>
          </a:p>
          <a:p>
            <a:pPr marL="285750" indent="-285750">
              <a:buFont typeface="Arial" panose="020B0604020202020204" pitchFamily="34" charset="0"/>
              <a:buChar char="•"/>
            </a:pPr>
            <a:r>
              <a:rPr lang="en-US" sz="2000" dirty="0"/>
              <a:t>Predict the reliability of the sentences given as input.</a:t>
            </a:r>
          </a:p>
        </p:txBody>
      </p:sp>
    </p:spTree>
    <p:extLst>
      <p:ext uri="{BB962C8B-B14F-4D97-AF65-F5344CB8AC3E}">
        <p14:creationId xmlns:p14="http://schemas.microsoft.com/office/powerpoint/2010/main" val="39165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A9553D-89A3-2BE9-04B2-BED013C9EF73}"/>
              </a:ext>
            </a:extLst>
          </p:cNvPr>
          <p:cNvPicPr>
            <a:picLocks noChangeAspect="1"/>
          </p:cNvPicPr>
          <p:nvPr/>
        </p:nvPicPr>
        <p:blipFill>
          <a:blip r:embed="rId2"/>
          <a:stretch>
            <a:fillRect/>
          </a:stretch>
        </p:blipFill>
        <p:spPr>
          <a:xfrm>
            <a:off x="0" y="14468"/>
            <a:ext cx="4152900" cy="1143000"/>
          </a:xfrm>
          <a:prstGeom prst="rect">
            <a:avLst/>
          </a:prstGeom>
        </p:spPr>
      </p:pic>
      <p:sp>
        <p:nvSpPr>
          <p:cNvPr id="4" name="TextBox 3">
            <a:extLst>
              <a:ext uri="{FF2B5EF4-FFF2-40B4-BE49-F238E27FC236}">
                <a16:creationId xmlns:a16="http://schemas.microsoft.com/office/drawing/2014/main" id="{CF9F1E6B-9BF6-7742-17F9-5514DE9BFAF4}"/>
              </a:ext>
            </a:extLst>
          </p:cNvPr>
          <p:cNvSpPr txBox="1"/>
          <p:nvPr/>
        </p:nvSpPr>
        <p:spPr>
          <a:xfrm>
            <a:off x="4046111" y="1205618"/>
            <a:ext cx="4099777" cy="646331"/>
          </a:xfrm>
          <a:prstGeom prst="rect">
            <a:avLst/>
          </a:prstGeom>
          <a:noFill/>
        </p:spPr>
        <p:txBody>
          <a:bodyPr wrap="none" rtlCol="0">
            <a:spAutoFit/>
          </a:bodyPr>
          <a:lstStyle/>
          <a:p>
            <a:pPr algn="ctr"/>
            <a:r>
              <a:rPr lang="en-US" sz="3600" dirty="0"/>
              <a:t>DATA VISUALIZATION</a:t>
            </a:r>
          </a:p>
        </p:txBody>
      </p:sp>
      <p:pic>
        <p:nvPicPr>
          <p:cNvPr id="6" name="Picture 5">
            <a:extLst>
              <a:ext uri="{FF2B5EF4-FFF2-40B4-BE49-F238E27FC236}">
                <a16:creationId xmlns:a16="http://schemas.microsoft.com/office/drawing/2014/main" id="{D5181E2B-FF12-018D-7EF7-60B4840F0102}"/>
              </a:ext>
            </a:extLst>
          </p:cNvPr>
          <p:cNvPicPr>
            <a:picLocks noChangeAspect="1"/>
          </p:cNvPicPr>
          <p:nvPr/>
        </p:nvPicPr>
        <p:blipFill>
          <a:blip r:embed="rId3"/>
          <a:stretch>
            <a:fillRect/>
          </a:stretch>
        </p:blipFill>
        <p:spPr>
          <a:xfrm>
            <a:off x="34997" y="2073011"/>
            <a:ext cx="5650167" cy="3878338"/>
          </a:xfrm>
          <a:prstGeom prst="rect">
            <a:avLst/>
          </a:prstGeom>
        </p:spPr>
      </p:pic>
      <p:pic>
        <p:nvPicPr>
          <p:cNvPr id="8" name="Picture 7">
            <a:extLst>
              <a:ext uri="{FF2B5EF4-FFF2-40B4-BE49-F238E27FC236}">
                <a16:creationId xmlns:a16="http://schemas.microsoft.com/office/drawing/2014/main" id="{2B23FB22-6CF4-98BC-B17A-2E7A3C93CE15}"/>
              </a:ext>
            </a:extLst>
          </p:cNvPr>
          <p:cNvPicPr>
            <a:picLocks noChangeAspect="1"/>
          </p:cNvPicPr>
          <p:nvPr/>
        </p:nvPicPr>
        <p:blipFill>
          <a:blip r:embed="rId4"/>
          <a:stretch>
            <a:fillRect/>
          </a:stretch>
        </p:blipFill>
        <p:spPr>
          <a:xfrm>
            <a:off x="5610386" y="2071685"/>
            <a:ext cx="6206964" cy="4300833"/>
          </a:xfrm>
          <a:prstGeom prst="rect">
            <a:avLst/>
          </a:prstGeom>
        </p:spPr>
      </p:pic>
    </p:spTree>
    <p:extLst>
      <p:ext uri="{BB962C8B-B14F-4D97-AF65-F5344CB8AC3E}">
        <p14:creationId xmlns:p14="http://schemas.microsoft.com/office/powerpoint/2010/main" val="1261373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430</Words>
  <Application>Microsoft Macintosh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tigershanu.2006@gmail.com</dc:creator>
  <cp:lastModifiedBy>tigershanu.2006@gmail.com</cp:lastModifiedBy>
  <cp:revision>2</cp:revision>
  <dcterms:created xsi:type="dcterms:W3CDTF">2025-04-19T02:37:03Z</dcterms:created>
  <dcterms:modified xsi:type="dcterms:W3CDTF">2025-04-19T08:32:45Z</dcterms:modified>
</cp:coreProperties>
</file>