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2" r:id="rId1"/>
  </p:sldMasterIdLst>
  <p:notesMasterIdLst>
    <p:notesMasterId r:id="rId26"/>
  </p:notesMasterIdLst>
  <p:sldIdLst>
    <p:sldId id="256" r:id="rId2"/>
    <p:sldId id="278" r:id="rId3"/>
    <p:sldId id="258" r:id="rId4"/>
    <p:sldId id="257" r:id="rId5"/>
    <p:sldId id="260" r:id="rId6"/>
    <p:sldId id="274" r:id="rId7"/>
    <p:sldId id="279" r:id="rId8"/>
    <p:sldId id="261" r:id="rId9"/>
    <p:sldId id="262" r:id="rId10"/>
    <p:sldId id="263" r:id="rId11"/>
    <p:sldId id="266" r:id="rId12"/>
    <p:sldId id="264" r:id="rId13"/>
    <p:sldId id="267" r:id="rId14"/>
    <p:sldId id="268" r:id="rId15"/>
    <p:sldId id="280" r:id="rId16"/>
    <p:sldId id="281" r:id="rId17"/>
    <p:sldId id="269" r:id="rId18"/>
    <p:sldId id="265" r:id="rId19"/>
    <p:sldId id="270" r:id="rId20"/>
    <p:sldId id="271" r:id="rId21"/>
    <p:sldId id="272" r:id="rId22"/>
    <p:sldId id="276" r:id="rId23"/>
    <p:sldId id="273" r:id="rId24"/>
    <p:sldId id="28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982"/>
    <p:restoredTop sz="95833"/>
  </p:normalViewPr>
  <p:slideViewPr>
    <p:cSldViewPr snapToGrid="0" snapToObjects="1">
      <p:cViewPr varScale="1">
        <p:scale>
          <a:sx n="107" d="100"/>
          <a:sy n="107" d="100"/>
        </p:scale>
        <p:origin x="440" y="168"/>
      </p:cViewPr>
      <p:guideLst/>
    </p:cSldViewPr>
  </p:slideViewPr>
  <p:outlineViewPr>
    <p:cViewPr>
      <p:scale>
        <a:sx n="33" d="100"/>
        <a:sy n="33" d="100"/>
      </p:scale>
      <p:origin x="0" y="-17080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B9763A-04FA-5F47-BD13-789C483CEBA2}" type="datetimeFigureOut">
              <a:rPr lang="en-US" smtClean="0"/>
              <a:t>4/20/23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AAFF30-14A1-5F4F-9092-31005E8CD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868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AAFF30-14A1-5F4F-9092-31005E8CD0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905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AAFF30-14A1-5F4F-9092-31005E8CD0F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8453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AAFF30-14A1-5F4F-9092-31005E8CD0F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573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AAFF30-14A1-5F4F-9092-31005E8CD0F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8176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AAFF30-14A1-5F4F-9092-31005E8CD0F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0638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AAFF30-14A1-5F4F-9092-31005E8CD0F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4779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AAFF30-14A1-5F4F-9092-31005E8CD0F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7689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AAFF30-14A1-5F4F-9092-31005E8CD0F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654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12BED07-6713-92AA-40AF-AE58F4F83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5400" y="4701464"/>
            <a:ext cx="8952782" cy="1204036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9EF77-BF49-E4C1-0FC7-563354777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4/20/23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D5853-25AA-1C3D-EAD2-496674792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F0DAD-5850-CAAE-CD25-4D6DDDFF3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4851B1-0B20-9549-0D70-886AA9D04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5400" y="952500"/>
            <a:ext cx="8952781" cy="3748824"/>
          </a:xfrm>
          <a:noFill/>
        </p:spPr>
        <p:txBody>
          <a:bodyPr anchor="b">
            <a:normAutofit/>
          </a:bodyPr>
          <a:lstStyle>
            <a:lvl1pPr algn="l">
              <a:defRPr sz="3200" spc="53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04413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2C3AB-851A-0D2F-B3AE-5B161CFFC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89FD6B-3621-3904-7878-A2825C692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08AE9-D8ED-ED5D-D7B0-A43811777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4/20/23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EF98B-AC81-D122-3D05-9C4E2FE42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FB543-B138-6627-3714-12105D172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593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3DE16D-F1A0-DDB5-A98C-A9055C93D9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88334" y="952499"/>
            <a:ext cx="2051165" cy="4953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8A548F-8DA7-C53C-1BFE-7C720CB20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52500" y="952499"/>
            <a:ext cx="8235834" cy="49530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EA2C8-1C90-25D0-8B0A-30B73CFD3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4/20/23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FF1A4-0404-DA2D-1EA4-828091C0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57155-0F4A-F7B7-C4A8-755572E98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219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48F26-B5E3-8A90-51FC-8520D1D73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A4D95-10F3-6212-8302-5610C43E3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81BE7-A53D-441E-0393-0E59412C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4/20/23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F10F0-B23F-BF4B-DB66-9BCF734DB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5DDEC-13A7-D988-D082-03076F80F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970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80CFA-45ED-71B0-EE3E-CCE6D5C19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618211"/>
            <a:ext cx="8412190" cy="3944389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7BECA-A01D-7D7A-F2A6-891EC9D22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908858"/>
            <a:ext cx="8412192" cy="676102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16478-6FAF-D420-0B87-6EABB81E8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4/20/23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4289B-CB0D-8AFC-7C02-F755C0DCC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971E4-8A9E-2A30-D7FE-B3505124B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725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7F941-C3A7-545F-8046-C7A9AC803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D4277-CFAE-EEF6-3346-61F06D5A3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5401" y="2260121"/>
            <a:ext cx="4350026" cy="365688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543384-699D-84FC-C8B5-7BDE49BB4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46574" y="2260120"/>
            <a:ext cx="4350025" cy="365688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49386-AFC8-03DA-4563-07B0A0119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4/20/23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ED60A-7704-31D9-7D4D-65C635EDF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927DA-3B5E-13B8-0BA8-5DCFF001E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344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B55A-280B-BDCB-F966-8578DDE74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966788"/>
            <a:ext cx="10059988" cy="10517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6EA03-7008-14AB-547B-E66EA4EC9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2018581"/>
            <a:ext cx="4350027" cy="544003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29F56-D2C8-71FE-FA59-002819D51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5400" y="2774756"/>
            <a:ext cx="4350027" cy="31507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2524D2-CA8D-75F3-D089-C2F0E20D47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46572" y="2018581"/>
            <a:ext cx="4350028" cy="544003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99B0E3-5AE5-0516-27BF-9F246137FE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46572" y="2774756"/>
            <a:ext cx="4350028" cy="315079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B319A7-6048-4735-B2AC-6D6043F1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4/20/23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15F875-F23E-D0D2-9115-CD494FDA0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B4F88F-F488-D9D5-CF99-AA1750AA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5094593-EFC2-EEEF-74CD-BD00F4132A94}"/>
              </a:ext>
            </a:extLst>
          </p:cNvPr>
          <p:cNvCxnSpPr>
            <a:cxnSpLocks/>
          </p:cNvCxnSpPr>
          <p:nvPr/>
        </p:nvCxnSpPr>
        <p:spPr>
          <a:xfrm>
            <a:off x="6657975" y="2625552"/>
            <a:ext cx="423862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F851F6D-436C-FA47-8CD1-2C10E735764A}"/>
              </a:ext>
            </a:extLst>
          </p:cNvPr>
          <p:cNvCxnSpPr>
            <a:cxnSpLocks/>
          </p:cNvCxnSpPr>
          <p:nvPr/>
        </p:nvCxnSpPr>
        <p:spPr>
          <a:xfrm>
            <a:off x="1403684" y="2625552"/>
            <a:ext cx="42417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9931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91B86-9261-4E82-EF65-30F78154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3A5E84-E43B-20AE-E80D-47CB0B07B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4/20/23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FF5797-14F1-9FEB-247C-0E325AF74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B5D7AF-1489-8F93-4828-0AE784B8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252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6CAF1C-8901-AE05-E52C-D5B959410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4/20/23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CD4F90-2973-4FE2-6C2C-5C2AC5C5A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0414B-A7EC-0C14-EFD2-29C5582CC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623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378C7-A764-C5E4-A6A4-DC5B1B353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484" y="1306484"/>
            <a:ext cx="3932237" cy="2122516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FE178-4B5D-413B-6583-AB81E8D04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12026"/>
            <a:ext cx="5143500" cy="4565651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92F6D-71AB-9630-9DBE-46041C50C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06484" y="3428999"/>
            <a:ext cx="3932237" cy="2133601"/>
          </a:xfrm>
        </p:spPr>
        <p:txBody>
          <a:bodyPr anchor="b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EAAD1-C919-6E2E-32D2-E199025F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4/20/23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8B5D8-E15B-BE38-2A89-BD0F02E1A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ECC26-B78C-4CBD-6883-97E80D3E5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708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04EAA-30F7-390A-C77C-2E5BD8218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484" y="1307185"/>
            <a:ext cx="3932237" cy="2121813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3A1C34-81AC-D534-67B1-427212289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57702" y="1307186"/>
            <a:ext cx="5038898" cy="45983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1012D-3524-26C6-64C1-8CE6E7A9A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06484" y="3428999"/>
            <a:ext cx="3932237" cy="2133601"/>
          </a:xfrm>
        </p:spPr>
        <p:txBody>
          <a:bodyPr anchor="b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FA6D7-1BE0-F14D-A2F7-4836180BC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4/20/23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6B5AC-3F20-FDC1-D579-7C4C6B4ED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74ACA-1D54-81FA-70B1-31AB3011B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345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792104-6F24-CD50-F55E-22A55084D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842963"/>
            <a:ext cx="9601200" cy="1309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059CB-D00E-398D-E4D9-59792FC40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2262188"/>
            <a:ext cx="9601200" cy="3643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FBC38-D897-7CBE-AC89-A95A2222D7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7726" y="61991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5DBDDF98-C922-483F-97E9-3E76B0201B42}" type="datetimeFigureOut">
              <a:rPr lang="en-US" smtClean="0"/>
              <a:pPr/>
              <a:t>4/20/23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28008-2A03-D518-4A75-30816EB0D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86625" y="6199188"/>
            <a:ext cx="34099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91D49-2BD8-1C36-B43A-CF2F917776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28107" y="6199188"/>
            <a:ext cx="6191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1B8B3671-A306-4A69-8480-FA9BE83924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643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61" r:id="rId6"/>
    <p:sldLayoutId id="2147483756" r:id="rId7"/>
    <p:sldLayoutId id="2147483757" r:id="rId8"/>
    <p:sldLayoutId id="2147483758" r:id="rId9"/>
    <p:sldLayoutId id="2147483760" r:id="rId10"/>
    <p:sldLayoutId id="2147483759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kern="1200" cap="all" spc="5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75488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9494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5214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7E26772-EAFC-10BB-4659-99BF2A8A15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AEFA6A-E623-CF1A-3DDF-C38D3A7E2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3335" y="952194"/>
            <a:ext cx="4140682" cy="495844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801E06-EFE1-3843-BA1A-42E6DB7911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0922" y="1899908"/>
            <a:ext cx="3665507" cy="2037951"/>
          </a:xfrm>
        </p:spPr>
        <p:txBody>
          <a:bodyPr anchor="ctr">
            <a:normAutofit/>
          </a:bodyPr>
          <a:lstStyle/>
          <a:p>
            <a:pPr algn="ctr"/>
            <a:r>
              <a:rPr lang="en-US" b="1" dirty="0"/>
              <a:t>Liver Cirrhosis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ED82D3-5FDD-AB46-9A9C-A9A4EADF38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4170" y="4438280"/>
            <a:ext cx="3119010" cy="1013687"/>
          </a:xfrm>
        </p:spPr>
        <p:txBody>
          <a:bodyPr anchor="b">
            <a:normAutofit/>
          </a:bodyPr>
          <a:lstStyle/>
          <a:p>
            <a:pPr algn="ctr"/>
            <a:r>
              <a:rPr lang="en-US" b="1" dirty="0"/>
              <a:t>Shanna Badhesha</a:t>
            </a:r>
          </a:p>
          <a:p>
            <a:pPr algn="ctr"/>
            <a:r>
              <a:rPr lang="en-US" b="1" dirty="0"/>
              <a:t>TRGN 515- Spring 2023</a:t>
            </a:r>
          </a:p>
        </p:txBody>
      </p:sp>
      <p:pic>
        <p:nvPicPr>
          <p:cNvPr id="6" name="Picture 5" descr="A picture containing mollusk, indoor, conch&#10;&#10;Description automatically generated">
            <a:extLst>
              <a:ext uri="{FF2B5EF4-FFF2-40B4-BE49-F238E27FC236}">
                <a16:creationId xmlns:a16="http://schemas.microsoft.com/office/drawing/2014/main" id="{BED1C047-7D26-994F-9A52-0E589B378C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l="4308" t="49" r="4308" b="-49"/>
          <a:stretch/>
        </p:blipFill>
        <p:spPr>
          <a:xfrm>
            <a:off x="6577667" y="952194"/>
            <a:ext cx="4140682" cy="4958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697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CAB2897-C5A5-9A4D-AEFC-DEE38968A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30" y="161320"/>
            <a:ext cx="11829012" cy="1309687"/>
          </a:xfrm>
        </p:spPr>
        <p:txBody>
          <a:bodyPr/>
          <a:lstStyle/>
          <a:p>
            <a:pPr algn="ctr"/>
            <a:r>
              <a:rPr lang="en-US" b="1" dirty="0"/>
              <a:t>Dealing with missing values: </a:t>
            </a:r>
            <a:r>
              <a:rPr lang="en-US" sz="2400" b="1" dirty="0"/>
              <a:t>Numerical</a:t>
            </a:r>
            <a:endParaRPr lang="en-US" b="1" dirty="0"/>
          </a:p>
        </p:txBody>
      </p:sp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228E4B14-8F82-A94B-B981-5B01E13A82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78" y="1115117"/>
            <a:ext cx="3227415" cy="1857640"/>
          </a:xfrm>
          <a:prstGeom prst="rect">
            <a:avLst/>
          </a:prstGeom>
        </p:spPr>
      </p:pic>
      <p:pic>
        <p:nvPicPr>
          <p:cNvPr id="11" name="Picture 10" descr="Chart, histogram&#10;&#10;Description automatically generated">
            <a:extLst>
              <a:ext uri="{FF2B5EF4-FFF2-40B4-BE49-F238E27FC236}">
                <a16:creationId xmlns:a16="http://schemas.microsoft.com/office/drawing/2014/main" id="{441C2C8A-A33A-324B-906F-5C82EE565A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178" y="2972757"/>
            <a:ext cx="3236907" cy="1856938"/>
          </a:xfrm>
          <a:prstGeom prst="rect">
            <a:avLst/>
          </a:prstGeom>
        </p:spPr>
      </p:pic>
      <p:pic>
        <p:nvPicPr>
          <p:cNvPr id="14" name="Picture 13" descr="Chart, histogram&#10;&#10;Description automatically generated">
            <a:extLst>
              <a:ext uri="{FF2B5EF4-FFF2-40B4-BE49-F238E27FC236}">
                <a16:creationId xmlns:a16="http://schemas.microsoft.com/office/drawing/2014/main" id="{80C7D551-C95D-9943-8D11-FD69C3992B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2420" y="4829695"/>
            <a:ext cx="3299636" cy="1839371"/>
          </a:xfrm>
          <a:prstGeom prst="rect">
            <a:avLst/>
          </a:prstGeom>
        </p:spPr>
      </p:pic>
      <p:pic>
        <p:nvPicPr>
          <p:cNvPr id="16" name="Picture 15" descr="Chart, histogram&#10;&#10;Description automatically generated">
            <a:extLst>
              <a:ext uri="{FF2B5EF4-FFF2-40B4-BE49-F238E27FC236}">
                <a16:creationId xmlns:a16="http://schemas.microsoft.com/office/drawing/2014/main" id="{8F185728-09B7-824B-9486-6D2BCD84AE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2419" y="1118757"/>
            <a:ext cx="3292084" cy="1858892"/>
          </a:xfrm>
          <a:prstGeom prst="rect">
            <a:avLst/>
          </a:prstGeom>
        </p:spPr>
      </p:pic>
      <p:pic>
        <p:nvPicPr>
          <p:cNvPr id="18" name="Picture 17" descr="Chart, histogram&#10;&#10;Description automatically generated">
            <a:extLst>
              <a:ext uri="{FF2B5EF4-FFF2-40B4-BE49-F238E27FC236}">
                <a16:creationId xmlns:a16="http://schemas.microsoft.com/office/drawing/2014/main" id="{C504640F-C38C-0F44-921A-5160314973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32419" y="2972758"/>
            <a:ext cx="3299636" cy="1856938"/>
          </a:xfrm>
          <a:prstGeom prst="rect">
            <a:avLst/>
          </a:prstGeom>
        </p:spPr>
      </p:pic>
      <p:pic>
        <p:nvPicPr>
          <p:cNvPr id="20" name="Picture 19" descr="Chart, histogram&#10;&#10;Description automatically generated">
            <a:extLst>
              <a:ext uri="{FF2B5EF4-FFF2-40B4-BE49-F238E27FC236}">
                <a16:creationId xmlns:a16="http://schemas.microsoft.com/office/drawing/2014/main" id="{C7534207-3018-104C-B42A-C5C92B3544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9930" y="4829695"/>
            <a:ext cx="3279971" cy="1856939"/>
          </a:xfrm>
          <a:prstGeom prst="rect">
            <a:avLst/>
          </a:prstGeom>
        </p:spPr>
      </p:pic>
      <p:pic>
        <p:nvPicPr>
          <p:cNvPr id="23" name="Picture 22" descr="Text&#10;&#10;Description automatically generated with medium confidence">
            <a:extLst>
              <a:ext uri="{FF2B5EF4-FFF2-40B4-BE49-F238E27FC236}">
                <a16:creationId xmlns:a16="http://schemas.microsoft.com/office/drawing/2014/main" id="{3804266A-9F72-6548-A652-B146A1D4172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20760" y="3429000"/>
            <a:ext cx="4648182" cy="59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649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CAB2897-C5A5-9A4D-AEFC-DEE38968A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94" y="0"/>
            <a:ext cx="11829012" cy="1309687"/>
          </a:xfrm>
        </p:spPr>
        <p:txBody>
          <a:bodyPr/>
          <a:lstStyle/>
          <a:p>
            <a:pPr algn="ctr"/>
            <a:r>
              <a:rPr lang="en-US" b="1" dirty="0"/>
              <a:t>Correlated data</a:t>
            </a:r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F6D19147-D3F0-7745-B903-87395EB44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9831" y="1450501"/>
            <a:ext cx="4607112" cy="3956997"/>
          </a:xfrm>
          <a:prstGeom prst="rect">
            <a:avLst/>
          </a:prstGeom>
        </p:spPr>
      </p:pic>
      <p:pic>
        <p:nvPicPr>
          <p:cNvPr id="7" name="Picture 6" descr="A red and white checkered flag&#10;&#10;Description automatically generated with low confidence">
            <a:extLst>
              <a:ext uri="{FF2B5EF4-FFF2-40B4-BE49-F238E27FC236}">
                <a16:creationId xmlns:a16="http://schemas.microsoft.com/office/drawing/2014/main" id="{1880F205-FDB5-DE48-80FD-7D74CBF9A4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825" y="2094749"/>
            <a:ext cx="6256783" cy="26685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38FEE25-B431-6341-9F81-4871A9ECC011}"/>
              </a:ext>
            </a:extLst>
          </p:cNvPr>
          <p:cNvSpPr txBox="1"/>
          <p:nvPr/>
        </p:nvSpPr>
        <p:spPr>
          <a:xfrm>
            <a:off x="977525" y="4945833"/>
            <a:ext cx="48213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Correlation matrix that uses the Pearson correlation coefficient to measure the linear relationship between two variables.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DE773F-D1C4-B54D-9BA2-3E9EBE11424E}"/>
              </a:ext>
            </a:extLst>
          </p:cNvPr>
          <p:cNvSpPr txBox="1"/>
          <p:nvPr/>
        </p:nvSpPr>
        <p:spPr>
          <a:xfrm>
            <a:off x="6999831" y="5407498"/>
            <a:ext cx="48213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Heatmap based off the correlation matrix.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Highly correlated features can cause overfitting if not removed.</a:t>
            </a:r>
          </a:p>
        </p:txBody>
      </p:sp>
    </p:spTree>
    <p:extLst>
      <p:ext uri="{BB962C8B-B14F-4D97-AF65-F5344CB8AC3E}">
        <p14:creationId xmlns:p14="http://schemas.microsoft.com/office/powerpoint/2010/main" val="842352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F350D-2522-1442-9E6B-C5A85FD6E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020193"/>
            <a:ext cx="9601200" cy="3643312"/>
          </a:xfrm>
        </p:spPr>
        <p:txBody>
          <a:bodyPr/>
          <a:lstStyle/>
          <a:p>
            <a:r>
              <a:rPr lang="en-US" dirty="0"/>
              <a:t>To use categorical data for machine learning algorithms, the categorical data needs to be transformed to numerical data. </a:t>
            </a:r>
          </a:p>
          <a:p>
            <a:r>
              <a:rPr lang="en-US" dirty="0"/>
              <a:t>Label encoding allows algorithms to process categorical data as numerical data, which can sometimes improve the accuracy of the model. </a:t>
            </a:r>
          </a:p>
          <a:p>
            <a:r>
              <a:rPr lang="en-US" dirty="0"/>
              <a:t>Unique numerical values are assigned to each category in a categorical features.  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5044CA2-E99D-DB4E-8F9B-EE81CDC80B0D}"/>
              </a:ext>
            </a:extLst>
          </p:cNvPr>
          <p:cNvSpPr txBox="1">
            <a:spLocks/>
          </p:cNvSpPr>
          <p:nvPr/>
        </p:nvSpPr>
        <p:spPr>
          <a:xfrm>
            <a:off x="181494" y="363547"/>
            <a:ext cx="11829012" cy="1309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2800" kern="1200" cap="all" spc="5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/>
              <a:t>LABEL ENCODING</a:t>
            </a:r>
          </a:p>
        </p:txBody>
      </p:sp>
      <p:pic>
        <p:nvPicPr>
          <p:cNvPr id="6146" name="Picture 2" descr="Categorical Encoding using Label Encoding - AI ML Analytics">
            <a:extLst>
              <a:ext uri="{FF2B5EF4-FFF2-40B4-BE49-F238E27FC236}">
                <a16:creationId xmlns:a16="http://schemas.microsoft.com/office/drawing/2014/main" id="{A2AFA66C-B6A0-D643-B737-4065B581A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300" y="4410729"/>
            <a:ext cx="43434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5491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CAB2897-C5A5-9A4D-AEFC-DEE38968A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94" y="0"/>
            <a:ext cx="11829012" cy="1309687"/>
          </a:xfrm>
        </p:spPr>
        <p:txBody>
          <a:bodyPr/>
          <a:lstStyle/>
          <a:p>
            <a:pPr algn="ctr"/>
            <a:r>
              <a:rPr lang="en-US" b="1" dirty="0"/>
              <a:t>Class imbalance</a:t>
            </a: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0DEEB591-5D7E-B840-8186-6EC6A340C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5705" y="1309687"/>
            <a:ext cx="3216191" cy="1937312"/>
          </a:xfrm>
          <a:prstGeom prst="rect">
            <a:avLst/>
          </a:prstGeo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52AAF047-B2A8-5B4C-BC24-7332747099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5705" y="4453386"/>
            <a:ext cx="3216191" cy="1957961"/>
          </a:xfrm>
          <a:prstGeom prst="rect">
            <a:avLst/>
          </a:prstGeom>
        </p:spPr>
      </p:pic>
      <p:sp>
        <p:nvSpPr>
          <p:cNvPr id="23" name="Down Arrow 22">
            <a:extLst>
              <a:ext uri="{FF2B5EF4-FFF2-40B4-BE49-F238E27FC236}">
                <a16:creationId xmlns:a16="http://schemas.microsoft.com/office/drawing/2014/main" id="{C1FD4375-3FDA-7D47-AA7B-8FA82790D6B8}"/>
              </a:ext>
            </a:extLst>
          </p:cNvPr>
          <p:cNvSpPr/>
          <p:nvPr/>
        </p:nvSpPr>
        <p:spPr>
          <a:xfrm>
            <a:off x="9413536" y="3376367"/>
            <a:ext cx="180527" cy="9476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FE46986-0872-094F-84E3-5E1A61865F37}"/>
              </a:ext>
            </a:extLst>
          </p:cNvPr>
          <p:cNvSpPr txBox="1"/>
          <p:nvPr/>
        </p:nvSpPr>
        <p:spPr>
          <a:xfrm>
            <a:off x="1080104" y="2003532"/>
            <a:ext cx="566096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Occurs when the distribution of classes in a dataset is uneven.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left unresolved, the model will have a bias towards the majority class.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Random </a:t>
            </a:r>
            <a:r>
              <a:rPr lang="en-US" dirty="0" err="1"/>
              <a:t>undersampling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Choosing random samples from the majority class to match the minority class.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Random oversampling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Randomly duplicating samples from the minority class to increase its representation.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Best Approach: random oversampling </a:t>
            </a:r>
          </a:p>
        </p:txBody>
      </p:sp>
    </p:spTree>
    <p:extLst>
      <p:ext uri="{BB962C8B-B14F-4D97-AF65-F5344CB8AC3E}">
        <p14:creationId xmlns:p14="http://schemas.microsoft.com/office/powerpoint/2010/main" val="1588486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CAB2897-C5A5-9A4D-AEFC-DEE38968A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94" y="0"/>
            <a:ext cx="11829012" cy="1309687"/>
          </a:xfrm>
        </p:spPr>
        <p:txBody>
          <a:bodyPr/>
          <a:lstStyle/>
          <a:p>
            <a:pPr algn="ctr"/>
            <a:r>
              <a:rPr lang="en-US" dirty="0"/>
              <a:t>Class imbalance: SMOTE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156FA23-5259-614E-AA68-15B0B2A48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636" y="1414290"/>
            <a:ext cx="10999123" cy="3643312"/>
          </a:xfrm>
        </p:spPr>
        <p:txBody>
          <a:bodyPr/>
          <a:lstStyle/>
          <a:p>
            <a:r>
              <a:rPr lang="en-US" dirty="0"/>
              <a:t>SMOTE: Synthetic Minority Oversampling Technique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Creates synthetic samples that are similar to the existing minority class but not identical. </a:t>
            </a:r>
          </a:p>
          <a:p>
            <a:pPr lvl="1">
              <a:spcBef>
                <a:spcPts val="0"/>
              </a:spcBef>
            </a:pPr>
            <a:r>
              <a:rPr lang="en-US" dirty="0"/>
              <a:t>Choosing sample randomly from minority class and then finding the k nearest neighbors to interpolate synthetic samples. </a:t>
            </a:r>
          </a:p>
          <a:p>
            <a:pPr lvl="1">
              <a:spcBef>
                <a:spcPts val="0"/>
              </a:spcBef>
            </a:pPr>
            <a:r>
              <a:rPr lang="en-US" b="0" dirty="0">
                <a:effectLst/>
              </a:rPr>
              <a:t>K nearest neighbor find</a:t>
            </a:r>
            <a:r>
              <a:rPr lang="en-US" dirty="0"/>
              <a:t>s samples that are similar to randomly chosen sample from the minority class.  </a:t>
            </a:r>
            <a:endParaRPr lang="en-US" b="0" dirty="0">
              <a:effectLst/>
            </a:endParaRP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45F39B7-7715-6345-AE8E-D4F487588D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8547" y="3673140"/>
            <a:ext cx="6294905" cy="19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937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C16D32A-28C2-CD48-9C3D-9F70818AC416}"/>
              </a:ext>
            </a:extLst>
          </p:cNvPr>
          <p:cNvSpPr txBox="1">
            <a:spLocks/>
          </p:cNvSpPr>
          <p:nvPr/>
        </p:nvSpPr>
        <p:spPr>
          <a:xfrm>
            <a:off x="181494" y="0"/>
            <a:ext cx="11829012" cy="1309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2800" kern="1200" cap="all" spc="5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/>
              <a:t>Class imbalance</a:t>
            </a:r>
            <a:endParaRPr lang="en-US" b="1" dirty="0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CD4AF3F6-E079-7847-9E7B-107C477D16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763" y="1309687"/>
            <a:ext cx="3216191" cy="1937312"/>
          </a:xfrm>
          <a:prstGeom prst="rect">
            <a:avLst/>
          </a:prstGeom>
        </p:spPr>
      </p:pic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186722F6-8487-F246-A1BE-F5477E3A8C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7904" y="3246999"/>
            <a:ext cx="3216191" cy="195796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ED63496-B19A-4743-867C-3A9CBAD4D67D}"/>
              </a:ext>
            </a:extLst>
          </p:cNvPr>
          <p:cNvSpPr txBox="1"/>
          <p:nvPr/>
        </p:nvSpPr>
        <p:spPr>
          <a:xfrm>
            <a:off x="879763" y="1048077"/>
            <a:ext cx="32161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Classes with separated stages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ED62A6-A9B4-A14B-9513-B7798B63F5C5}"/>
              </a:ext>
            </a:extLst>
          </p:cNvPr>
          <p:cNvSpPr txBox="1"/>
          <p:nvPr/>
        </p:nvSpPr>
        <p:spPr>
          <a:xfrm>
            <a:off x="4487903" y="2816112"/>
            <a:ext cx="32161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Stage 0: Absence of liver cirrhosis</a:t>
            </a:r>
          </a:p>
          <a:p>
            <a:pPr algn="ctr"/>
            <a:r>
              <a:rPr lang="en-US" sz="1100" dirty="0"/>
              <a:t>Stage 1: Presence of liver cirrhosis</a:t>
            </a:r>
          </a:p>
        </p:txBody>
      </p:sp>
      <p:pic>
        <p:nvPicPr>
          <p:cNvPr id="10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484FB2AD-6586-D246-BD2B-22C526F8C8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94619" y="4784854"/>
            <a:ext cx="2908070" cy="195735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BB360EE-F142-8D43-BAB1-15938AEEF582}"/>
              </a:ext>
            </a:extLst>
          </p:cNvPr>
          <p:cNvSpPr txBox="1"/>
          <p:nvPr/>
        </p:nvSpPr>
        <p:spPr>
          <a:xfrm>
            <a:off x="8740558" y="4523244"/>
            <a:ext cx="32161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Balanced after using SMOTE</a:t>
            </a:r>
          </a:p>
        </p:txBody>
      </p: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3F39BF31-691E-2B4D-8F40-59E9940A6A26}"/>
              </a:ext>
            </a:extLst>
          </p:cNvPr>
          <p:cNvCxnSpPr/>
          <p:nvPr/>
        </p:nvCxnSpPr>
        <p:spPr>
          <a:xfrm>
            <a:off x="3108960" y="3429000"/>
            <a:ext cx="1105593" cy="79697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3B4B17AE-1526-0044-93BB-F07031139B72}"/>
              </a:ext>
            </a:extLst>
          </p:cNvPr>
          <p:cNvCxnSpPr/>
          <p:nvPr/>
        </p:nvCxnSpPr>
        <p:spPr>
          <a:xfrm>
            <a:off x="7442662" y="5365041"/>
            <a:ext cx="1105593" cy="79697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07798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2B35A-2691-5F4E-800D-61821E6DD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831" y="1183436"/>
            <a:ext cx="9601200" cy="1309687"/>
          </a:xfrm>
        </p:spPr>
        <p:txBody>
          <a:bodyPr/>
          <a:lstStyle/>
          <a:p>
            <a:pPr algn="ctr"/>
            <a:r>
              <a:rPr lang="en-US" b="1" dirty="0"/>
              <a:t>MODEL BUILDING</a:t>
            </a:r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D3AEBFE9-AD05-F64A-8900-590CF0DC46FB}"/>
              </a:ext>
            </a:extLst>
          </p:cNvPr>
          <p:cNvSpPr/>
          <p:nvPr/>
        </p:nvSpPr>
        <p:spPr>
          <a:xfrm>
            <a:off x="1611980" y="3360028"/>
            <a:ext cx="1571106" cy="130968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Splitting the Dataset</a:t>
            </a:r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37C2D6CD-F47B-0A46-AF51-39096B01E7C4}"/>
              </a:ext>
            </a:extLst>
          </p:cNvPr>
          <p:cNvSpPr/>
          <p:nvPr/>
        </p:nvSpPr>
        <p:spPr>
          <a:xfrm>
            <a:off x="3992189" y="3360028"/>
            <a:ext cx="1571106" cy="130968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Model Selection</a:t>
            </a:r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26EB41CF-69D4-254D-84A0-910B65DDC9A4}"/>
              </a:ext>
            </a:extLst>
          </p:cNvPr>
          <p:cNvSpPr/>
          <p:nvPr/>
        </p:nvSpPr>
        <p:spPr>
          <a:xfrm>
            <a:off x="6372398" y="3360029"/>
            <a:ext cx="1571106" cy="130968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Best Model</a:t>
            </a:r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1B0D37F1-2F40-7248-AB85-B6F2D4A5675F}"/>
              </a:ext>
            </a:extLst>
          </p:cNvPr>
          <p:cNvSpPr/>
          <p:nvPr/>
        </p:nvSpPr>
        <p:spPr>
          <a:xfrm>
            <a:off x="8752607" y="3360029"/>
            <a:ext cx="1571106" cy="130968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Hyper-parameter Tuning</a:t>
            </a:r>
          </a:p>
        </p:txBody>
      </p:sp>
      <p:sp>
        <p:nvSpPr>
          <p:cNvPr id="11" name="U-Turn Arrow 10">
            <a:extLst>
              <a:ext uri="{FF2B5EF4-FFF2-40B4-BE49-F238E27FC236}">
                <a16:creationId xmlns:a16="http://schemas.microsoft.com/office/drawing/2014/main" id="{2C85E236-867F-B644-89A7-660E0FD143D7}"/>
              </a:ext>
            </a:extLst>
          </p:cNvPr>
          <p:cNvSpPr/>
          <p:nvPr/>
        </p:nvSpPr>
        <p:spPr>
          <a:xfrm>
            <a:off x="2155074" y="3088004"/>
            <a:ext cx="2456413" cy="207818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U-Turn Arrow 11">
            <a:extLst>
              <a:ext uri="{FF2B5EF4-FFF2-40B4-BE49-F238E27FC236}">
                <a16:creationId xmlns:a16="http://schemas.microsoft.com/office/drawing/2014/main" id="{F5FB5E5C-9316-EE47-B297-BC2DEF0A4AA8}"/>
              </a:ext>
            </a:extLst>
          </p:cNvPr>
          <p:cNvSpPr/>
          <p:nvPr/>
        </p:nvSpPr>
        <p:spPr>
          <a:xfrm>
            <a:off x="7234155" y="3096317"/>
            <a:ext cx="2456413" cy="207818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U-Turn Arrow 14">
            <a:extLst>
              <a:ext uri="{FF2B5EF4-FFF2-40B4-BE49-F238E27FC236}">
                <a16:creationId xmlns:a16="http://schemas.microsoft.com/office/drawing/2014/main" id="{A3D1931F-24BF-734F-A4DB-030D8F1CEF78}"/>
              </a:ext>
            </a:extLst>
          </p:cNvPr>
          <p:cNvSpPr/>
          <p:nvPr/>
        </p:nvSpPr>
        <p:spPr>
          <a:xfrm>
            <a:off x="4701538" y="3088004"/>
            <a:ext cx="2456413" cy="207818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19465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CAB2897-C5A5-9A4D-AEFC-DEE38968A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92" y="620325"/>
            <a:ext cx="11829012" cy="1309687"/>
          </a:xfrm>
        </p:spPr>
        <p:txBody>
          <a:bodyPr/>
          <a:lstStyle/>
          <a:p>
            <a:pPr algn="ctr"/>
            <a:r>
              <a:rPr lang="en-US" b="1" dirty="0"/>
              <a:t>Splitting the dataset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90D1EA5-7ECF-694D-AB0D-70DF2A85D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593" y="2371003"/>
            <a:ext cx="10990811" cy="1666607"/>
          </a:xfrm>
        </p:spPr>
        <p:txBody>
          <a:bodyPr>
            <a:normAutofit/>
          </a:bodyPr>
          <a:lstStyle/>
          <a:p>
            <a:r>
              <a:rPr lang="en-US" sz="2000" dirty="0"/>
              <a:t>Split the dataset into training and testing datasets</a:t>
            </a:r>
          </a:p>
          <a:p>
            <a:pPr lvl="1"/>
            <a:r>
              <a:rPr lang="en-US" sz="1800" b="1" dirty="0"/>
              <a:t>Training dataset: </a:t>
            </a:r>
            <a:r>
              <a:rPr lang="en-US" sz="1800" dirty="0"/>
              <a:t>used to teach the model how to make predictions by showing examples</a:t>
            </a:r>
          </a:p>
          <a:p>
            <a:pPr lvl="1"/>
            <a:r>
              <a:rPr lang="en-US" sz="1800" b="1" dirty="0"/>
              <a:t>Testing dataset: </a:t>
            </a:r>
            <a:r>
              <a:rPr lang="en-US" sz="1800" dirty="0"/>
              <a:t>used to evaluate the performance of the model by feeding it new data</a:t>
            </a:r>
          </a:p>
          <a:p>
            <a:pPr lvl="2"/>
            <a:r>
              <a:rPr lang="en-US" sz="1600" dirty="0"/>
              <a:t>Helps show how the model will generalize to new, unseen data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246888" lvl="1" indent="0">
              <a:buNone/>
            </a:pPr>
            <a:endParaRPr lang="en-US" dirty="0"/>
          </a:p>
          <a:p>
            <a:pPr marL="246888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F38CC79-0255-9C4E-82D1-B6E32A1016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88" t="4827"/>
          <a:stretch/>
        </p:blipFill>
        <p:spPr>
          <a:xfrm>
            <a:off x="2119167" y="4486996"/>
            <a:ext cx="7953664" cy="845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7427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A02C7-2B6F-FB42-BE34-49142346F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97657"/>
            <a:ext cx="9601200" cy="1309687"/>
          </a:xfrm>
        </p:spPr>
        <p:txBody>
          <a:bodyPr/>
          <a:lstStyle/>
          <a:p>
            <a:pPr algn="ctr"/>
            <a:r>
              <a:rPr lang="en-US" b="1" dirty="0"/>
              <a:t>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51B74-FAC4-CE40-B497-8251BA3AE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756" y="1607343"/>
            <a:ext cx="5271655" cy="4952999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/>
              <a:t>Use </a:t>
            </a:r>
            <a:r>
              <a:rPr lang="en-US" sz="2000" dirty="0" err="1"/>
              <a:t>GridSearchCV</a:t>
            </a:r>
            <a:endParaRPr lang="en-US" sz="2000" dirty="0"/>
          </a:p>
          <a:p>
            <a:pPr lvl="1"/>
            <a:r>
              <a:rPr lang="en-US" sz="1800" dirty="0"/>
              <a:t>Uses a dictionary of hyperparameters that the user sets. Selects the best possible combination of hyperparameters that gives you the best model performance.</a:t>
            </a:r>
          </a:p>
          <a:p>
            <a:pPr lvl="2"/>
            <a:r>
              <a:rPr lang="en-US" sz="1600" dirty="0"/>
              <a:t>Hyperparameters: values that are set before training the model that impact how the model learns and behaves during training.  </a:t>
            </a:r>
          </a:p>
          <a:p>
            <a:r>
              <a:rPr lang="en-US" b="1" dirty="0"/>
              <a:t>Models:</a:t>
            </a:r>
          </a:p>
          <a:p>
            <a:pPr lvl="1"/>
            <a:r>
              <a:rPr lang="en-US" dirty="0"/>
              <a:t>Logistic regression: uses linear regression</a:t>
            </a:r>
          </a:p>
          <a:p>
            <a:pPr lvl="1"/>
            <a:r>
              <a:rPr lang="en-US" dirty="0"/>
              <a:t>Decision tree: hierarchical tree structure</a:t>
            </a:r>
          </a:p>
          <a:p>
            <a:pPr lvl="1"/>
            <a:r>
              <a:rPr lang="en-US" dirty="0"/>
              <a:t>Random forest: ensemble of decision trees</a:t>
            </a:r>
          </a:p>
          <a:p>
            <a:pPr lvl="1"/>
            <a:r>
              <a:rPr lang="en-US" dirty="0"/>
              <a:t>Support vector machine: best hyperplane to separate data</a:t>
            </a:r>
          </a:p>
          <a:p>
            <a:pPr lvl="1"/>
            <a:r>
              <a:rPr lang="en-US" dirty="0"/>
              <a:t>K-nearest neighbor: predict classes based on neighbors</a:t>
            </a:r>
          </a:p>
          <a:p>
            <a:pPr lvl="1"/>
            <a:r>
              <a:rPr lang="en-US" dirty="0"/>
              <a:t>Gradient boosting: ensemble of decision trees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6AA72007-1148-7746-A68F-7D3AC336C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445500"/>
            <a:ext cx="6090412" cy="1966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6072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3767F-AD46-F840-83AF-61CBAF07A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6091" y="-161218"/>
            <a:ext cx="9601200" cy="1309687"/>
          </a:xfrm>
        </p:spPr>
        <p:txBody>
          <a:bodyPr/>
          <a:lstStyle/>
          <a:p>
            <a:pPr algn="ctr"/>
            <a:r>
              <a:rPr lang="en-US" dirty="0"/>
              <a:t>Model selection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ECB396-890B-0545-8841-16D552E25455}"/>
              </a:ext>
            </a:extLst>
          </p:cNvPr>
          <p:cNvSpPr txBox="1"/>
          <p:nvPr/>
        </p:nvSpPr>
        <p:spPr>
          <a:xfrm>
            <a:off x="2533995" y="4996880"/>
            <a:ext cx="71240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Output received from </a:t>
            </a:r>
            <a:r>
              <a:rPr lang="en-US" dirty="0" err="1"/>
              <a:t>GridSearchCV</a:t>
            </a:r>
            <a:r>
              <a:rPr lang="en-US" dirty="0"/>
              <a:t> listing the best hyperparameters and their training scores.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Score closer to 1 is desired.</a:t>
            </a:r>
          </a:p>
        </p:txBody>
      </p:sp>
      <p:pic>
        <p:nvPicPr>
          <p:cNvPr id="13" name="Content Placeholder 12" descr="A screenshot of a computer code&#10;&#10;Description automatically generated with low confidence">
            <a:extLst>
              <a:ext uri="{FF2B5EF4-FFF2-40B4-BE49-F238E27FC236}">
                <a16:creationId xmlns:a16="http://schemas.microsoft.com/office/drawing/2014/main" id="{FD8214D6-A3F0-1547-8F3E-2B8610DDB8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861120"/>
            <a:ext cx="5680026" cy="2756869"/>
          </a:xfrm>
        </p:spPr>
      </p:pic>
      <p:pic>
        <p:nvPicPr>
          <p:cNvPr id="15" name="Picture 14" descr="A picture containing screenshot, colorfulness, text, plot&#10;&#10;Description automatically generated">
            <a:extLst>
              <a:ext uri="{FF2B5EF4-FFF2-40B4-BE49-F238E27FC236}">
                <a16:creationId xmlns:a16="http://schemas.microsoft.com/office/drawing/2014/main" id="{DE0D71EC-DA7B-3A47-AB7F-2C91ACB417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8803" y="1895905"/>
            <a:ext cx="6173197" cy="2652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093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B62B0-79AF-744B-960E-AB53C182D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15607"/>
            <a:ext cx="9601200" cy="1309687"/>
          </a:xfrm>
        </p:spPr>
        <p:txBody>
          <a:bodyPr/>
          <a:lstStyle/>
          <a:p>
            <a:pPr algn="ctr"/>
            <a:r>
              <a:rPr lang="en-US" b="1" dirty="0"/>
              <a:t>Liver Cirrhosis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E11BE-13F2-674B-8D27-74F823C87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317" y="2044236"/>
            <a:ext cx="4939145" cy="383404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Liver cirrhosis is severe scarring of the liver.</a:t>
            </a:r>
          </a:p>
          <a:p>
            <a:r>
              <a:rPr lang="en-US" dirty="0"/>
              <a:t>Caused by conditions such as:</a:t>
            </a:r>
          </a:p>
          <a:p>
            <a:pPr lvl="1"/>
            <a:r>
              <a:rPr lang="en-US" dirty="0"/>
              <a:t>Hepatitis B and C</a:t>
            </a:r>
          </a:p>
          <a:p>
            <a:pPr lvl="1"/>
            <a:r>
              <a:rPr lang="en-US" dirty="0"/>
              <a:t>Excessive alcohol consumption</a:t>
            </a:r>
          </a:p>
          <a:p>
            <a:pPr lvl="1"/>
            <a:r>
              <a:rPr lang="en-US" dirty="0"/>
              <a:t>Non-alcoholic fatty liver disease</a:t>
            </a:r>
          </a:p>
          <a:p>
            <a:r>
              <a:rPr lang="en-US" dirty="0"/>
              <a:t>Not reversible. </a:t>
            </a:r>
          </a:p>
          <a:p>
            <a:r>
              <a:rPr lang="en-US" dirty="0"/>
              <a:t>Early disease detection can prevent liver cirrhosis.</a:t>
            </a:r>
          </a:p>
          <a:p>
            <a:r>
              <a:rPr lang="en-US" dirty="0"/>
              <a:t>4.5 million adults diagnosed in the U.S.</a:t>
            </a:r>
          </a:p>
          <a:p>
            <a:pPr lvl="1"/>
            <a:r>
              <a:rPr lang="en-US" dirty="0"/>
              <a:t>80-100 million adults are undiagnosed with some form of liver disease that can cause cirrhosis.</a:t>
            </a:r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856CBBDB-0CD4-4244-AE46-3B6C3BF14A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094460"/>
            <a:ext cx="5957455" cy="3342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44579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C7388-F761-8749-8C64-DD5FD6001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069" y="219508"/>
            <a:ext cx="11845636" cy="1309687"/>
          </a:xfrm>
        </p:spPr>
        <p:txBody>
          <a:bodyPr/>
          <a:lstStyle/>
          <a:p>
            <a:pPr algn="ctr"/>
            <a:r>
              <a:rPr lang="en-US" b="1" dirty="0"/>
              <a:t>Best Model: Gradient Boosting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579D2-68DF-E640-A4EA-FF2ADD77A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372726"/>
            <a:ext cx="9601200" cy="3643312"/>
          </a:xfrm>
        </p:spPr>
        <p:txBody>
          <a:bodyPr>
            <a:normAutofit/>
          </a:bodyPr>
          <a:lstStyle/>
          <a:p>
            <a:r>
              <a:rPr lang="en-US" b="0" i="0" dirty="0">
                <a:effectLst/>
              </a:rPr>
              <a:t>Used for classification. </a:t>
            </a:r>
          </a:p>
          <a:p>
            <a:pPr lvl="1"/>
            <a:r>
              <a:rPr lang="en-US" dirty="0"/>
              <a:t>Classes: absence of liver cirrhosis and presence of liver cirrhosis. </a:t>
            </a:r>
          </a:p>
          <a:p>
            <a:r>
              <a:rPr lang="en-US" b="0" i="0" dirty="0">
                <a:effectLst/>
              </a:rPr>
              <a:t>What is gradient boosting?</a:t>
            </a:r>
          </a:p>
          <a:p>
            <a:pPr lvl="1"/>
            <a:r>
              <a:rPr lang="en-US" b="0" i="0" dirty="0">
                <a:effectLst/>
              </a:rPr>
              <a:t>Gradient boosting classifier uses supervised learning. </a:t>
            </a:r>
          </a:p>
          <a:p>
            <a:pPr lvl="2"/>
            <a:r>
              <a:rPr lang="en-US" dirty="0"/>
              <a:t>Learning from labeled examples to predict the output from new input data. </a:t>
            </a:r>
          </a:p>
          <a:p>
            <a:pPr lvl="1"/>
            <a:r>
              <a:rPr lang="en-US" b="0" i="0" dirty="0">
                <a:effectLst/>
              </a:rPr>
              <a:t>Works by iteratively adding decision trees to the ensemble, where each new tree is trained to correct the errors </a:t>
            </a:r>
            <a:r>
              <a:rPr lang="en-US" dirty="0"/>
              <a:t>of the previous trees. </a:t>
            </a:r>
            <a:endParaRPr lang="en-US" b="0" i="0" dirty="0">
              <a:effectLst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6234D3-5D9C-DF43-9769-78F8226E7A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7650" y="4367645"/>
            <a:ext cx="661670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062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D3705-5B1A-B344-9293-E496B36D4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399" y="297656"/>
            <a:ext cx="9601200" cy="1309687"/>
          </a:xfrm>
        </p:spPr>
        <p:txBody>
          <a:bodyPr/>
          <a:lstStyle/>
          <a:p>
            <a:pPr algn="ctr"/>
            <a:r>
              <a:rPr lang="en-US" b="1" dirty="0"/>
              <a:t>GRADIENT BOOSTING PERFORMANCE</a:t>
            </a:r>
          </a:p>
        </p:txBody>
      </p:sp>
      <p:pic>
        <p:nvPicPr>
          <p:cNvPr id="13" name="Content Placeholder 12" descr="Chart, treemap chart&#10;&#10;Description automatically generated">
            <a:extLst>
              <a:ext uri="{FF2B5EF4-FFF2-40B4-BE49-F238E27FC236}">
                <a16:creationId xmlns:a16="http://schemas.microsoft.com/office/drawing/2014/main" id="{A9113FC4-FC3E-5B40-B78F-BECE35D1AA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1875" y="1789221"/>
            <a:ext cx="4320656" cy="3711103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EFFE32D-5F92-9443-BD8E-E55773E24DE8}"/>
              </a:ext>
            </a:extLst>
          </p:cNvPr>
          <p:cNvSpPr txBox="1"/>
          <p:nvPr/>
        </p:nvSpPr>
        <p:spPr>
          <a:xfrm>
            <a:off x="1620982" y="5660967"/>
            <a:ext cx="3757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Training accuracy indicates that there is overfitting.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2BC82A-28CC-0741-872C-23893F5B204B}"/>
              </a:ext>
            </a:extLst>
          </p:cNvPr>
          <p:cNvSpPr txBox="1"/>
          <p:nvPr/>
        </p:nvSpPr>
        <p:spPr>
          <a:xfrm>
            <a:off x="7139246" y="4644563"/>
            <a:ext cx="3757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Template of what each box in a confusion matrix represents.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C0A5C46E-4FBD-3543-8CB7-347D0332B7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1895804"/>
              </p:ext>
            </p:extLst>
          </p:nvPr>
        </p:nvGraphicFramePr>
        <p:xfrm>
          <a:off x="6489471" y="2578925"/>
          <a:ext cx="5327806" cy="170015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2663903">
                  <a:extLst>
                    <a:ext uri="{9D8B030D-6E8A-4147-A177-3AD203B41FA5}">
                      <a16:colId xmlns:a16="http://schemas.microsoft.com/office/drawing/2014/main" val="2653644961"/>
                    </a:ext>
                  </a:extLst>
                </a:gridCol>
                <a:gridCol w="2663903">
                  <a:extLst>
                    <a:ext uri="{9D8B030D-6E8A-4147-A177-3AD203B41FA5}">
                      <a16:colId xmlns:a16="http://schemas.microsoft.com/office/drawing/2014/main" val="973426122"/>
                    </a:ext>
                  </a:extLst>
                </a:gridCol>
              </a:tblGrid>
              <a:tr h="85007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True Negative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False Positive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9048253"/>
                  </a:ext>
                </a:extLst>
              </a:tr>
              <a:tr h="85007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False Negative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True Positive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66167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56196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56F48-213F-AE4F-94CF-50E214F5E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2060" y="297656"/>
            <a:ext cx="9707880" cy="1309687"/>
          </a:xfrm>
        </p:spPr>
        <p:txBody>
          <a:bodyPr/>
          <a:lstStyle/>
          <a:p>
            <a:pPr algn="ctr"/>
            <a:r>
              <a:rPr lang="en-US" b="1" dirty="0"/>
              <a:t>Hyperparameter 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8FE9A-36A4-9641-BFB7-6E4245A98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072" y="1690471"/>
            <a:ext cx="5146964" cy="501141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To address overfitting, adjust a subset of hyperparameters to better train the model.</a:t>
            </a:r>
          </a:p>
          <a:p>
            <a:r>
              <a:rPr lang="en-US" dirty="0"/>
              <a:t>Hyperparameters: values that are set before training that impact how the model learns and how it behaves during training.</a:t>
            </a:r>
          </a:p>
          <a:p>
            <a:pPr marL="0" indent="0">
              <a:buNone/>
            </a:pPr>
            <a:r>
              <a:rPr lang="en-US" b="1" dirty="0"/>
              <a:t>Hyperparameters:</a:t>
            </a:r>
          </a:p>
          <a:p>
            <a:r>
              <a:rPr lang="en-US" dirty="0" err="1"/>
              <a:t>N_estimators</a:t>
            </a:r>
            <a:r>
              <a:rPr lang="en-US" dirty="0"/>
              <a:t>: number of decision trees used.</a:t>
            </a:r>
          </a:p>
          <a:p>
            <a:r>
              <a:rPr lang="en-US" dirty="0" err="1"/>
              <a:t>Learning_rate</a:t>
            </a:r>
            <a:r>
              <a:rPr lang="en-US" dirty="0"/>
              <a:t>: controls how much each tree contributes to the final prediction. </a:t>
            </a:r>
          </a:p>
          <a:p>
            <a:r>
              <a:rPr lang="en-US" dirty="0" err="1"/>
              <a:t>Max_depth</a:t>
            </a:r>
            <a:r>
              <a:rPr lang="en-US" dirty="0"/>
              <a:t>: max depth of each decision tree.</a:t>
            </a:r>
          </a:p>
          <a:p>
            <a:r>
              <a:rPr lang="en-US" dirty="0" err="1"/>
              <a:t>Max_features</a:t>
            </a:r>
            <a:r>
              <a:rPr lang="en-US" dirty="0"/>
              <a:t>: number of features used.</a:t>
            </a:r>
          </a:p>
          <a:p>
            <a:r>
              <a:rPr lang="en-US" dirty="0" err="1"/>
              <a:t>Min_samples_leaf</a:t>
            </a:r>
            <a:r>
              <a:rPr lang="en-US" dirty="0"/>
              <a:t>: minimum number of samples per leaf.</a:t>
            </a:r>
          </a:p>
          <a:p>
            <a:r>
              <a:rPr lang="en-US" dirty="0" err="1"/>
              <a:t>Min_samples_split</a:t>
            </a:r>
            <a:r>
              <a:rPr lang="en-US" dirty="0"/>
              <a:t>: minimum number of samples to split. 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547F5933-54D8-A646-A42E-CE5DD941A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4848" y="1690471"/>
            <a:ext cx="3988032" cy="36130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9895DC-215E-CD49-ACF9-000C81050E84}"/>
              </a:ext>
            </a:extLst>
          </p:cNvPr>
          <p:cNvSpPr txBox="1"/>
          <p:nvPr/>
        </p:nvSpPr>
        <p:spPr>
          <a:xfrm>
            <a:off x="8086206" y="5386688"/>
            <a:ext cx="352667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Testing accuracy is 78.3%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Training accuracy is 100% which indicates that there is still overfitting. </a:t>
            </a:r>
          </a:p>
        </p:txBody>
      </p:sp>
    </p:spTree>
    <p:extLst>
      <p:ext uri="{BB962C8B-B14F-4D97-AF65-F5344CB8AC3E}">
        <p14:creationId xmlns:p14="http://schemas.microsoft.com/office/powerpoint/2010/main" val="1551583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8F310-1A0E-6E41-B7D9-C61AEE981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76956"/>
            <a:ext cx="9601200" cy="1309687"/>
          </a:xfrm>
        </p:spPr>
        <p:txBody>
          <a:bodyPr/>
          <a:lstStyle/>
          <a:p>
            <a:pPr algn="ctr"/>
            <a:r>
              <a:rPr lang="en-US" b="1" dirty="0"/>
              <a:t>TROUBLESHOOTING &amp;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3E55E-088C-8545-A401-1310A8B42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616927"/>
            <a:ext cx="9601200" cy="5107258"/>
          </a:xfrm>
        </p:spPr>
        <p:txBody>
          <a:bodyPr>
            <a:normAutofit/>
          </a:bodyPr>
          <a:lstStyle/>
          <a:p>
            <a:r>
              <a:rPr lang="en-US" dirty="0"/>
              <a:t>There were clear signs of overfitting that hyperparameter tuning did not fix.</a:t>
            </a:r>
          </a:p>
          <a:p>
            <a:pPr lvl="1"/>
            <a:r>
              <a:rPr lang="en-US" dirty="0"/>
              <a:t>Two experiments: one with missing values but balanced data &amp; one with class imbalance and no missing values</a:t>
            </a:r>
          </a:p>
          <a:p>
            <a:pPr lvl="1"/>
            <a:r>
              <a:rPr lang="en-US" dirty="0"/>
              <a:t>Could remove the missing values, but this would decrease our sample size to ~300. </a:t>
            </a:r>
          </a:p>
          <a:p>
            <a:r>
              <a:rPr lang="en-US" dirty="0"/>
              <a:t>Issues:</a:t>
            </a:r>
          </a:p>
          <a:p>
            <a:pPr lvl="1"/>
            <a:r>
              <a:rPr lang="en-US" dirty="0"/>
              <a:t>Small dataset leading to overfitting because there isn’t enough data to capture underlying patterns.</a:t>
            </a:r>
          </a:p>
          <a:p>
            <a:pPr lvl="1"/>
            <a:r>
              <a:rPr lang="en-US" dirty="0"/>
              <a:t>Class imbalance can cause bias. </a:t>
            </a:r>
          </a:p>
          <a:p>
            <a:pPr lvl="1"/>
            <a:r>
              <a:rPr lang="en-US" dirty="0"/>
              <a:t>25% missing data in 9 out of 16 of our final features leading to bias. </a:t>
            </a:r>
          </a:p>
          <a:p>
            <a:r>
              <a:rPr lang="en-US" dirty="0"/>
              <a:t>For better results, increase the sample size.</a:t>
            </a:r>
          </a:p>
          <a:p>
            <a:pPr lvl="1"/>
            <a:r>
              <a:rPr lang="en-US" dirty="0"/>
              <a:t>Allows for model to detect patterns. </a:t>
            </a:r>
          </a:p>
          <a:p>
            <a:pPr lvl="1"/>
            <a:r>
              <a:rPr lang="en-US" dirty="0"/>
              <a:t>Potentially reduces the impact of missing data on the overall model. </a:t>
            </a:r>
          </a:p>
          <a:p>
            <a:r>
              <a:rPr lang="en-US" dirty="0"/>
              <a:t>Datasets in real-world projects aren’t perfect. This provided a good learning opportunity to dealing with those issues.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4608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BF254-1C1B-124C-9C1A-451A9E77A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1778" y="1798927"/>
            <a:ext cx="9601200" cy="1309687"/>
          </a:xfrm>
        </p:spPr>
        <p:txBody>
          <a:bodyPr>
            <a:normAutofit/>
          </a:bodyPr>
          <a:lstStyle/>
          <a:p>
            <a:pPr algn="ctr"/>
            <a:r>
              <a:rPr lang="en-US" sz="1600" cap="none" dirty="0">
                <a:latin typeface="+mn-lt"/>
              </a:rPr>
              <a:t>References, presentation, code and dataset:</a:t>
            </a:r>
            <a:br>
              <a:rPr lang="en-US" sz="1600" cap="none" dirty="0">
                <a:latin typeface="+mn-lt"/>
              </a:rPr>
            </a:br>
            <a:r>
              <a:rPr lang="en-US" sz="1600" cap="none" dirty="0">
                <a:latin typeface="+mn-lt"/>
              </a:rPr>
              <a:t>Https://</a:t>
            </a:r>
            <a:r>
              <a:rPr lang="en-US" sz="1600" cap="none" dirty="0" err="1">
                <a:latin typeface="+mn-lt"/>
              </a:rPr>
              <a:t>github.com</a:t>
            </a:r>
            <a:r>
              <a:rPr lang="en-US" sz="1600" cap="none" dirty="0">
                <a:latin typeface="+mn-lt"/>
              </a:rPr>
              <a:t>/</a:t>
            </a:r>
            <a:r>
              <a:rPr lang="en-US" sz="1600" cap="none" dirty="0" err="1">
                <a:latin typeface="+mn-lt"/>
              </a:rPr>
              <a:t>shannabadhesha</a:t>
            </a:r>
            <a:r>
              <a:rPr lang="en-US" sz="1600" cap="none" dirty="0">
                <a:latin typeface="+mn-lt"/>
              </a:rPr>
              <a:t>/</a:t>
            </a:r>
            <a:r>
              <a:rPr lang="en-US" sz="1600" cap="none" dirty="0" err="1">
                <a:latin typeface="+mn-lt"/>
              </a:rPr>
              <a:t>liver_cirrhosis_prediction</a:t>
            </a:r>
            <a:endParaRPr lang="en-US" sz="1600" cap="none" dirty="0">
              <a:latin typeface="+mn-lt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8C45C50-D568-F446-B7D9-AF3F6C7F76FB}"/>
              </a:ext>
            </a:extLst>
          </p:cNvPr>
          <p:cNvSpPr txBox="1">
            <a:spLocks/>
          </p:cNvSpPr>
          <p:nvPr/>
        </p:nvSpPr>
        <p:spPr>
          <a:xfrm>
            <a:off x="1295400" y="3429000"/>
            <a:ext cx="9601200" cy="1309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2800" kern="1200" cap="all" spc="5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cap="none" dirty="0">
                <a:latin typeface="+mn-lt"/>
              </a:rPr>
              <a:t>Thank you! Questions?</a:t>
            </a:r>
          </a:p>
        </p:txBody>
      </p:sp>
      <p:pic>
        <p:nvPicPr>
          <p:cNvPr id="6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69EB4D1C-A09D-6848-8E18-31A084E26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9783" y="4551334"/>
            <a:ext cx="2527300" cy="204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870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31BF3-9E0E-F14C-9DFD-BA3E40FD87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97134" y="1971931"/>
            <a:ext cx="4350026" cy="2914137"/>
          </a:xfr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US" sz="1600" b="1" dirty="0"/>
              <a:t>STAGE 1: Beginning of liver disease. Inflammation. Reversible.</a:t>
            </a:r>
          </a:p>
          <a:p>
            <a:r>
              <a:rPr lang="en-US" sz="1600" b="1" dirty="0"/>
              <a:t>STAGE 2: Moderate liver damage with some scar tissue forming. Reversible.</a:t>
            </a:r>
          </a:p>
          <a:p>
            <a:r>
              <a:rPr lang="en-US" sz="1600" b="1" dirty="0"/>
              <a:t>STAGE 3: Significant liver damage with significant amount of scar tissue. May still be reversible.</a:t>
            </a:r>
          </a:p>
          <a:p>
            <a:r>
              <a:rPr lang="en-US" sz="1600" b="1" dirty="0"/>
              <a:t>STAGE 4: Severe liver damage (cirrhosis). Not reversible.</a:t>
            </a:r>
          </a:p>
          <a:p>
            <a:pPr marL="0" indent="0">
              <a:buNone/>
            </a:pPr>
            <a:endParaRPr lang="en-US" sz="1200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54E0B23-D8A6-A344-9169-9794BFE5A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547" y="478209"/>
            <a:ext cx="9601200" cy="1309687"/>
          </a:xfrm>
        </p:spPr>
        <p:txBody>
          <a:bodyPr/>
          <a:lstStyle/>
          <a:p>
            <a:pPr algn="ctr"/>
            <a:r>
              <a:rPr lang="en-US" b="1" dirty="0"/>
              <a:t>Stages of Disease</a:t>
            </a:r>
          </a:p>
        </p:txBody>
      </p:sp>
      <p:pic>
        <p:nvPicPr>
          <p:cNvPr id="7" name="Picture 2" descr="2,200+ Cirrhosis Illustrations, Royalty-Free Vector Graphics &amp; Clip Art -  iStock | Liver cirrhosis, Cirrhosis patient">
            <a:extLst>
              <a:ext uri="{FF2B5EF4-FFF2-40B4-BE49-F238E27FC236}">
                <a16:creationId xmlns:a16="http://schemas.microsoft.com/office/drawing/2014/main" id="{65BD5F02-590B-2E48-957F-C864DF44F9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527" b="18753"/>
          <a:stretch/>
        </p:blipFill>
        <p:spPr bwMode="auto">
          <a:xfrm>
            <a:off x="2524001" y="5085370"/>
            <a:ext cx="7143997" cy="1360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6105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E76CB-DDD5-1D4F-82CB-9673810F6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172" y="297656"/>
            <a:ext cx="9601200" cy="1309687"/>
          </a:xfrm>
        </p:spPr>
        <p:txBody>
          <a:bodyPr/>
          <a:lstStyle/>
          <a:p>
            <a:r>
              <a:rPr lang="en-US" b="1" dirty="0" err="1"/>
              <a:t>DataseT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3ABA2-B011-F04F-B9C7-D40AC3E1D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171" y="1607343"/>
            <a:ext cx="11363077" cy="5421610"/>
          </a:xfrm>
        </p:spPr>
        <p:txBody>
          <a:bodyPr/>
          <a:lstStyle/>
          <a:p>
            <a:r>
              <a:rPr lang="en-US" dirty="0"/>
              <a:t>Found in the book “Counting Processes and Survival Analysis” by Thomas R. Fleming and David Harrington and on Kaggle</a:t>
            </a:r>
          </a:p>
          <a:p>
            <a:r>
              <a:rPr lang="en-US" dirty="0"/>
              <a:t>Study conducted between 1974 and 1984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latin typeface="+mj-lt"/>
              </a:rPr>
              <a:t>GOAL: </a:t>
            </a:r>
          </a:p>
          <a:p>
            <a:pPr lvl="1"/>
            <a:r>
              <a:rPr lang="en-US" sz="1800" dirty="0"/>
              <a:t>Create a machine learning model that can predict</a:t>
            </a:r>
            <a:r>
              <a:rPr lang="en-US" sz="1800" b="0" i="0" dirty="0">
                <a:effectLst/>
              </a:rPr>
              <a:t> liver cirrhosis using clinical data, laboratory results and drug treatment. </a:t>
            </a:r>
          </a:p>
          <a:p>
            <a:pPr lvl="1"/>
            <a:r>
              <a:rPr lang="en-US" sz="1800" dirty="0"/>
              <a:t>Address issues from using a small dataset to train the machine learning model.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0A5F9E1-E290-9D4A-B8F1-0167BB4815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276248"/>
              </p:ext>
            </p:extLst>
          </p:nvPr>
        </p:nvGraphicFramePr>
        <p:xfrm>
          <a:off x="1989372" y="3034293"/>
          <a:ext cx="8128000" cy="14833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056453">
                  <a:extLst>
                    <a:ext uri="{9D8B030D-6E8A-4147-A177-3AD203B41FA5}">
                      <a16:colId xmlns:a16="http://schemas.microsoft.com/office/drawing/2014/main" val="4038166853"/>
                    </a:ext>
                  </a:extLst>
                </a:gridCol>
                <a:gridCol w="5071547">
                  <a:extLst>
                    <a:ext uri="{9D8B030D-6E8A-4147-A177-3AD203B41FA5}">
                      <a16:colId xmlns:a16="http://schemas.microsoft.com/office/drawing/2014/main" val="37679611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Number of Observations: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418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408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Number of Features: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632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Missing Values: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12 out of 20 features with missing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8339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Data Type: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Numerical and Categorical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65517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1213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FB5D4EA6-1503-BC42-AB38-F880BC2EA0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5056046"/>
              </p:ext>
            </p:extLst>
          </p:nvPr>
        </p:nvGraphicFramePr>
        <p:xfrm>
          <a:off x="501534" y="60960"/>
          <a:ext cx="11188931" cy="673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9675">
                  <a:extLst>
                    <a:ext uri="{9D8B030D-6E8A-4147-A177-3AD203B41FA5}">
                      <a16:colId xmlns:a16="http://schemas.microsoft.com/office/drawing/2014/main" val="920682706"/>
                    </a:ext>
                  </a:extLst>
                </a:gridCol>
                <a:gridCol w="8839256">
                  <a:extLst>
                    <a:ext uri="{9D8B030D-6E8A-4147-A177-3AD203B41FA5}">
                      <a16:colId xmlns:a16="http://schemas.microsoft.com/office/drawing/2014/main" val="2842934062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r>
                        <a:rPr lang="en-US" sz="1600" dirty="0"/>
                        <a:t>Attributes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955149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5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Study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0365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500" dirty="0" err="1"/>
                        <a:t>N_Days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Number of days between registration and the earlier of death, transportation, or study analysis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72529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500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Patient status (censored or death)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7807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500" dirty="0"/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D-penicillamine, placebo, or 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63387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5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Patient age (days)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84613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500" dirty="0"/>
                        <a:t>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Patient sex (0= Female, 1= Male)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21146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500" dirty="0"/>
                        <a:t>Ascites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Presence (0= No, 1= Yes)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77147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500" dirty="0"/>
                        <a:t>Hepatomegaly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Presence (0= No, 1= Yes)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95365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500" dirty="0"/>
                        <a:t>Spiders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Presence (0= No, 1= Yes)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4043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500" dirty="0"/>
                        <a:t>Edema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Presence (0= yes without diuretics, 1= No, 2= Yes with diuretic therapy)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22934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500" dirty="0"/>
                        <a:t>Bilirubin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Measured in mg/dL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854004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500" dirty="0"/>
                        <a:t>Cholesterol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Measured in mg/dL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66839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500" dirty="0"/>
                        <a:t>Albumin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Measured in mg/dL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588799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500" dirty="0"/>
                        <a:t>Copper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Measured in ug/dL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51134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500" dirty="0" err="1"/>
                        <a:t>Alk_phos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Measured in U/Liter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16330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500" dirty="0"/>
                        <a:t>SGOT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Measured in U/mL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73294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500" dirty="0"/>
                        <a:t>Triglycerides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Measured in mg/dL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65302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500" dirty="0"/>
                        <a:t>Platelets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Platelets per cubic (ml/1000)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1896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500" dirty="0"/>
                        <a:t>Prothrombin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Prothrombin time in seconds 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75784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500" dirty="0"/>
                        <a:t>Stage (Target)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Histologic stage of disease. Stage 1-3 will represent no cirrhosis. Stage 4 will represent cirrhosis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6142513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AAAE5616-C1AB-DC40-92F8-9DE6A50D9565}"/>
              </a:ext>
            </a:extLst>
          </p:cNvPr>
          <p:cNvSpPr/>
          <p:nvPr/>
        </p:nvSpPr>
        <p:spPr>
          <a:xfrm>
            <a:off x="501534" y="2319251"/>
            <a:ext cx="2341419" cy="1271847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A39A5F-2DEF-C34E-931D-1D44024048A8}"/>
              </a:ext>
            </a:extLst>
          </p:cNvPr>
          <p:cNvSpPr/>
          <p:nvPr/>
        </p:nvSpPr>
        <p:spPr>
          <a:xfrm>
            <a:off x="365760" y="6458989"/>
            <a:ext cx="11413375" cy="3990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042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DF882-8163-B84E-BA04-85405F1D4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498" y="161319"/>
            <a:ext cx="9601200" cy="1309687"/>
          </a:xfrm>
        </p:spPr>
        <p:txBody>
          <a:bodyPr/>
          <a:lstStyle/>
          <a:p>
            <a:r>
              <a:rPr lang="en-US" b="1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CD0BF-B5F0-AE4D-AFCA-69EEC2DD7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497" y="1181531"/>
            <a:ext cx="11356571" cy="5515150"/>
          </a:xfrm>
        </p:spPr>
        <p:txBody>
          <a:bodyPr numCol="2"/>
          <a:lstStyle/>
          <a:p>
            <a:r>
              <a:rPr lang="en-US" b="1" dirty="0"/>
              <a:t>ASCITES</a:t>
            </a:r>
          </a:p>
          <a:p>
            <a:pPr lvl="1"/>
            <a:r>
              <a:rPr lang="en-US" dirty="0"/>
              <a:t>Fluid accumulation in the peritoneal cavity.</a:t>
            </a:r>
          </a:p>
          <a:p>
            <a:pPr lvl="1"/>
            <a:r>
              <a:rPr lang="en-US" dirty="0"/>
              <a:t>Takes 10 years to develop after diagnosis of liver cirrhosis. </a:t>
            </a:r>
          </a:p>
          <a:p>
            <a:pPr lvl="1"/>
            <a:r>
              <a:rPr lang="en-US" dirty="0"/>
              <a:t>80% cases are caused by liver cirrhosis.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HEPATOMEGALY</a:t>
            </a:r>
          </a:p>
          <a:p>
            <a:pPr lvl="1"/>
            <a:r>
              <a:rPr lang="en-US" dirty="0"/>
              <a:t>Enlarged liver.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SPIDERS</a:t>
            </a:r>
          </a:p>
          <a:p>
            <a:pPr lvl="1"/>
            <a:r>
              <a:rPr lang="en-US" dirty="0"/>
              <a:t>Refer to spider angiomas or spider nevi.</a:t>
            </a:r>
          </a:p>
          <a:p>
            <a:pPr lvl="2"/>
            <a:r>
              <a:rPr lang="en-US" dirty="0"/>
              <a:t>Small, reddish, spider-like blood vessels on the skin’s surface.</a:t>
            </a:r>
          </a:p>
          <a:p>
            <a:pPr lvl="1"/>
            <a:r>
              <a:rPr lang="en-US" dirty="0"/>
              <a:t>33% of those with liver cirrhosis have spiders.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EDEMA</a:t>
            </a:r>
          </a:p>
          <a:p>
            <a:pPr lvl="1"/>
            <a:r>
              <a:rPr lang="en-US" dirty="0"/>
              <a:t>Liver cirrhosis can slow the flow of blood in the liver which can lead to swelling in the legs and abdomen.</a:t>
            </a:r>
          </a:p>
          <a:p>
            <a:pPr lvl="1"/>
            <a:r>
              <a:rPr lang="en-US" dirty="0"/>
              <a:t>Occurs in about 50% of people within 10 years of being diagnosed with liver cirrhosis.</a:t>
            </a:r>
          </a:p>
        </p:txBody>
      </p:sp>
      <p:pic>
        <p:nvPicPr>
          <p:cNvPr id="8" name="Picture 2" descr="Ascites - Guts UK">
            <a:extLst>
              <a:ext uri="{FF2B5EF4-FFF2-40B4-BE49-F238E27FC236}">
                <a16:creationId xmlns:a16="http://schemas.microsoft.com/office/drawing/2014/main" id="{573BD66A-4232-4E4F-833A-F669EB468F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677" y="2951580"/>
            <a:ext cx="2392680" cy="1411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412 Enlarged Liver Images, Stock Photos &amp; Vectors | Shutterstock">
            <a:extLst>
              <a:ext uri="{FF2B5EF4-FFF2-40B4-BE49-F238E27FC236}">
                <a16:creationId xmlns:a16="http://schemas.microsoft.com/office/drawing/2014/main" id="{9D25D2D9-A11D-2B4F-A204-EE0250AA33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909"/>
          <a:stretch/>
        </p:blipFill>
        <p:spPr bwMode="auto">
          <a:xfrm>
            <a:off x="1244947" y="5142346"/>
            <a:ext cx="3094583" cy="1715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Spider angioma causes, symptoms, diagnosis &amp; spider angioma treatment">
            <a:extLst>
              <a:ext uri="{FF2B5EF4-FFF2-40B4-BE49-F238E27FC236}">
                <a16:creationId xmlns:a16="http://schemas.microsoft.com/office/drawing/2014/main" id="{812E701B-3A21-3E47-B0AC-108D6F3EDC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1430" y="2660864"/>
            <a:ext cx="2374562" cy="1411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LEG SWELLING CAUSES: WAYS TO IDENTIFY THEM Heart Specialist Hyderabad">
            <a:extLst>
              <a:ext uri="{FF2B5EF4-FFF2-40B4-BE49-F238E27FC236}">
                <a16:creationId xmlns:a16="http://schemas.microsoft.com/office/drawing/2014/main" id="{EE77C9B5-1259-E741-9C3C-CFE65CD72C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6506" y="5401090"/>
            <a:ext cx="2374562" cy="1456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229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2B35A-2691-5F4E-800D-61821E6DD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398" y="294323"/>
            <a:ext cx="9601200" cy="1309687"/>
          </a:xfrm>
        </p:spPr>
        <p:txBody>
          <a:bodyPr/>
          <a:lstStyle/>
          <a:p>
            <a:pPr algn="ctr"/>
            <a:r>
              <a:rPr lang="en-US" b="1" dirty="0"/>
              <a:t>PREPROCESSING</a:t>
            </a:r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D3AEBFE9-AD05-F64A-8900-590CF0DC46FB}"/>
              </a:ext>
            </a:extLst>
          </p:cNvPr>
          <p:cNvSpPr/>
          <p:nvPr/>
        </p:nvSpPr>
        <p:spPr>
          <a:xfrm>
            <a:off x="1670169" y="2113119"/>
            <a:ext cx="1571106" cy="130968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Missing Values</a:t>
            </a:r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37C2D6CD-F47B-0A46-AF51-39096B01E7C4}"/>
              </a:ext>
            </a:extLst>
          </p:cNvPr>
          <p:cNvSpPr/>
          <p:nvPr/>
        </p:nvSpPr>
        <p:spPr>
          <a:xfrm>
            <a:off x="4050378" y="2113119"/>
            <a:ext cx="1571106" cy="130968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Correlated Data</a:t>
            </a:r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26EB41CF-69D4-254D-84A0-910B65DDC9A4}"/>
              </a:ext>
            </a:extLst>
          </p:cNvPr>
          <p:cNvSpPr/>
          <p:nvPr/>
        </p:nvSpPr>
        <p:spPr>
          <a:xfrm>
            <a:off x="6430587" y="2113120"/>
            <a:ext cx="1571106" cy="130968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Label Encoding</a:t>
            </a:r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1B0D37F1-2F40-7248-AB85-B6F2D4A5675F}"/>
              </a:ext>
            </a:extLst>
          </p:cNvPr>
          <p:cNvSpPr/>
          <p:nvPr/>
        </p:nvSpPr>
        <p:spPr>
          <a:xfrm>
            <a:off x="8810796" y="2113120"/>
            <a:ext cx="1640380" cy="130968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Class Imbalance</a:t>
            </a:r>
          </a:p>
        </p:txBody>
      </p:sp>
      <p:sp>
        <p:nvSpPr>
          <p:cNvPr id="11" name="U-Turn Arrow 10">
            <a:extLst>
              <a:ext uri="{FF2B5EF4-FFF2-40B4-BE49-F238E27FC236}">
                <a16:creationId xmlns:a16="http://schemas.microsoft.com/office/drawing/2014/main" id="{2C85E236-867F-B644-89A7-660E0FD143D7}"/>
              </a:ext>
            </a:extLst>
          </p:cNvPr>
          <p:cNvSpPr/>
          <p:nvPr/>
        </p:nvSpPr>
        <p:spPr>
          <a:xfrm>
            <a:off x="2213263" y="1841095"/>
            <a:ext cx="2456413" cy="207818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U-Turn Arrow 11">
            <a:extLst>
              <a:ext uri="{FF2B5EF4-FFF2-40B4-BE49-F238E27FC236}">
                <a16:creationId xmlns:a16="http://schemas.microsoft.com/office/drawing/2014/main" id="{F5FB5E5C-9316-EE47-B297-BC2DEF0A4AA8}"/>
              </a:ext>
            </a:extLst>
          </p:cNvPr>
          <p:cNvSpPr/>
          <p:nvPr/>
        </p:nvSpPr>
        <p:spPr>
          <a:xfrm>
            <a:off x="7292344" y="1849408"/>
            <a:ext cx="2456413" cy="207818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U-Turn Arrow 14">
            <a:extLst>
              <a:ext uri="{FF2B5EF4-FFF2-40B4-BE49-F238E27FC236}">
                <a16:creationId xmlns:a16="http://schemas.microsoft.com/office/drawing/2014/main" id="{A3D1931F-24BF-734F-A4DB-030D8F1CEF78}"/>
              </a:ext>
            </a:extLst>
          </p:cNvPr>
          <p:cNvSpPr/>
          <p:nvPr/>
        </p:nvSpPr>
        <p:spPr>
          <a:xfrm>
            <a:off x="4759727" y="1841095"/>
            <a:ext cx="2456413" cy="207818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3023165C-FB52-124B-B8E4-C35484BAF05D}"/>
              </a:ext>
            </a:extLst>
          </p:cNvPr>
          <p:cNvSpPr txBox="1">
            <a:spLocks/>
          </p:cNvSpPr>
          <p:nvPr/>
        </p:nvSpPr>
        <p:spPr>
          <a:xfrm>
            <a:off x="1295397" y="3659893"/>
            <a:ext cx="9601200" cy="1309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2800" kern="1200" cap="all" spc="5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/>
              <a:t>ISSUES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AC53EC2F-DB66-4247-B438-305DB41F386A}"/>
              </a:ext>
            </a:extLst>
          </p:cNvPr>
          <p:cNvSpPr txBox="1">
            <a:spLocks/>
          </p:cNvSpPr>
          <p:nvPr/>
        </p:nvSpPr>
        <p:spPr>
          <a:xfrm>
            <a:off x="1295397" y="4753015"/>
            <a:ext cx="9601200" cy="1309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2800" kern="1200" cap="all" spc="5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800" cap="none" dirty="0">
                <a:latin typeface="+mn-lt"/>
              </a:rPr>
              <a:t>Small dataset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800" cap="none" dirty="0">
                <a:latin typeface="+mn-lt"/>
              </a:rPr>
              <a:t>Strong imbalance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800" cap="none" dirty="0">
                <a:latin typeface="+mn-lt"/>
              </a:rPr>
              <a:t>A lot of missing values</a:t>
            </a:r>
          </a:p>
        </p:txBody>
      </p:sp>
    </p:spTree>
    <p:extLst>
      <p:ext uri="{BB962C8B-B14F-4D97-AF65-F5344CB8AC3E}">
        <p14:creationId xmlns:p14="http://schemas.microsoft.com/office/powerpoint/2010/main" val="2348837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9ABB2-E9C3-F048-BA15-1D6BAAC3B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30" y="161320"/>
            <a:ext cx="9601200" cy="1309687"/>
          </a:xfrm>
        </p:spPr>
        <p:txBody>
          <a:bodyPr/>
          <a:lstStyle/>
          <a:p>
            <a:r>
              <a:rPr lang="en-US" b="1" dirty="0"/>
              <a:t>Handling missing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C424B-00FF-3342-89F7-934F50C5D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930" y="1471007"/>
            <a:ext cx="6508619" cy="399954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25% of the data is missing from over half of the columns</a:t>
            </a:r>
          </a:p>
          <a:p>
            <a:r>
              <a:rPr lang="en-US" dirty="0"/>
              <a:t>Since the dataset is already small, the best approach would be to replace the missing values instead of removing them. </a:t>
            </a:r>
          </a:p>
          <a:p>
            <a:pPr marL="0" indent="0">
              <a:buNone/>
            </a:pPr>
            <a:r>
              <a:rPr lang="en-US" b="1" dirty="0"/>
              <a:t>Steps:</a:t>
            </a:r>
          </a:p>
          <a:p>
            <a:pPr marL="342900" indent="-342900">
              <a:buAutoNum type="arabicPeriod"/>
            </a:pPr>
            <a:r>
              <a:rPr lang="en-US" dirty="0"/>
              <a:t>Evaluate each feature</a:t>
            </a:r>
          </a:p>
          <a:p>
            <a:pPr marL="342900" indent="-342900">
              <a:buAutoNum type="arabicPeriod"/>
            </a:pPr>
            <a:r>
              <a:rPr lang="en-US" dirty="0"/>
              <a:t>If numerical, observe distribution</a:t>
            </a:r>
          </a:p>
          <a:p>
            <a:pPr marL="589788" lvl="1" indent="-342900">
              <a:buAutoNum type="arabicPeriod"/>
            </a:pPr>
            <a:r>
              <a:rPr lang="en-US" dirty="0"/>
              <a:t>If skewed, use median since it is not as sensitive to outliers</a:t>
            </a:r>
          </a:p>
          <a:p>
            <a:pPr marL="589788" lvl="1" indent="-342900">
              <a:buAutoNum type="arabicPeriod"/>
            </a:pPr>
            <a:r>
              <a:rPr lang="en-US" dirty="0"/>
              <a:t>If normal distribution, use mean since it will be an accurate representation of the dataset as a whole</a:t>
            </a:r>
          </a:p>
          <a:p>
            <a:pPr marL="342900" indent="-342900">
              <a:buAutoNum type="arabicPeriod"/>
            </a:pPr>
            <a:r>
              <a:rPr lang="en-US" dirty="0"/>
              <a:t>If categorical, use mode to replace the missing data</a:t>
            </a:r>
          </a:p>
        </p:txBody>
      </p:sp>
      <p:pic>
        <p:nvPicPr>
          <p:cNvPr id="4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711F55F8-A826-4F48-99DF-F642BB77C2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50"/>
          <a:stretch/>
        </p:blipFill>
        <p:spPr>
          <a:xfrm>
            <a:off x="6715052" y="1108913"/>
            <a:ext cx="5476948" cy="558776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82691F5-AB62-3D42-9AC1-31C30C594E62}"/>
              </a:ext>
            </a:extLst>
          </p:cNvPr>
          <p:cNvSpPr/>
          <p:nvPr/>
        </p:nvSpPr>
        <p:spPr>
          <a:xfrm>
            <a:off x="9135410" y="2421516"/>
            <a:ext cx="473826" cy="191193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AA3E8B-E800-4B41-AC34-AB09F5EBE810}"/>
              </a:ext>
            </a:extLst>
          </p:cNvPr>
          <p:cNvSpPr/>
          <p:nvPr/>
        </p:nvSpPr>
        <p:spPr>
          <a:xfrm>
            <a:off x="9135410" y="3197371"/>
            <a:ext cx="473826" cy="191193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009513-7F81-9842-A6A4-EEF5D6C940D6}"/>
              </a:ext>
            </a:extLst>
          </p:cNvPr>
          <p:cNvSpPr/>
          <p:nvPr/>
        </p:nvSpPr>
        <p:spPr>
          <a:xfrm>
            <a:off x="9135410" y="3446753"/>
            <a:ext cx="473826" cy="191193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F982AEE-6DC8-B447-AC30-83D46109B709}"/>
              </a:ext>
            </a:extLst>
          </p:cNvPr>
          <p:cNvSpPr/>
          <p:nvPr/>
        </p:nvSpPr>
        <p:spPr>
          <a:xfrm>
            <a:off x="9135410" y="3711604"/>
            <a:ext cx="473826" cy="191193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6A8C74-49D4-DE47-BB94-0555F57CE33B}"/>
              </a:ext>
            </a:extLst>
          </p:cNvPr>
          <p:cNvSpPr/>
          <p:nvPr/>
        </p:nvSpPr>
        <p:spPr>
          <a:xfrm>
            <a:off x="9135410" y="4446472"/>
            <a:ext cx="473826" cy="191193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0252F7-2C82-6748-94BF-AA734902DEF1}"/>
              </a:ext>
            </a:extLst>
          </p:cNvPr>
          <p:cNvSpPr/>
          <p:nvPr/>
        </p:nvSpPr>
        <p:spPr>
          <a:xfrm>
            <a:off x="9135410" y="4973522"/>
            <a:ext cx="473826" cy="191193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57D7C28-9F4E-0041-8E5A-7EA19F701F13}"/>
              </a:ext>
            </a:extLst>
          </p:cNvPr>
          <p:cNvSpPr/>
          <p:nvPr/>
        </p:nvSpPr>
        <p:spPr>
          <a:xfrm>
            <a:off x="9135410" y="5219555"/>
            <a:ext cx="473826" cy="191193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E12732-DA26-D043-AE12-224C4D21A8B6}"/>
              </a:ext>
            </a:extLst>
          </p:cNvPr>
          <p:cNvSpPr/>
          <p:nvPr/>
        </p:nvSpPr>
        <p:spPr>
          <a:xfrm>
            <a:off x="9135410" y="5470552"/>
            <a:ext cx="473826" cy="191193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EC04F8-F476-A543-B3D0-0DE8C99B0EE1}"/>
              </a:ext>
            </a:extLst>
          </p:cNvPr>
          <p:cNvSpPr/>
          <p:nvPr/>
        </p:nvSpPr>
        <p:spPr>
          <a:xfrm>
            <a:off x="9135410" y="5721549"/>
            <a:ext cx="473826" cy="191193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A0FB436-4191-7743-B2C3-BCBF5DF27B7F}"/>
              </a:ext>
            </a:extLst>
          </p:cNvPr>
          <p:cNvSpPr/>
          <p:nvPr/>
        </p:nvSpPr>
        <p:spPr>
          <a:xfrm>
            <a:off x="9135410" y="5958117"/>
            <a:ext cx="473826" cy="191193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4B9BD74-2C38-9D49-BF74-48FAA5E6D271}"/>
              </a:ext>
            </a:extLst>
          </p:cNvPr>
          <p:cNvSpPr/>
          <p:nvPr/>
        </p:nvSpPr>
        <p:spPr>
          <a:xfrm>
            <a:off x="9135410" y="6446720"/>
            <a:ext cx="473826" cy="191193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C454C62-B8CE-C14D-AC00-F787F217C118}"/>
              </a:ext>
            </a:extLst>
          </p:cNvPr>
          <p:cNvSpPr/>
          <p:nvPr/>
        </p:nvSpPr>
        <p:spPr>
          <a:xfrm>
            <a:off x="9135410" y="6194685"/>
            <a:ext cx="473826" cy="191193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6CDFE90-EEBC-1D4A-B9C0-FE09B1BE8235}"/>
              </a:ext>
            </a:extLst>
          </p:cNvPr>
          <p:cNvSpPr/>
          <p:nvPr/>
        </p:nvSpPr>
        <p:spPr>
          <a:xfrm>
            <a:off x="11108296" y="1626265"/>
            <a:ext cx="703811" cy="529244"/>
          </a:xfrm>
          <a:prstGeom prst="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39F060D-A343-0F4D-B70C-C4EAAF40330F}"/>
              </a:ext>
            </a:extLst>
          </p:cNvPr>
          <p:cNvSpPr/>
          <p:nvPr/>
        </p:nvSpPr>
        <p:spPr>
          <a:xfrm>
            <a:off x="11108296" y="2612709"/>
            <a:ext cx="703811" cy="307570"/>
          </a:xfrm>
          <a:prstGeom prst="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A1E2160-2117-B14F-AC7D-001735752A58}"/>
              </a:ext>
            </a:extLst>
          </p:cNvPr>
          <p:cNvSpPr/>
          <p:nvPr/>
        </p:nvSpPr>
        <p:spPr>
          <a:xfrm>
            <a:off x="11108295" y="4181850"/>
            <a:ext cx="921299" cy="2514830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C230624-3765-B34D-9158-02EF8608A842}"/>
              </a:ext>
            </a:extLst>
          </p:cNvPr>
          <p:cNvSpPr/>
          <p:nvPr/>
        </p:nvSpPr>
        <p:spPr>
          <a:xfrm>
            <a:off x="11108295" y="2920278"/>
            <a:ext cx="770315" cy="1261572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68D0B52-C668-C44D-8ED0-812DE18F4782}"/>
              </a:ext>
            </a:extLst>
          </p:cNvPr>
          <p:cNvSpPr/>
          <p:nvPr/>
        </p:nvSpPr>
        <p:spPr>
          <a:xfrm>
            <a:off x="11108294" y="2155509"/>
            <a:ext cx="770315" cy="457200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Mean Median and Mode - Definition, Formulas, Examples">
            <a:extLst>
              <a:ext uri="{FF2B5EF4-FFF2-40B4-BE49-F238E27FC236}">
                <a16:creationId xmlns:a16="http://schemas.microsoft.com/office/drawing/2014/main" id="{A427A9E7-13A4-604C-8FD2-E20DB2A93D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67" b="8816"/>
          <a:stretch/>
        </p:blipFill>
        <p:spPr bwMode="auto">
          <a:xfrm>
            <a:off x="1200496" y="5239429"/>
            <a:ext cx="3688709" cy="1550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2834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CAB2897-C5A5-9A4D-AEFC-DEE38968A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30" y="161320"/>
            <a:ext cx="11829012" cy="1309687"/>
          </a:xfrm>
        </p:spPr>
        <p:txBody>
          <a:bodyPr/>
          <a:lstStyle/>
          <a:p>
            <a:pPr algn="ctr"/>
            <a:r>
              <a:rPr lang="en-US" b="1" dirty="0"/>
              <a:t>Dealing with missing values: </a:t>
            </a:r>
            <a:r>
              <a:rPr lang="en-US" sz="2400" b="1" dirty="0"/>
              <a:t>Categorical</a:t>
            </a:r>
            <a:endParaRPr lang="en-US" b="1" dirty="0"/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7B00409F-6ED6-6A41-AE04-F75F1BAAA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598" y="1206779"/>
            <a:ext cx="5174956" cy="26518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70C920E-66D5-D04E-BD09-5CEA408B29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598" y="3944018"/>
            <a:ext cx="5174956" cy="2670248"/>
          </a:xfrm>
          <a:prstGeom prst="rect">
            <a:avLst/>
          </a:prstGeom>
        </p:spPr>
      </p:pic>
      <p:pic>
        <p:nvPicPr>
          <p:cNvPr id="10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1B44A9B1-69BB-FB45-B379-D1D7127CC7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9447" y="1206779"/>
            <a:ext cx="5154308" cy="2648150"/>
          </a:xfrm>
          <a:prstGeom prst="rect">
            <a:avLst/>
          </a:prstGeom>
        </p:spPr>
      </p:pic>
      <p:pic>
        <p:nvPicPr>
          <p:cNvPr id="12" name="Picture 11" descr="Chart, bar chart&#10;&#10;Description automatically generated">
            <a:extLst>
              <a:ext uri="{FF2B5EF4-FFF2-40B4-BE49-F238E27FC236}">
                <a16:creationId xmlns:a16="http://schemas.microsoft.com/office/drawing/2014/main" id="{565D345A-89DA-C643-A939-E9D191CB6F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9447" y="3944018"/>
            <a:ext cx="5174956" cy="26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141092"/>
      </p:ext>
    </p:extLst>
  </p:cSld>
  <p:clrMapOvr>
    <a:masterClrMapping/>
  </p:clrMapOvr>
</p:sld>
</file>

<file path=ppt/theme/theme1.xml><?xml version="1.0" encoding="utf-8"?>
<a:theme xmlns:a="http://schemas.openxmlformats.org/drawingml/2006/main" name="PoiseVTI">
  <a:themeElements>
    <a:clrScheme name="Poise">
      <a:dk1>
        <a:sysClr val="windowText" lastClr="000000"/>
      </a:dk1>
      <a:lt1>
        <a:sysClr val="window" lastClr="FFFFFF"/>
      </a:lt1>
      <a:dk2>
        <a:srgbClr val="403739"/>
      </a:dk2>
      <a:lt2>
        <a:srgbClr val="F4E9E6"/>
      </a:lt2>
      <a:accent1>
        <a:srgbClr val="B18083"/>
      </a:accent1>
      <a:accent2>
        <a:srgbClr val="C17A69"/>
      </a:accent2>
      <a:accent3>
        <a:srgbClr val="CE9573"/>
      </a:accent3>
      <a:accent4>
        <a:srgbClr val="82907A"/>
      </a:accent4>
      <a:accent5>
        <a:srgbClr val="9A9966"/>
      </a:accent5>
      <a:accent6>
        <a:srgbClr val="AB9955"/>
      </a:accent6>
      <a:hlink>
        <a:srgbClr val="A97979"/>
      </a:hlink>
      <a:folHlink>
        <a:srgbClr val="BB7563"/>
      </a:folHlink>
    </a:clrScheme>
    <a:fontScheme name="Goudy Univers">
      <a:majorFont>
        <a:latin typeface="Goudy Old Style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iseVTI" id="{9843863B-6720-4231-BFE7-E604B355382A}" vid="{6C5B2780-C73E-445D-98DA-9D2BCD78971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20511</TotalTime>
  <Words>1472</Words>
  <Application>Microsoft Macintosh PowerPoint</Application>
  <PresentationFormat>Widescreen</PresentationFormat>
  <Paragraphs>225</Paragraphs>
  <Slides>24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Goudy Old Style</vt:lpstr>
      <vt:lpstr>Univers Light</vt:lpstr>
      <vt:lpstr>PoiseVTI</vt:lpstr>
      <vt:lpstr>Liver Cirrhosis Prediction</vt:lpstr>
      <vt:lpstr>Liver Cirrhosis</vt:lpstr>
      <vt:lpstr>Stages of Disease</vt:lpstr>
      <vt:lpstr>DataseT</vt:lpstr>
      <vt:lpstr>PowerPoint Presentation</vt:lpstr>
      <vt:lpstr>Features</vt:lpstr>
      <vt:lpstr>PREPROCESSING</vt:lpstr>
      <vt:lpstr>Handling missing values</vt:lpstr>
      <vt:lpstr>Dealing with missing values: Categorical</vt:lpstr>
      <vt:lpstr>Dealing with missing values: Numerical</vt:lpstr>
      <vt:lpstr>Correlated data</vt:lpstr>
      <vt:lpstr>PowerPoint Presentation</vt:lpstr>
      <vt:lpstr>Class imbalance</vt:lpstr>
      <vt:lpstr>Class imbalance: SMOTE</vt:lpstr>
      <vt:lpstr>PowerPoint Presentation</vt:lpstr>
      <vt:lpstr>MODEL BUILDING</vt:lpstr>
      <vt:lpstr>Splitting the dataset</vt:lpstr>
      <vt:lpstr>Model Selection</vt:lpstr>
      <vt:lpstr>Model selection</vt:lpstr>
      <vt:lpstr>Best Model: Gradient Boosting Classifier</vt:lpstr>
      <vt:lpstr>GRADIENT BOOSTING PERFORMANCE</vt:lpstr>
      <vt:lpstr>Hyperparameter tuning</vt:lpstr>
      <vt:lpstr>TROUBLESHOOTING &amp; CONCLUSION</vt:lpstr>
      <vt:lpstr>References, presentation, code and dataset: Https://github.com/shannabadhesha/liver_cirrhosis_prediction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Liver Cirrhosis Prediction</dc:title>
  <dc:creator>Harshanna Badhesha</dc:creator>
  <cp:lastModifiedBy>Harshanna Badhesha</cp:lastModifiedBy>
  <cp:revision>7</cp:revision>
  <dcterms:created xsi:type="dcterms:W3CDTF">2023-04-20T21:33:22Z</dcterms:created>
  <dcterms:modified xsi:type="dcterms:W3CDTF">2023-05-05T03:25:19Z</dcterms:modified>
</cp:coreProperties>
</file>