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10870" r:id="rId3"/>
    <p:sldId id="10878" r:id="rId4"/>
    <p:sldId id="10879" r:id="rId5"/>
    <p:sldId id="257" r:id="rId6"/>
    <p:sldId id="10883" r:id="rId7"/>
    <p:sldId id="10880" r:id="rId8"/>
    <p:sldId id="10881" r:id="rId9"/>
    <p:sldId id="10882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6" autoAdjust="0"/>
    <p:restoredTop sz="77228" autoAdjust="0"/>
  </p:normalViewPr>
  <p:slideViewPr>
    <p:cSldViewPr snapToGrid="0">
      <p:cViewPr varScale="1">
        <p:scale>
          <a:sx n="93" d="100"/>
          <a:sy n="93" d="100"/>
        </p:scale>
        <p:origin x="9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2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01CFB-0CBE-4457-BBC3-20784DAB831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BF97-EB81-45C7-8575-7EA666A36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3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8051D-F8A4-499C-A299-C94C14BFD3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7543-A27C-46F4-A1D7-B5E1CC176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47543-A27C-46F4-A1D7-B5E1CC176C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5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E551-28AE-BA98-0242-95774165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03658F-19EA-908C-646E-3173E9034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523EFE-89CC-45A1-229B-844ED7EC0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449206-8B95-05BB-192C-225FB04AB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47543-A27C-46F4-A1D7-B5E1CC176C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47543-A27C-46F4-A1D7-B5E1CC176C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395DC-AA69-EBF7-1379-C918E105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9396CE-D362-BA74-CB19-99A808809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F85321-B904-09FC-011F-0C1663E63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E01CA-8888-49F0-889E-694B28E44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47543-A27C-46F4-A1D7-B5E1CC176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47543-A27C-46F4-A1D7-B5E1CC176C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47543-A27C-46F4-A1D7-B5E1CC176C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4CC5-C9CC-4B51-8D09-ACB0067C94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commonsense-persona-grounded-dialogue-challenge-20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aicrowd.com/aicrowd/challenges/sony-commonsense-persona-grounded-dialogue-challenge-2025/sony-cpdc-2025-starter-k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meta-crag-mm-challenge-20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stanford-rna-3d-fol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jane-street-real-time-market-data-forecasting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kitti.org/tasks.html#m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8353"/>
            <a:ext cx="9144000" cy="2387600"/>
          </a:xfrm>
        </p:spPr>
        <p:txBody>
          <a:bodyPr/>
          <a:lstStyle/>
          <a:p>
            <a:r>
              <a:rPr lang="en-US" dirty="0"/>
              <a:t>Candidate Topics for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4552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60"/>
            <a:ext cx="10515600" cy="1325563"/>
          </a:xfrm>
        </p:spPr>
        <p:txBody>
          <a:bodyPr/>
          <a:lstStyle/>
          <a:p>
            <a:r>
              <a:rPr lang="en-US" altLang="zh-CN" dirty="0"/>
              <a:t>Goal</a:t>
            </a:r>
            <a:r>
              <a:rPr lang="en-US" dirty="0"/>
              <a:t>: Conduct Research and Write Papers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152"/>
            <a:ext cx="10515600" cy="2256518"/>
          </a:xfrm>
        </p:spPr>
        <p:txBody>
          <a:bodyPr/>
          <a:lstStyle/>
          <a:p>
            <a:r>
              <a:rPr lang="en-US" dirty="0"/>
              <a:t>Choose some topics aligned with your own research</a:t>
            </a:r>
          </a:p>
          <a:p>
            <a:r>
              <a:rPr lang="en-US" altLang="zh-CN" dirty="0"/>
              <a:t>C</a:t>
            </a:r>
            <a:r>
              <a:rPr lang="en-US" dirty="0"/>
              <a:t>andidate topic </a:t>
            </a:r>
            <a:r>
              <a:rPr lang="en-US" altLang="zh-CN" dirty="0"/>
              <a:t>examples </a:t>
            </a:r>
            <a:r>
              <a:rPr lang="en-US" dirty="0"/>
              <a:t>from teachers</a:t>
            </a:r>
          </a:p>
          <a:p>
            <a:pPr lvl="1"/>
            <a:r>
              <a:rPr lang="en-US" dirty="0"/>
              <a:t>KDD Cup</a:t>
            </a:r>
          </a:p>
          <a:p>
            <a:pPr lvl="1"/>
            <a:r>
              <a:rPr lang="en-US" dirty="0"/>
              <a:t>Kaggle Competitions</a:t>
            </a:r>
          </a:p>
          <a:p>
            <a:pPr lvl="1"/>
            <a:r>
              <a:rPr lang="en-US" dirty="0"/>
              <a:t>DCASE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CN" dirty="0"/>
              <a:t>Candidate 1: CPDC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53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dirty="0"/>
              <a:t>Common-sense Persona-Grounded Dialogue</a:t>
            </a:r>
          </a:p>
          <a:p>
            <a:pPr marL="0" indent="0" algn="just">
              <a:buNone/>
            </a:pPr>
            <a:r>
              <a:rPr lang="en-US" altLang="zh-CN" sz="1900" dirty="0">
                <a:hlinkClick r:id="rId3"/>
              </a:rPr>
              <a:t>https://www.aicrowd.com/challenges/commonsense-persona-grounded-dialogue-challenge-2025</a:t>
            </a:r>
            <a:endParaRPr lang="en-US" altLang="zh-CN" sz="1900" dirty="0"/>
          </a:p>
          <a:p>
            <a:r>
              <a:rPr lang="en-US" altLang="zh-CN" dirty="0"/>
              <a:t>Goal: </a:t>
            </a:r>
          </a:p>
          <a:p>
            <a:pPr lvl="1"/>
            <a:r>
              <a:rPr lang="en-US" altLang="zh-CN" sz="2000" dirty="0"/>
              <a:t>Make NPCs </a:t>
            </a:r>
            <a:r>
              <a:rPr lang="en" altLang="zh-CN" sz="2000" b="0" i="0" u="none" strike="noStrike" dirty="0">
                <a:solidFill>
                  <a:srgbClr val="292C2D"/>
                </a:solidFill>
                <a:effectLst/>
                <a:latin typeface="inter-ui"/>
              </a:rPr>
              <a:t>have natural small talk that aligns with the game’s worldview</a:t>
            </a:r>
            <a:r>
              <a:rPr lang="en-US" altLang="zh-CN" sz="2000" b="0" i="0" u="none" strike="noStrike" dirty="0">
                <a:solidFill>
                  <a:srgbClr val="292C2D"/>
                </a:solidFill>
                <a:effectLst/>
                <a:latin typeface="inter-ui"/>
              </a:rPr>
              <a:t> and the NPCs’ personas.</a:t>
            </a:r>
          </a:p>
          <a:p>
            <a:pPr lvl="1"/>
            <a:r>
              <a:rPr lang="en" altLang="zh-CN" sz="2000" b="0" i="0" u="none" strike="noStrike" dirty="0">
                <a:solidFill>
                  <a:srgbClr val="292C2D"/>
                </a:solidFill>
                <a:effectLst/>
                <a:latin typeface="inter-ui"/>
              </a:rPr>
              <a:t>Support task-oriented dialogues that reflect in-game actions.</a:t>
            </a:r>
          </a:p>
          <a:p>
            <a:r>
              <a:rPr lang="en" altLang="zh-CN" dirty="0">
                <a:solidFill>
                  <a:srgbClr val="292C2D"/>
                </a:solidFill>
                <a:latin typeface="inter-ui"/>
              </a:rPr>
              <a:t>Tracks:</a:t>
            </a:r>
          </a:p>
          <a:p>
            <a:pPr lvl="1"/>
            <a:r>
              <a:rPr lang="en-US" altLang="zh-CN" sz="2000" dirty="0"/>
              <a:t>Task 1: Task-Oriented Dialogue Agents</a:t>
            </a:r>
          </a:p>
          <a:p>
            <a:pPr lvl="1"/>
            <a:r>
              <a:rPr lang="en-US" altLang="zh-CN" sz="2000" dirty="0"/>
              <a:t>Task 2: Context-Aware Dialogue Agents</a:t>
            </a:r>
          </a:p>
          <a:p>
            <a:pPr lvl="1"/>
            <a:r>
              <a:rPr lang="en-US" altLang="zh-CN" sz="2000" dirty="0"/>
              <a:t>Task 3: Integrating Contextual Dialogue and Task Execution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Starter-Kit: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  <a:hlinkClick r:id="rId4"/>
              </a:rPr>
              <a:t>https://gitlab.aicrowd.com/aicrowd/challenges/sony-commonsense-persona-grounded-dialogue-challenge-2025/sony-cpdc-2025-starter-kit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1C52C-73D2-51B1-376C-521708D5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D303-BE93-A7DD-FB0B-DAAB3A1F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CN" dirty="0"/>
              <a:t>Candidate 2: CRAG-MM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91FE-5795-F12D-A92C-29DD261D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53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dirty="0"/>
              <a:t>Improve RAG with Real-World Benchmarks</a:t>
            </a:r>
          </a:p>
          <a:p>
            <a:pPr marL="0" indent="0" algn="just">
              <a:buNone/>
            </a:pPr>
            <a:r>
              <a:rPr lang="en-US" altLang="zh-CN" sz="1900" dirty="0">
                <a:hlinkClick r:id="rId3"/>
              </a:rPr>
              <a:t>https://www.aicrowd.com/challenges/meta-crag-mm-challenge-2025</a:t>
            </a:r>
            <a:endParaRPr lang="en-US" altLang="zh-CN" sz="1900" dirty="0"/>
          </a:p>
          <a:p>
            <a:r>
              <a:rPr lang="en-US" altLang="zh-CN" dirty="0"/>
              <a:t>Goal: </a:t>
            </a:r>
          </a:p>
          <a:p>
            <a:pPr lvl="1"/>
            <a:r>
              <a:rPr lang="en" altLang="zh-CN" sz="1800" b="0" i="0" u="none" strike="noStrike" dirty="0">
                <a:solidFill>
                  <a:srgbClr val="292C2D"/>
                </a:solidFill>
                <a:effectLst/>
                <a:latin typeface="inter-ui"/>
              </a:rPr>
              <a:t>an MM-RAG system constructs a search query by synthesizing information from the image and the question, searches external sources to retrieve relevant information, and then provides grounded answers to address the question</a:t>
            </a:r>
            <a:r>
              <a:rPr lang="en" altLang="zh-CN" sz="2000" b="0" i="0" u="none" strike="noStrike" dirty="0">
                <a:solidFill>
                  <a:srgbClr val="292C2D"/>
                </a:solidFill>
                <a:effectLst/>
                <a:latin typeface="inter-ui"/>
              </a:rPr>
              <a:t>.</a:t>
            </a:r>
          </a:p>
          <a:p>
            <a:r>
              <a:rPr lang="en" altLang="zh-CN" dirty="0">
                <a:solidFill>
                  <a:srgbClr val="292C2D"/>
                </a:solidFill>
                <a:latin typeface="inter-ui"/>
              </a:rPr>
              <a:t>Tracks: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sz="20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7" name="图片 6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F7E5D6A0-DA6D-E7E8-AC86-1AEF5D419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00" y="4044589"/>
            <a:ext cx="7372901" cy="23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2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B672D-C5B8-DDC1-116A-C7C4052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Candidate 3: </a:t>
            </a:r>
            <a:r>
              <a:rPr kumimoji="1" lang="en" altLang="zh-CN" dirty="0"/>
              <a:t>Stanford RNA 3D Folding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A3D7-ED09-3608-7934-A0B2801F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Background: </a:t>
            </a:r>
            <a:r>
              <a:rPr kumimoji="1" lang="en" altLang="zh-CN" sz="2000" dirty="0"/>
              <a:t>The 3D structure of RNA is crucial for understanding its functions (such as catalytic reactions and gene regulation), but experimental methods (e.g., X-ray crystallography) for determining the structure are costly and time-consuming. AI can reduce costs and accelerate the process.</a:t>
            </a:r>
          </a:p>
          <a:p>
            <a:r>
              <a:rPr kumimoji="1" lang="en" altLang="zh-CN" dirty="0"/>
              <a:t>Input: </a:t>
            </a:r>
            <a:r>
              <a:rPr kumimoji="1" lang="en" altLang="zh-CN" sz="2000" dirty="0"/>
              <a:t>The nucleotide sequence of RNA (e.g., AUCG) and its potential base-pairing information (secondary structure).</a:t>
            </a:r>
          </a:p>
          <a:p>
            <a:r>
              <a:rPr kumimoji="1" lang="en" altLang="zh-CN" dirty="0"/>
              <a:t>Output: </a:t>
            </a:r>
            <a:r>
              <a:rPr kumimoji="1" lang="en" altLang="zh-CN" sz="2000" dirty="0"/>
              <a:t>Predicted 3D coordinates (x, y, z) of each atom in the RNA strand, forming a plausible spatial conformation.</a:t>
            </a:r>
          </a:p>
          <a:p>
            <a:r>
              <a:rPr kumimoji="1" lang="en" altLang="zh-CN" dirty="0">
                <a:hlinkClick r:id="rId3"/>
              </a:rPr>
              <a:t>https://</a:t>
            </a:r>
            <a:r>
              <a:rPr kumimoji="1" lang="en" altLang="zh-CN" dirty="0" err="1">
                <a:hlinkClick r:id="rId3"/>
              </a:rPr>
              <a:t>www.kaggle.com</a:t>
            </a:r>
            <a:r>
              <a:rPr kumimoji="1" lang="en" altLang="zh-CN" dirty="0">
                <a:hlinkClick r:id="rId3"/>
              </a:rPr>
              <a:t>/competitions/stanford-rna-3d-folding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64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6119D-F055-B07A-D42D-34B8BB03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59A93-42FD-2B13-2C0F-399F607D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Candidate 4: </a:t>
            </a:r>
            <a:r>
              <a:rPr lang="en" altLang="zh-CN" i="0" dirty="0">
                <a:solidFill>
                  <a:srgbClr val="202124"/>
                </a:solidFill>
                <a:effectLst/>
                <a:latin typeface="+mn-lt"/>
              </a:rPr>
              <a:t>LLM - Detect AI Generated Text</a:t>
            </a:r>
            <a:br>
              <a:rPr lang="en" altLang="zh-CN" i="0" dirty="0">
                <a:solidFill>
                  <a:srgbClr val="202124"/>
                </a:solidFill>
                <a:effectLst/>
                <a:latin typeface="+mn-lt"/>
              </a:rPr>
            </a:b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A8E3A-6EE4-BD93-55A8-15DCE707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sz="3000" dirty="0"/>
              <a:t>Background</a:t>
            </a:r>
            <a:r>
              <a:rPr kumimoji="1" lang="en-US" altLang="zh-CN" sz="3000" dirty="0"/>
              <a:t>: </a:t>
            </a:r>
            <a:r>
              <a:rPr kumimoji="1" lang="en" altLang="zh-CN" sz="2200" dirty="0"/>
              <a:t>we hope to foster open research and transparency on AI detection techniques applicable in the real world.</a:t>
            </a:r>
            <a:r>
              <a:rPr kumimoji="1" lang="zh-CN" altLang="en-US" sz="2200" dirty="0"/>
              <a:t> </a:t>
            </a:r>
            <a:r>
              <a:rPr kumimoji="1" lang="en" altLang="zh-CN" sz="2200" dirty="0"/>
              <a:t>This competition challenges participants to develop a machine learning model that can accurately detect whether an essay was written by a student or an LLM. The competition dataset comprises a mix of student-written essays and essays generated by a variety of LLMs.</a:t>
            </a:r>
          </a:p>
          <a:p>
            <a:r>
              <a:rPr kumimoji="1" lang="en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" altLang="zh-CN" sz="2200" dirty="0"/>
              <a:t>competition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gives a good chance to systematically use and analyze LLMs. You can access different LLM models or APIs by yourself.</a:t>
            </a:r>
          </a:p>
          <a:p>
            <a:r>
              <a:rPr kumimoji="1" lang="en" altLang="zh-CN" sz="2200" dirty="0"/>
              <a:t>The competition has been closed, but a late submission is valid. And you can try to learn from the top solutions. </a:t>
            </a:r>
            <a:endParaRPr kumimoji="1" lang="en" altLang="zh-CN" sz="22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" altLang="zh-C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https://www.kaggle.com/competitions/llm-detect-ai-generated-text</a:t>
            </a:r>
          </a:p>
        </p:txBody>
      </p:sp>
    </p:spTree>
    <p:extLst>
      <p:ext uri="{BB962C8B-B14F-4D97-AF65-F5344CB8AC3E}">
        <p14:creationId xmlns:p14="http://schemas.microsoft.com/office/powerpoint/2010/main" val="109388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CN" dirty="0"/>
              <a:t>Candidate 5: DCASE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F901-828D-F0B9-6E42-EC5E845C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8538"/>
            <a:ext cx="534656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Task: participate one of DCASE 2025 challenges and write report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6 tasks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Most of which are audio tasks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April 1</a:t>
            </a:r>
            <a:r>
              <a:rPr lang="en-US" sz="2000" baseline="30000" dirty="0"/>
              <a:t>st</a:t>
            </a:r>
            <a:r>
              <a:rPr lang="en-US" sz="2000" dirty="0"/>
              <a:t>  - June 15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err="1">
                <a:solidFill>
                  <a:schemeClr val="accent1"/>
                </a:solidFill>
              </a:rPr>
              <a:t>dcase.community</a:t>
            </a:r>
            <a:r>
              <a:rPr lang="en-US" sz="2000" dirty="0">
                <a:solidFill>
                  <a:schemeClr val="accent1"/>
                </a:solidFill>
              </a:rPr>
              <a:t>/challenge2025/</a:t>
            </a:r>
            <a:endParaRPr lang="en-US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10" name="图片 9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8CBCCE82-2BBF-E467-AC84-4F2583712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73" y="1449534"/>
            <a:ext cx="6162107" cy="41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6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CN" dirty="0"/>
              <a:t>Candidate 6: 3D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properties for a good 3D point cloud feature</a:t>
            </a:r>
          </a:p>
          <a:p>
            <a:pPr lvl="1"/>
            <a:r>
              <a:rPr lang="en-US" dirty="0"/>
              <a:t>Permutation invariance</a:t>
            </a:r>
          </a:p>
          <a:p>
            <a:pPr lvl="1"/>
            <a:r>
              <a:rPr lang="en-US" dirty="0"/>
              <a:t>Local structure exploitation</a:t>
            </a:r>
          </a:p>
          <a:p>
            <a:pPr lvl="1"/>
            <a:r>
              <a:rPr lang="en-US" dirty="0"/>
              <a:t>Discriminative</a:t>
            </a:r>
          </a:p>
          <a:p>
            <a:pPr lvl="1"/>
            <a:r>
              <a:rPr lang="en-US" dirty="0"/>
              <a:t>Robust to rotation, sampling…</a:t>
            </a:r>
          </a:p>
          <a:p>
            <a:r>
              <a:rPr lang="en-US" dirty="0"/>
              <a:t>Existing point cloud networks</a:t>
            </a:r>
          </a:p>
          <a:p>
            <a:pPr lvl="1"/>
            <a:r>
              <a:rPr lang="en-US" dirty="0" err="1"/>
              <a:t>PointNet</a:t>
            </a:r>
            <a:r>
              <a:rPr lang="en-US" dirty="0"/>
              <a:t>, </a:t>
            </a:r>
            <a:r>
              <a:rPr lang="en-US" dirty="0" err="1"/>
              <a:t>PointNet</a:t>
            </a:r>
            <a:r>
              <a:rPr lang="en-US" dirty="0"/>
              <a:t>++, </a:t>
            </a:r>
            <a:r>
              <a:rPr lang="en-US" dirty="0" err="1"/>
              <a:t>PointMLP</a:t>
            </a:r>
            <a:r>
              <a:rPr lang="en-US" dirty="0"/>
              <a:t>, </a:t>
            </a:r>
            <a:r>
              <a:rPr lang="en-US" dirty="0" err="1"/>
              <a:t>PointNeXT</a:t>
            </a:r>
            <a:r>
              <a:rPr lang="en-US" dirty="0"/>
              <a:t>, Vector Neurons (MLP-based)</a:t>
            </a:r>
          </a:p>
          <a:p>
            <a:pPr lvl="1"/>
            <a:r>
              <a:rPr lang="en-US" dirty="0"/>
              <a:t>DGCNN, </a:t>
            </a:r>
            <a:r>
              <a:rPr lang="en-US" dirty="0" err="1"/>
              <a:t>KPConv</a:t>
            </a:r>
            <a:r>
              <a:rPr lang="en-US" dirty="0"/>
              <a:t>, </a:t>
            </a:r>
            <a:r>
              <a:rPr lang="en-US" dirty="0" err="1"/>
              <a:t>PointConv</a:t>
            </a:r>
            <a:r>
              <a:rPr lang="en-US" dirty="0"/>
              <a:t>, RSCNN, </a:t>
            </a:r>
            <a:r>
              <a:rPr lang="en-US" dirty="0" err="1"/>
              <a:t>PAConv</a:t>
            </a:r>
            <a:r>
              <a:rPr lang="en-US" dirty="0"/>
              <a:t> (CNN-based)</a:t>
            </a:r>
          </a:p>
          <a:p>
            <a:pPr lvl="1"/>
            <a:r>
              <a:rPr lang="en-US" dirty="0"/>
              <a:t>Point Cloud Transformer, Point Transformer, Point Transformer v2 (Transformer-based)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CN" dirty="0"/>
              <a:t>Candidate 6: 3D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ModelNet40, </a:t>
            </a:r>
            <a:r>
              <a:rPr lang="en-US" dirty="0" err="1"/>
              <a:t>ScanObjectNN</a:t>
            </a:r>
            <a:r>
              <a:rPr lang="en-US" dirty="0"/>
              <a:t> (Object-level)</a:t>
            </a:r>
          </a:p>
          <a:p>
            <a:pPr lvl="1"/>
            <a:r>
              <a:rPr lang="en-US" dirty="0" err="1"/>
              <a:t>ScanNet</a:t>
            </a:r>
            <a:r>
              <a:rPr lang="en-US" dirty="0"/>
              <a:t>, S3DIS (Scene-level)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Study the performance of latest methods (such as </a:t>
            </a:r>
            <a:r>
              <a:rPr lang="en-US" dirty="0" err="1"/>
              <a:t>PointMLP</a:t>
            </a:r>
            <a:r>
              <a:rPr lang="en-US" dirty="0"/>
              <a:t>, </a:t>
            </a:r>
            <a:r>
              <a:rPr lang="en-US" dirty="0" err="1"/>
              <a:t>PointNeXT</a:t>
            </a:r>
            <a:r>
              <a:rPr lang="en-US" dirty="0"/>
              <a:t>, Point Transformer v2) on the widely-used datasets</a:t>
            </a:r>
          </a:p>
          <a:p>
            <a:pPr lvl="1"/>
            <a:r>
              <a:rPr lang="en-US" dirty="0"/>
              <a:t>Find the potential issue and try to improve</a:t>
            </a:r>
          </a:p>
          <a:p>
            <a:pPr lvl="1"/>
            <a:r>
              <a:rPr lang="en-US" dirty="0"/>
              <a:t>Design competitive point cloud networks，</a:t>
            </a:r>
          </a:p>
          <a:p>
            <a:r>
              <a:rPr lang="en-US" dirty="0"/>
              <a:t>Competition: </a:t>
            </a:r>
            <a:r>
              <a:rPr lang="en-US" dirty="0" err="1"/>
              <a:t>SemanticKITTI</a:t>
            </a:r>
            <a:r>
              <a:rPr lang="en-US" dirty="0"/>
              <a:t> Moving Object Segmentation </a:t>
            </a:r>
            <a:r>
              <a:rPr lang="en-US" dirty="0">
                <a:hlinkClick r:id="rId3"/>
              </a:rPr>
              <a:t>https://semantic-kitti.org/tasks.html#mos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9a082b2-ca05-4d52-8d2e-90666fdb0dc1"/>
  <p:tag name="COMMONDATA" val="eyJoZGlkIjoiMTQ2MTk1MjUzZDEwY2Y0ZmNlZjRhZTVjZDhjYjVkOD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612</Words>
  <Application>Microsoft Macintosh PowerPoint</Application>
  <PresentationFormat>宽屏</PresentationFormat>
  <Paragraphs>71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inter-ui</vt:lpstr>
      <vt:lpstr>Arial</vt:lpstr>
      <vt:lpstr>Calibri</vt:lpstr>
      <vt:lpstr>Calibri Light</vt:lpstr>
      <vt:lpstr>Office Theme</vt:lpstr>
      <vt:lpstr>Candidate Topics for Final Project</vt:lpstr>
      <vt:lpstr>Goal: Conduct Research and Write Papers </vt:lpstr>
      <vt:lpstr>Candidate 1: CPDC Challenge</vt:lpstr>
      <vt:lpstr>Candidate 2: CRAG-MM Challenge</vt:lpstr>
      <vt:lpstr>Candidate 3: Stanford RNA 3D Folding</vt:lpstr>
      <vt:lpstr>Candidate 4: LLM - Detect AI Generated Text </vt:lpstr>
      <vt:lpstr>Candidate 5: DCASE</vt:lpstr>
      <vt:lpstr>Candidate 6: 3D Computer Vision</vt:lpstr>
      <vt:lpstr>Candidate 6: 3D Computer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Topics for Final Project</dc:title>
  <dc:creator>Tao Qin (MSR)</dc:creator>
  <cp:lastModifiedBy>1816819147@qq.com</cp:lastModifiedBy>
  <cp:revision>267</cp:revision>
  <dcterms:created xsi:type="dcterms:W3CDTF">2023-03-04T03:58:00Z</dcterms:created>
  <dcterms:modified xsi:type="dcterms:W3CDTF">2025-04-28T14:08:58Z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3071B5ABE996401B9C6302CE03E9530B_12</vt:lpwstr>
  </property>
  <property fmtid="{D5CDD505-2E9C-101B-9397-08002B2CF9AE}" pid="3" name="KSOProductBuildVer">
    <vt:lpwstr>2052-11.1.0.14036</vt:lpwstr>
  </property>
</Properties>
</file>