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6" r:id="rId7"/>
    <p:sldId id="262" r:id="rId8"/>
    <p:sldId id="263" r:id="rId9"/>
    <p:sldId id="264" r:id="rId10"/>
    <p:sldId id="268" r:id="rId11"/>
    <p:sldId id="267" r:id="rId12"/>
    <p:sldId id="269" r:id="rId13"/>
    <p:sldId id="265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61"/>
    <p:restoredTop sz="94782"/>
  </p:normalViewPr>
  <p:slideViewPr>
    <p:cSldViewPr snapToGrid="0">
      <p:cViewPr varScale="1">
        <p:scale>
          <a:sx n="137" d="100"/>
          <a:sy n="137" d="100"/>
        </p:scale>
        <p:origin x="2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34FE5-651F-0C98-5A0C-9EA0DA9C8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25AD47-CD41-A64F-893C-397DBEB0B2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1453EC-B060-70FE-E6E2-AF1A81708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897A-4C4A-DF49-B8EC-FACACC9E1A26}" type="datetimeFigureOut">
              <a:rPr kumimoji="1" lang="zh-CN" altLang="en-US" smtClean="0"/>
              <a:t>2025/5/7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515622-BD3B-3CD1-DCE6-1E810C222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016220-5191-8324-A8B2-DE981C3DE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F39F9-6C59-5F4D-A42F-D1CECA02D8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3627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9ABA15-5F29-A1E6-A737-7F5C2A59C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DCBA54-9903-CB7F-6024-DEF52F9261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BD7AC4-B69A-4B29-BA83-A4CC4A42F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897A-4C4A-DF49-B8EC-FACACC9E1A26}" type="datetimeFigureOut">
              <a:rPr kumimoji="1" lang="zh-CN" altLang="en-US" smtClean="0"/>
              <a:t>2025/5/7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869C0F-19B8-AA7F-2F96-F0DBEF17D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178942-E35F-CD30-20BA-5ABAA603E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F39F9-6C59-5F4D-A42F-D1CECA02D8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668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716D873-B2F1-CA54-EFC8-5E1A3A53D3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F418AB-ADD1-D98E-3949-EA071CA346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92C7A1-FF0F-D3F8-BDBF-19D91FED0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897A-4C4A-DF49-B8EC-FACACC9E1A26}" type="datetimeFigureOut">
              <a:rPr kumimoji="1" lang="zh-CN" altLang="en-US" smtClean="0"/>
              <a:t>2025/5/7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E446B1-A46D-4910-5AEB-8E72BA91A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EB13AE-A485-1ED1-4678-014BDEA92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F39F9-6C59-5F4D-A42F-D1CECA02D8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2136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8C4627-3469-893A-0607-0A8AF7409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43D603-EB68-94DC-09FF-BACAA349A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843BE6-2958-CC6A-58C3-F72BB2E88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897A-4C4A-DF49-B8EC-FACACC9E1A26}" type="datetimeFigureOut">
              <a:rPr kumimoji="1" lang="zh-CN" altLang="en-US" smtClean="0"/>
              <a:t>2025/5/7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7C7269-780E-14F2-5E11-4F931144E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B19A5C-34A5-83A9-2686-256C85EC0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F39F9-6C59-5F4D-A42F-D1CECA02D8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3871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9BB7AF-19C5-3B68-4B4A-081B1BC55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061F9C-4FC1-4922-79C4-8A587379B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090FF8-5FAB-5FE4-ABCF-7F9E8CA25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897A-4C4A-DF49-B8EC-FACACC9E1A26}" type="datetimeFigureOut">
              <a:rPr kumimoji="1" lang="zh-CN" altLang="en-US" smtClean="0"/>
              <a:t>2025/5/7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C6DF09-5764-511A-1E9F-A8B929377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E43E1A-ACE2-5394-B005-D7729BF73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F39F9-6C59-5F4D-A42F-D1CECA02D8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6849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10DD24-4F93-1AF3-B507-0595A3770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F9F60D-F948-75B2-EFBA-E728A7A37D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674139-FA0D-38B7-976B-157528683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9C3179-A94B-D263-5718-95F2D81BD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897A-4C4A-DF49-B8EC-FACACC9E1A26}" type="datetimeFigureOut">
              <a:rPr kumimoji="1" lang="zh-CN" altLang="en-US" smtClean="0"/>
              <a:t>2025/5/7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062259-20BC-8B05-275C-F3CF35E32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526659-7246-A5A2-F48C-44D84B1DA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F39F9-6C59-5F4D-A42F-D1CECA02D8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6128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DA2793-4B00-DAB1-EDAC-696DA5E3F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584BCD-82A5-3387-17FE-1EE933A6A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B7734E-A9AC-C9A1-0391-102145AFC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955B44-ABA9-132C-BCA4-EF322C08C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B6AA8CA-0F8E-6722-C5D1-7B21E6FEF1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70F30B-8994-10C5-3861-08B6E0944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897A-4C4A-DF49-B8EC-FACACC9E1A26}" type="datetimeFigureOut">
              <a:rPr kumimoji="1" lang="zh-CN" altLang="en-US" smtClean="0"/>
              <a:t>2025/5/7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039FDFF-691F-FA65-3807-B36CDF79C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C399B4E-6B7F-CC0F-308B-9F7FE458C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F39F9-6C59-5F4D-A42F-D1CECA02D8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3238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019391-4309-4C9F-F83E-352B912B4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2B4E013-2179-618E-9E1D-4E0142D12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897A-4C4A-DF49-B8EC-FACACC9E1A26}" type="datetimeFigureOut">
              <a:rPr kumimoji="1" lang="zh-CN" altLang="en-US" smtClean="0"/>
              <a:t>2025/5/7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2A11CA1-490D-C7D8-337E-E73E9A1DF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CD525F-63DB-9A8A-2DFC-C214AA474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F39F9-6C59-5F4D-A42F-D1CECA02D8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4067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4C663B6-B2C7-CE03-F1B0-42161423B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897A-4C4A-DF49-B8EC-FACACC9E1A26}" type="datetimeFigureOut">
              <a:rPr kumimoji="1" lang="zh-CN" altLang="en-US" smtClean="0"/>
              <a:t>2025/5/7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0980A05-925D-48C8-BBA0-08F38EA1E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73485E-6036-4122-93FD-F38AA6F5C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F39F9-6C59-5F4D-A42F-D1CECA02D8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9557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890226-FEE1-AAA6-3CEB-66238D342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C959E8-F859-2C95-1691-FBA99D1AF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C26B78-9F0D-5F14-2CD5-735F1809E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7399AF-C9D1-2CCF-AC7F-E807D82E4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897A-4C4A-DF49-B8EC-FACACC9E1A26}" type="datetimeFigureOut">
              <a:rPr kumimoji="1" lang="zh-CN" altLang="en-US" smtClean="0"/>
              <a:t>2025/5/7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4FB7F6-BCC1-7F2F-B4A0-479F19EFE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FDF8DC-95DE-9759-B82F-E596B13AD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F39F9-6C59-5F4D-A42F-D1CECA02D8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2801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C758D3-BDD5-340C-8131-FFA3A4D31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8A0F58-C327-0345-C02A-92BAB5D618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A63744-DC01-6511-5C81-7E82FEA26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CDE47E-FD45-5560-CA7B-AA5011F9E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897A-4C4A-DF49-B8EC-FACACC9E1A26}" type="datetimeFigureOut">
              <a:rPr kumimoji="1" lang="zh-CN" altLang="en-US" smtClean="0"/>
              <a:t>2025/5/7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E58639-3752-405F-BE54-CCBFF4866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544E1E-682B-0E55-BA99-89D6B6E16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F39F9-6C59-5F4D-A42F-D1CECA02D8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999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DA5C4A0-D62E-00B5-59D4-7C1BC42B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21074A-AF79-9C5E-F1AB-C417A1329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903DC1-8119-81CE-BB64-5B29808943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2D897A-4C4A-DF49-B8EC-FACACC9E1A26}" type="datetimeFigureOut">
              <a:rPr kumimoji="1" lang="zh-CN" altLang="en-US" smtClean="0"/>
              <a:t>2025/5/7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6FC9DC-73F7-F528-993D-23C4AFD30B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51D566-54FC-92B0-A886-428893488B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DF39F9-6C59-5F4D-A42F-D1CECA02D82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8626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i-docs.deepseek.com/zh-cn/guides/function_calling" TargetMode="External"/><Relationship Id="rId7" Type="http://schemas.openxmlformats.org/officeDocument/2006/relationships/hyperlink" Target="https://github.com/BBQGOD/codex-thumt" TargetMode="External"/><Relationship Id="rId2" Type="http://schemas.openxmlformats.org/officeDocument/2006/relationships/hyperlink" Target="https://platform.openai.com/docs/guides/function-calling?api-mode=ch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openai/codex" TargetMode="External"/><Relationship Id="rId5" Type="http://schemas.openxmlformats.org/officeDocument/2006/relationships/hyperlink" Target="https://platform.openai.com/docs/api-reference/chat" TargetMode="External"/><Relationship Id="rId4" Type="http://schemas.openxmlformats.org/officeDocument/2006/relationships/hyperlink" Target="https://www.bigmodel.cn/dev/howuse/functioncal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917B3B-0C1B-F617-4574-377786E7CD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大模型与生成式人工智能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BEE8B92-40CE-F819-9F5F-6A0EE4CB3B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编程作业示例及讲解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8803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FEF5B3-6A5C-EA55-F5A5-9D9C3C706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1960BA-E859-EE47-D915-DF8A32D66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大模型交互智能体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90BF31-5912-5DC1-2A19-D9C57A528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b="1" dirty="0"/>
              <a:t>智能体行为轨迹：</a:t>
            </a:r>
            <a:endParaRPr kumimoji="1" lang="en-US" altLang="zh-CN" b="1" dirty="0"/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dirty="0"/>
              <a:t>调用工具：读取</a:t>
            </a:r>
            <a:r>
              <a:rPr kumimoji="1" lang="en-US" altLang="zh-CN" dirty="0"/>
              <a:t>output</a:t>
            </a:r>
            <a:r>
              <a:rPr kumimoji="1" lang="zh-CN" altLang="en-US" dirty="0"/>
              <a:t>文件夹下文件列表</a:t>
            </a:r>
            <a:endParaRPr kumimoji="1"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dirty="0"/>
              <a:t>本地后端实现工具逻辑：返回文件列表</a:t>
            </a:r>
            <a:endParaRPr kumimoji="1"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dirty="0"/>
              <a:t>调用工具：读取</a:t>
            </a:r>
            <a:r>
              <a:rPr kumimoji="1" lang="en-US" altLang="zh-CN" dirty="0"/>
              <a:t>output/</a:t>
            </a:r>
            <a:r>
              <a:rPr kumimoji="1" lang="en-US" altLang="zh-CN" dirty="0" err="1"/>
              <a:t>file.txt</a:t>
            </a:r>
            <a:r>
              <a:rPr kumimoji="1" lang="zh-CN" altLang="en-US" dirty="0"/>
              <a:t>文件</a:t>
            </a:r>
            <a:endParaRPr kumimoji="1"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dirty="0"/>
              <a:t>本地后端实现工具逻辑：返回文件内容</a:t>
            </a:r>
            <a:endParaRPr kumimoji="1"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dirty="0"/>
              <a:t>调用工具：将生成的文本写入</a:t>
            </a:r>
            <a:r>
              <a:rPr kumimoji="1" lang="en-US" altLang="zh-CN" dirty="0"/>
              <a:t>output/</a:t>
            </a:r>
            <a:r>
              <a:rPr kumimoji="1" lang="en-US" altLang="zh-CN" dirty="0" err="1"/>
              <a:t>engaging_slogans_and_story.txt</a:t>
            </a:r>
            <a:endParaRPr kumimoji="1"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dirty="0"/>
              <a:t>本地后端实现工具逻辑：写入文件内容</a:t>
            </a:r>
            <a:endParaRPr kumimoji="1" lang="en-US" altLang="zh-CN" dirty="0"/>
          </a:p>
          <a:p>
            <a:pPr marL="914400" lvl="1" indent="-457200">
              <a:buFont typeface="+mj-lt"/>
              <a:buAutoNum type="arabicPeriod"/>
            </a:pP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1313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4E002D-4B83-41E2-B11F-D14FF7199F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1FA320-B31B-2C20-E106-B1C790BE5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大模型交互智能体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B7BEC4-B3E7-714A-D161-A59EC8C13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b="1" dirty="0"/>
              <a:t>输出结果：</a:t>
            </a:r>
          </a:p>
        </p:txBody>
      </p:sp>
      <p:pic>
        <p:nvPicPr>
          <p:cNvPr id="4" name="图片 3" descr="文本&#10;&#10;AI 生成的内容可能不正确。">
            <a:extLst>
              <a:ext uri="{FF2B5EF4-FFF2-40B4-BE49-F238E27FC236}">
                <a16:creationId xmlns:a16="http://schemas.microsoft.com/office/drawing/2014/main" id="{2C2AFA5D-133C-ACA0-4BF2-66A18362C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46" y="2324615"/>
            <a:ext cx="6290109" cy="4376430"/>
          </a:xfrm>
          <a:prstGeom prst="rect">
            <a:avLst/>
          </a:prstGeom>
        </p:spPr>
      </p:pic>
      <p:pic>
        <p:nvPicPr>
          <p:cNvPr id="6" name="图片 5" descr="文本&#10;&#10;AI 生成的内容可能不正确。">
            <a:extLst>
              <a:ext uri="{FF2B5EF4-FFF2-40B4-BE49-F238E27FC236}">
                <a16:creationId xmlns:a16="http://schemas.microsoft.com/office/drawing/2014/main" id="{4A273DDC-E066-EFEA-C670-CDBD7AAC7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8302" y="1619127"/>
            <a:ext cx="7772400" cy="3619746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185180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EEAFA4-2E07-C888-0CE2-D68437A90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51A888-E0F8-3F70-DCC4-0F293226E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b="1" dirty="0"/>
              <a:t>CLI</a:t>
            </a:r>
            <a:r>
              <a:rPr kumimoji="1" lang="zh-CN" altLang="en-US" b="1" dirty="0"/>
              <a:t>模式的优势：</a:t>
            </a:r>
            <a:endParaRPr kumimoji="1" lang="en-US" altLang="zh-CN" b="1" dirty="0"/>
          </a:p>
          <a:p>
            <a:pPr lvl="1"/>
            <a:r>
              <a:rPr kumimoji="1" lang="zh-CN" altLang="en-US" dirty="0"/>
              <a:t>交互式即时反馈</a:t>
            </a:r>
          </a:p>
          <a:p>
            <a:pPr lvl="1"/>
            <a:r>
              <a:rPr kumimoji="1" lang="zh-CN" altLang="en-US" dirty="0"/>
              <a:t>支持连续对话与多轮交互</a:t>
            </a:r>
            <a:endParaRPr kumimoji="1" lang="en-US" altLang="zh-CN" dirty="0"/>
          </a:p>
          <a:p>
            <a:r>
              <a:rPr kumimoji="1" lang="zh-CN" altLang="en-US" b="1" dirty="0"/>
              <a:t>演示小结：</a:t>
            </a:r>
          </a:p>
          <a:p>
            <a:pPr lvl="1"/>
            <a:r>
              <a:rPr kumimoji="1" lang="zh-CN" altLang="en-US" dirty="0"/>
              <a:t>通过演示展示了</a:t>
            </a:r>
            <a:r>
              <a:rPr kumimoji="1" lang="en-US" altLang="zh-CN" dirty="0"/>
              <a:t>API</a:t>
            </a:r>
            <a:r>
              <a:rPr kumimoji="1" lang="zh-CN" altLang="en-US" dirty="0"/>
              <a:t>调用的实际应用场景</a:t>
            </a:r>
          </a:p>
          <a:p>
            <a:pPr lvl="1"/>
            <a:r>
              <a:rPr kumimoji="1" lang="zh-CN" altLang="en-US" dirty="0"/>
              <a:t>明确了各功能实现与具体操作方法</a:t>
            </a:r>
          </a:p>
          <a:p>
            <a:r>
              <a:rPr kumimoji="1" lang="zh-CN" altLang="en-US" b="1" dirty="0"/>
              <a:t>使用中的注意事项：</a:t>
            </a:r>
          </a:p>
          <a:p>
            <a:pPr lvl="1"/>
            <a:r>
              <a:rPr kumimoji="1" lang="en-US" altLang="zh-CN" dirty="0"/>
              <a:t>API</a:t>
            </a:r>
            <a:r>
              <a:rPr kumimoji="1" lang="zh-CN" altLang="en-US" dirty="0"/>
              <a:t>调用的频率与配额限制</a:t>
            </a:r>
          </a:p>
          <a:p>
            <a:pPr lvl="1"/>
            <a:r>
              <a:rPr kumimoji="1" lang="zh-CN" altLang="en-US" dirty="0"/>
              <a:t>模型选择对效果的影响</a:t>
            </a:r>
          </a:p>
          <a:p>
            <a:pPr lvl="1"/>
            <a:r>
              <a:rPr kumimoji="1" lang="zh-CN" altLang="en-US" dirty="0"/>
              <a:t>异常处理与容错机制对于大模型应用的重要性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6912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832D86-BAB4-61D6-90D3-C249F8C45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核心代码讲解</a:t>
            </a:r>
          </a:p>
        </p:txBody>
      </p:sp>
      <p:pic>
        <p:nvPicPr>
          <p:cNvPr id="5" name="内容占位符 4" descr="文本&#10;&#10;AI 生成的内容可能不正确。">
            <a:extLst>
              <a:ext uri="{FF2B5EF4-FFF2-40B4-BE49-F238E27FC236}">
                <a16:creationId xmlns:a16="http://schemas.microsoft.com/office/drawing/2014/main" id="{9A94EDAC-A8ED-08A4-4C27-FFDC43A70F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1714" y="1825625"/>
            <a:ext cx="6184642" cy="1466579"/>
          </a:xfr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572B3C28-229A-53F5-1D3F-F22D34C4DA2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b="1" dirty="0"/>
              <a:t>基于大模型的功能实现</a:t>
            </a:r>
            <a:endParaRPr kumimoji="1" lang="en-US" altLang="zh-CN" b="1" dirty="0"/>
          </a:p>
          <a:p>
            <a:pPr lvl="1"/>
            <a:r>
              <a:rPr kumimoji="1" lang="zh-CN" altLang="en-US" dirty="0"/>
              <a:t>例子：文本翻译</a:t>
            </a:r>
            <a:endParaRPr kumimoji="1" lang="en-US" altLang="zh-CN" dirty="0"/>
          </a:p>
          <a:p>
            <a:r>
              <a:rPr kumimoji="1" lang="zh-CN" altLang="en-US" dirty="0"/>
              <a:t>主要构成：</a:t>
            </a:r>
            <a:endParaRPr kumimoji="1"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zh-CN" b="1" dirty="0"/>
              <a:t>Prompt</a:t>
            </a:r>
            <a:r>
              <a:rPr kumimoji="1" lang="zh-CN" altLang="en-US" b="1" dirty="0"/>
              <a:t>设计</a:t>
            </a:r>
            <a:endParaRPr kumimoji="1" lang="en-US" altLang="zh-CN" b="1" dirty="0"/>
          </a:p>
          <a:p>
            <a:pPr marL="457200" lvl="1" indent="0">
              <a:buNone/>
            </a:pPr>
            <a:r>
              <a:rPr kumimoji="1" lang="en-US" altLang="zh-CN" dirty="0"/>
              <a:t>	</a:t>
            </a:r>
            <a:r>
              <a:rPr kumimoji="1" lang="zh-CN" altLang="en-US" dirty="0"/>
              <a:t>对于翻译任务，指定目标语言和翻译源文本</a:t>
            </a:r>
            <a:endParaRPr kumimoji="1" lang="en-US" altLang="zh-CN" dirty="0"/>
          </a:p>
          <a:p>
            <a:pPr marL="914400" lvl="1" indent="-457200">
              <a:buFont typeface="+mj-lt"/>
              <a:buAutoNum type="arabicPeriod" startAt="2"/>
            </a:pPr>
            <a:r>
              <a:rPr kumimoji="1" lang="zh-CN" altLang="en-US" b="1" dirty="0"/>
              <a:t>大模型</a:t>
            </a:r>
            <a:r>
              <a:rPr kumimoji="1" lang="en-US" altLang="zh-CN" b="1" dirty="0"/>
              <a:t>API</a:t>
            </a:r>
            <a:r>
              <a:rPr kumimoji="1" lang="zh-CN" altLang="en-US" b="1" dirty="0"/>
              <a:t>调用</a:t>
            </a:r>
            <a:endParaRPr kumimoji="1" lang="en-US" altLang="zh-CN" b="1" dirty="0"/>
          </a:p>
          <a:p>
            <a:pPr marL="457200" lvl="1" indent="0">
              <a:buNone/>
            </a:pPr>
            <a:r>
              <a:rPr kumimoji="1" lang="en-US" altLang="zh-CN" dirty="0"/>
              <a:t>	</a:t>
            </a:r>
            <a:r>
              <a:rPr kumimoji="1" lang="zh-CN" altLang="en-US" dirty="0"/>
              <a:t>对于简单任务（如翻译），直接将</a:t>
            </a:r>
            <a:r>
              <a:rPr kumimoji="1" lang="en-US" altLang="zh-CN" dirty="0"/>
              <a:t>Prompt</a:t>
            </a:r>
            <a:r>
              <a:rPr kumimoji="1" lang="zh-CN" altLang="en-US" dirty="0"/>
              <a:t>转换为单轮输入即可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en-US" altLang="zh-CN" dirty="0"/>
              <a:t>	</a:t>
            </a:r>
            <a:r>
              <a:rPr kumimoji="1" lang="zh-CN" altLang="en-US" dirty="0"/>
              <a:t>对于复杂任务，可能涉及到多次推理</a:t>
            </a:r>
            <a:r>
              <a:rPr kumimoji="1" lang="en-US" altLang="zh-CN" dirty="0"/>
              <a:t>/</a:t>
            </a:r>
            <a:r>
              <a:rPr kumimoji="1" lang="zh-CN" altLang="en-US" dirty="0"/>
              <a:t>协作</a:t>
            </a:r>
            <a:r>
              <a:rPr kumimoji="1" lang="en-US" altLang="zh-CN" dirty="0"/>
              <a:t>/</a:t>
            </a:r>
            <a:r>
              <a:rPr kumimoji="1" lang="zh-CN" altLang="en-US" dirty="0"/>
              <a:t>自反馈等流程</a:t>
            </a:r>
            <a:endParaRPr kumimoji="1" lang="en-US" altLang="zh-CN" dirty="0"/>
          </a:p>
          <a:p>
            <a:pPr marL="914400" lvl="1" indent="-457200">
              <a:buFont typeface="+mj-lt"/>
              <a:buAutoNum type="arabicPeriod" startAt="3"/>
            </a:pPr>
            <a:r>
              <a:rPr kumimoji="1" lang="zh-CN" altLang="en-US" b="1" dirty="0"/>
              <a:t>大模型回复处理</a:t>
            </a:r>
            <a:endParaRPr kumimoji="1" lang="en-US" altLang="zh-CN" b="1" dirty="0"/>
          </a:p>
          <a:p>
            <a:pPr marL="457200" lvl="1" indent="0">
              <a:buNone/>
            </a:pPr>
            <a:r>
              <a:rPr kumimoji="1" lang="en-US" altLang="zh-CN" b="1" dirty="0"/>
              <a:t>	</a:t>
            </a:r>
            <a:r>
              <a:rPr kumimoji="1" lang="zh-CN" altLang="en-US" dirty="0"/>
              <a:t>对于翻译任务，只需整理回复文本的格式（去除首尾空格等）</a:t>
            </a:r>
          </a:p>
        </p:txBody>
      </p:sp>
      <p:sp>
        <p:nvSpPr>
          <p:cNvPr id="9" name="线形标注 2 (带边框和强调线) 8">
            <a:extLst>
              <a:ext uri="{FF2B5EF4-FFF2-40B4-BE49-F238E27FC236}">
                <a16:creationId xmlns:a16="http://schemas.microsoft.com/office/drawing/2014/main" id="{C2B0B67C-5AB4-55B4-5559-D66B268321D5}"/>
              </a:ext>
            </a:extLst>
          </p:cNvPr>
          <p:cNvSpPr/>
          <p:nvPr/>
        </p:nvSpPr>
        <p:spPr>
          <a:xfrm>
            <a:off x="5881396" y="2873481"/>
            <a:ext cx="2478833" cy="214952"/>
          </a:xfrm>
          <a:prstGeom prst="accentBorderCallout2">
            <a:avLst>
              <a:gd name="adj1" fmla="val 36318"/>
              <a:gd name="adj2" fmla="val 102383"/>
              <a:gd name="adj3" fmla="val 60721"/>
              <a:gd name="adj4" fmla="val 116818"/>
              <a:gd name="adj5" fmla="val 696661"/>
              <a:gd name="adj6" fmla="val 117128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线形标注 3 (带边框和强调线) 10">
            <a:extLst>
              <a:ext uri="{FF2B5EF4-FFF2-40B4-BE49-F238E27FC236}">
                <a16:creationId xmlns:a16="http://schemas.microsoft.com/office/drawing/2014/main" id="{B40530F9-3300-248E-3CA8-176804C87224}"/>
              </a:ext>
            </a:extLst>
          </p:cNvPr>
          <p:cNvSpPr/>
          <p:nvPr/>
        </p:nvSpPr>
        <p:spPr>
          <a:xfrm>
            <a:off x="9110565" y="3067002"/>
            <a:ext cx="746449" cy="203771"/>
          </a:xfrm>
          <a:prstGeom prst="accentBorderCallout3">
            <a:avLst>
              <a:gd name="adj1" fmla="val 18750"/>
              <a:gd name="adj2" fmla="val 105417"/>
              <a:gd name="adj3" fmla="val 32487"/>
              <a:gd name="adj4" fmla="val 187083"/>
              <a:gd name="adj5" fmla="val 1299690"/>
              <a:gd name="adj6" fmla="val 188333"/>
              <a:gd name="adj7" fmla="val 1312654"/>
              <a:gd name="adj8" fmla="val 107917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线形标注 3 (带边框和强调线) 11">
            <a:extLst>
              <a:ext uri="{FF2B5EF4-FFF2-40B4-BE49-F238E27FC236}">
                <a16:creationId xmlns:a16="http://schemas.microsoft.com/office/drawing/2014/main" id="{6618E633-3637-46FF-F1DD-0C8DE1810190}"/>
              </a:ext>
            </a:extLst>
          </p:cNvPr>
          <p:cNvSpPr/>
          <p:nvPr/>
        </p:nvSpPr>
        <p:spPr>
          <a:xfrm>
            <a:off x="8518849" y="2211355"/>
            <a:ext cx="3097763" cy="447869"/>
          </a:xfrm>
          <a:prstGeom prst="accentBorderCallout3">
            <a:avLst>
              <a:gd name="adj1" fmla="val 18750"/>
              <a:gd name="adj2" fmla="val 105417"/>
              <a:gd name="adj3" fmla="val 32487"/>
              <a:gd name="adj4" fmla="val 114191"/>
              <a:gd name="adj5" fmla="val 358022"/>
              <a:gd name="adj6" fmla="val 114537"/>
              <a:gd name="adj7" fmla="val 360570"/>
              <a:gd name="adj8" fmla="val -28830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0023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E0215D-0138-D91D-0C29-EF25A27B92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4E1B82-8868-4634-B1A1-1416A08DB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核心代码讲解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654A3E-1F29-3F21-B03E-2B4609A11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638869" cy="5032376"/>
          </a:xfrm>
        </p:spPr>
        <p:txBody>
          <a:bodyPr>
            <a:normAutofit/>
          </a:bodyPr>
          <a:lstStyle/>
          <a:p>
            <a:r>
              <a:rPr kumimoji="1" lang="zh-CN" altLang="en-US" b="1" dirty="0"/>
              <a:t>交互智能体核心构建逻辑</a:t>
            </a:r>
            <a:endParaRPr kumimoji="1" lang="en-US" altLang="zh-CN" b="1" dirty="0"/>
          </a:p>
          <a:p>
            <a:r>
              <a:rPr kumimoji="1" lang="zh-CN" altLang="en-US" dirty="0"/>
              <a:t>主要构成：</a:t>
            </a:r>
            <a:endParaRPr kumimoji="1"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b="1" dirty="0"/>
              <a:t>预设定工具集</a:t>
            </a:r>
            <a:endParaRPr kumimoji="1" lang="en-US" altLang="zh-CN" b="1" dirty="0"/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b="1" dirty="0"/>
              <a:t>大模型</a:t>
            </a:r>
            <a:r>
              <a:rPr kumimoji="1" lang="en-US" altLang="zh-CN" b="1" dirty="0"/>
              <a:t>API</a:t>
            </a:r>
            <a:r>
              <a:rPr kumimoji="1" lang="zh-CN" altLang="en-US" b="1" dirty="0"/>
              <a:t>调用</a:t>
            </a:r>
            <a:endParaRPr kumimoji="1" lang="en-US" altLang="zh-CN" b="1" dirty="0"/>
          </a:p>
          <a:p>
            <a:pPr marL="457200" lvl="1" indent="0">
              <a:buNone/>
            </a:pPr>
            <a:r>
              <a:rPr kumimoji="1" lang="en-US" altLang="zh-CN" dirty="0"/>
              <a:t>	</a:t>
            </a:r>
            <a:r>
              <a:rPr kumimoji="1" lang="zh-CN" altLang="en-US" dirty="0"/>
              <a:t>多轮调用，直至没有工具需要执行</a:t>
            </a:r>
            <a:endParaRPr kumimoji="1" lang="en-US" altLang="zh-CN" dirty="0"/>
          </a:p>
          <a:p>
            <a:pPr marL="914400" lvl="1" indent="-457200">
              <a:buFont typeface="+mj-lt"/>
              <a:buAutoNum type="arabicPeriod" startAt="3"/>
            </a:pPr>
            <a:r>
              <a:rPr kumimoji="1" lang="zh-CN" altLang="en-US" b="1" dirty="0"/>
              <a:t>大模型回复处理</a:t>
            </a:r>
            <a:endParaRPr kumimoji="1" lang="en-US" altLang="zh-CN" b="1" dirty="0"/>
          </a:p>
          <a:p>
            <a:pPr marL="457200" lvl="1" indent="0">
              <a:buNone/>
            </a:pPr>
            <a:r>
              <a:rPr kumimoji="1" lang="en-US" altLang="zh-CN" b="1" dirty="0"/>
              <a:t>	</a:t>
            </a:r>
            <a:r>
              <a:rPr kumimoji="1" lang="zh-CN" altLang="en-US" dirty="0"/>
              <a:t>对于工具调用，解析其工具名、参数等信息，并配合执行工具，返回执行情况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en-US" altLang="zh-CN" b="1" dirty="0"/>
              <a:t>	</a:t>
            </a:r>
            <a:r>
              <a:rPr kumimoji="1" lang="zh-CN" altLang="en-US" dirty="0"/>
              <a:t>对于多轮调用和长程记忆，将每次的回复信息持久化存储于模型上下文</a:t>
            </a:r>
            <a:endParaRPr kumimoji="1" lang="en-US" altLang="zh-CN" b="1" dirty="0"/>
          </a:p>
          <a:p>
            <a:endParaRPr kumimoji="1" lang="zh-CN" altLang="en-US" dirty="0"/>
          </a:p>
        </p:txBody>
      </p:sp>
      <p:pic>
        <p:nvPicPr>
          <p:cNvPr id="5" name="图片 4" descr="文本&#10;&#10;AI 生成的内容可能不正确。">
            <a:extLst>
              <a:ext uri="{FF2B5EF4-FFF2-40B4-BE49-F238E27FC236}">
                <a16:creationId xmlns:a16="http://schemas.microsoft.com/office/drawing/2014/main" id="{13525BCA-EADC-74EC-82C8-DA075B0BE1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248" t="29530"/>
          <a:stretch/>
        </p:blipFill>
        <p:spPr>
          <a:xfrm>
            <a:off x="5553406" y="2705624"/>
            <a:ext cx="6517294" cy="2809021"/>
          </a:xfrm>
          <a:prstGeom prst="rect">
            <a:avLst/>
          </a:prstGeom>
        </p:spPr>
      </p:pic>
      <p:sp>
        <p:nvSpPr>
          <p:cNvPr id="6" name="线形标注 3 (带边框和强调线) 5">
            <a:extLst>
              <a:ext uri="{FF2B5EF4-FFF2-40B4-BE49-F238E27FC236}">
                <a16:creationId xmlns:a16="http://schemas.microsoft.com/office/drawing/2014/main" id="{DAC75613-DA79-0435-019B-B8FC7F36EA28}"/>
              </a:ext>
            </a:extLst>
          </p:cNvPr>
          <p:cNvSpPr/>
          <p:nvPr/>
        </p:nvSpPr>
        <p:spPr>
          <a:xfrm>
            <a:off x="7800393" y="2899051"/>
            <a:ext cx="1590092" cy="236035"/>
          </a:xfrm>
          <a:prstGeom prst="accentBorderCallout3">
            <a:avLst>
              <a:gd name="adj1" fmla="val 18750"/>
              <a:gd name="adj2" fmla="val 105417"/>
              <a:gd name="adj3" fmla="val -177026"/>
              <a:gd name="adj4" fmla="val 106105"/>
              <a:gd name="adj5" fmla="val -182708"/>
              <a:gd name="adj6" fmla="val -184283"/>
              <a:gd name="adj7" fmla="val 39768"/>
              <a:gd name="adj8" fmla="val -252376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线形标注 3 (带边框和强调线) 6">
            <a:extLst>
              <a:ext uri="{FF2B5EF4-FFF2-40B4-BE49-F238E27FC236}">
                <a16:creationId xmlns:a16="http://schemas.microsoft.com/office/drawing/2014/main" id="{0637A916-364D-93AE-5596-941824D374AD}"/>
              </a:ext>
            </a:extLst>
          </p:cNvPr>
          <p:cNvSpPr/>
          <p:nvPr/>
        </p:nvSpPr>
        <p:spPr>
          <a:xfrm>
            <a:off x="6329267" y="3913987"/>
            <a:ext cx="4746170" cy="387425"/>
          </a:xfrm>
          <a:prstGeom prst="accentBorderCallout3">
            <a:avLst>
              <a:gd name="adj1" fmla="val 64145"/>
              <a:gd name="adj2" fmla="val -2905"/>
              <a:gd name="adj3" fmla="val 73063"/>
              <a:gd name="adj4" fmla="val -19322"/>
              <a:gd name="adj5" fmla="val 133853"/>
              <a:gd name="adj6" fmla="val -21308"/>
              <a:gd name="adj7" fmla="val 240910"/>
              <a:gd name="adj8" fmla="val -24525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线形标注 3 (带边框和强调线) 7">
            <a:extLst>
              <a:ext uri="{FF2B5EF4-FFF2-40B4-BE49-F238E27FC236}">
                <a16:creationId xmlns:a16="http://schemas.microsoft.com/office/drawing/2014/main" id="{E0EFFA45-356B-9531-DC8A-D155D6FD1EA6}"/>
              </a:ext>
            </a:extLst>
          </p:cNvPr>
          <p:cNvSpPr/>
          <p:nvPr/>
        </p:nvSpPr>
        <p:spPr>
          <a:xfrm>
            <a:off x="5828524" y="5080313"/>
            <a:ext cx="1971869" cy="236035"/>
          </a:xfrm>
          <a:prstGeom prst="accentBorderCallout3">
            <a:avLst>
              <a:gd name="adj1" fmla="val 42469"/>
              <a:gd name="adj2" fmla="val 102665"/>
              <a:gd name="adj3" fmla="val 46571"/>
              <a:gd name="adj4" fmla="val 121832"/>
              <a:gd name="adj5" fmla="val 420932"/>
              <a:gd name="adj6" fmla="val 122481"/>
              <a:gd name="adj7" fmla="val 486000"/>
              <a:gd name="adj8" fmla="val -23105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7161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D227B5-D85D-8EB0-1D15-6662F7273E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9C1929-1366-D87D-C25F-2B3133710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核心代码讲解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C762E05-0EBD-DED6-CD68-170FFC73C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b="1"/>
              <a:t>智能体工具</a:t>
            </a:r>
            <a:r>
              <a:rPr kumimoji="1" lang="zh-CN" altLang="en-US" b="1" dirty="0"/>
              <a:t>集构建方法</a:t>
            </a:r>
            <a:endParaRPr kumimoji="1" lang="en-US" altLang="zh-CN" b="1" dirty="0"/>
          </a:p>
          <a:p>
            <a:pPr lvl="1"/>
            <a:r>
              <a:rPr kumimoji="1" lang="zh-CN" altLang="en-US" dirty="0"/>
              <a:t>每个工具包含以下构成元素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工具类别（一般为函数）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函数名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函数说明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参数说明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参数类别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参数属性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必要参数</a:t>
            </a:r>
            <a:endParaRPr kumimoji="1" lang="en-US" altLang="zh-CN" dirty="0"/>
          </a:p>
          <a:p>
            <a:pPr lvl="2"/>
            <a:r>
              <a:rPr kumimoji="1" lang="en-US" altLang="zh-CN" dirty="0"/>
              <a:t>……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进阶方案请参考</a:t>
            </a:r>
            <a:r>
              <a:rPr kumimoji="1" lang="en-US" altLang="zh-CN" dirty="0"/>
              <a:t>OpenAI</a:t>
            </a:r>
            <a:r>
              <a:rPr kumimoji="1" lang="zh-CN" altLang="en-US" dirty="0"/>
              <a:t> </a:t>
            </a:r>
            <a:r>
              <a:rPr kumimoji="1" lang="en-US" altLang="zh-CN" dirty="0"/>
              <a:t>SDK</a:t>
            </a:r>
          </a:p>
          <a:p>
            <a:endParaRPr kumimoji="1" lang="zh-CN" altLang="en-US" dirty="0"/>
          </a:p>
        </p:txBody>
      </p:sp>
      <p:pic>
        <p:nvPicPr>
          <p:cNvPr id="6" name="图片 5" descr="文本&#10;&#10;AI 生成的内容可能不正确。">
            <a:extLst>
              <a:ext uri="{FF2B5EF4-FFF2-40B4-BE49-F238E27FC236}">
                <a16:creationId xmlns:a16="http://schemas.microsoft.com/office/drawing/2014/main" id="{4E7459CC-52E6-CD20-49DC-B2D6076C6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531418"/>
            <a:ext cx="5845824" cy="585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681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F32F4-8BCA-9CCE-989B-1064D4ED6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基本知识与核心实践能力回顾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A2464F-96EB-02C4-3BCE-750E12CC9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API</a:t>
            </a:r>
            <a:r>
              <a:rPr kumimoji="1" lang="zh-CN" altLang="en-US" dirty="0"/>
              <a:t>调用流程：</a:t>
            </a:r>
          </a:p>
          <a:p>
            <a:pPr lvl="1"/>
            <a:r>
              <a:rPr kumimoji="1" lang="zh-CN" altLang="en-US" dirty="0"/>
              <a:t>环境变量配置、</a:t>
            </a:r>
            <a:r>
              <a:rPr kumimoji="1" lang="en-US" altLang="zh-CN" dirty="0"/>
              <a:t>SDK</a:t>
            </a:r>
            <a:r>
              <a:rPr kumimoji="1" lang="zh-CN" altLang="en-US" dirty="0"/>
              <a:t>使用方法、智能体工具集构建</a:t>
            </a:r>
            <a:r>
              <a:rPr kumimoji="1" lang="en-US" altLang="zh-CN" dirty="0"/>
              <a:t>……</a:t>
            </a:r>
            <a:endParaRPr kumimoji="1" lang="zh-CN" altLang="en-US" dirty="0"/>
          </a:p>
          <a:p>
            <a:r>
              <a:rPr kumimoji="1" lang="en-US" altLang="zh-CN" dirty="0"/>
              <a:t>Python</a:t>
            </a:r>
            <a:r>
              <a:rPr kumimoji="1" lang="zh-CN" altLang="en-US" dirty="0"/>
              <a:t>编程基础：</a:t>
            </a:r>
          </a:p>
          <a:p>
            <a:pPr lvl="1"/>
            <a:r>
              <a:rPr kumimoji="1" lang="zh-CN" altLang="en-US" dirty="0"/>
              <a:t>文件读写操作、命令行参数处理、</a:t>
            </a:r>
            <a:r>
              <a:rPr kumimoji="1" lang="en-US" altLang="zh-CN" dirty="0"/>
              <a:t>……</a:t>
            </a:r>
            <a:endParaRPr kumimoji="1" lang="zh-CN" altLang="en-US" dirty="0"/>
          </a:p>
          <a:p>
            <a:r>
              <a:rPr kumimoji="1" lang="en-US" altLang="zh-CN" dirty="0"/>
              <a:t>Prompt</a:t>
            </a:r>
            <a:r>
              <a:rPr kumimoji="1" lang="zh-CN" altLang="en-US" dirty="0"/>
              <a:t>工程：</a:t>
            </a:r>
          </a:p>
          <a:p>
            <a:pPr lvl="1"/>
            <a:r>
              <a:rPr kumimoji="1" lang="zh-CN" altLang="en-US" dirty="0"/>
              <a:t>清晰设计</a:t>
            </a:r>
            <a:r>
              <a:rPr kumimoji="1" lang="en-US" altLang="zh-CN" dirty="0"/>
              <a:t>prompt</a:t>
            </a:r>
            <a:r>
              <a:rPr kumimoji="1" lang="zh-CN" altLang="en-US" dirty="0"/>
              <a:t>，提升</a:t>
            </a:r>
            <a:r>
              <a:rPr kumimoji="1" lang="en-US" altLang="zh-CN" dirty="0"/>
              <a:t>LLM</a:t>
            </a:r>
            <a:r>
              <a:rPr kumimoji="1" lang="zh-CN" altLang="en-US" dirty="0"/>
              <a:t>调用效果、</a:t>
            </a:r>
            <a:r>
              <a:rPr kumimoji="1" lang="en-US" altLang="zh-CN" dirty="0"/>
              <a:t>……</a:t>
            </a:r>
            <a:endParaRPr kumimoji="1" lang="zh-CN" altLang="en-US" dirty="0"/>
          </a:p>
          <a:p>
            <a:r>
              <a:rPr kumimoji="1" lang="zh-CN" altLang="en-US" dirty="0"/>
              <a:t>开发与调试技巧：</a:t>
            </a:r>
          </a:p>
          <a:p>
            <a:pPr lvl="1"/>
            <a:r>
              <a:rPr kumimoji="1" lang="zh-CN" altLang="en-US" dirty="0"/>
              <a:t>错误排查、超参数优化、日志分析、</a:t>
            </a:r>
            <a:r>
              <a:rPr kumimoji="1" lang="en-US" altLang="zh-CN" dirty="0"/>
              <a:t>……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9216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2A4923-9122-A258-6953-C86F3077D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注意事项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0FC1E5-48DD-EA40-30D1-0F2CF99F2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作业目标：</a:t>
            </a:r>
          </a:p>
          <a:p>
            <a:pPr lvl="1"/>
            <a:r>
              <a:rPr kumimoji="1" lang="zh-CN" altLang="en-US" dirty="0"/>
              <a:t>发挥创意，选择感兴趣的课题进行探索</a:t>
            </a:r>
          </a:p>
          <a:p>
            <a:pPr lvl="1"/>
            <a:r>
              <a:rPr kumimoji="1" lang="zh-CN" altLang="en-US" dirty="0"/>
              <a:t>在团队协作中提升沟通与合作能力</a:t>
            </a:r>
          </a:p>
          <a:p>
            <a:pPr lvl="1"/>
            <a:r>
              <a:rPr kumimoji="1" lang="zh-CN" altLang="en-US" dirty="0"/>
              <a:t>展示自己的技能并创造有价值的作品，不必须有创新</a:t>
            </a:r>
            <a:r>
              <a:rPr kumimoji="1" lang="en-US" altLang="zh-CN" dirty="0"/>
              <a:t>/</a:t>
            </a:r>
            <a:r>
              <a:rPr kumimoji="1" lang="zh-CN" altLang="en-US" dirty="0"/>
              <a:t>落地意义</a:t>
            </a:r>
          </a:p>
          <a:p>
            <a:r>
              <a:rPr kumimoji="1" lang="zh-CN" altLang="en-US" dirty="0"/>
              <a:t>技术支持与答疑：</a:t>
            </a:r>
          </a:p>
          <a:p>
            <a:pPr lvl="1"/>
            <a:r>
              <a:rPr kumimoji="1" lang="zh-CN" altLang="en-US" dirty="0"/>
              <a:t>面向大模型编程开发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遇到困难后总结清楚问题，再进行沟通、寻求帮助</a:t>
            </a:r>
            <a:endParaRPr kumimoji="1" lang="en-US" altLang="zh-CN" dirty="0"/>
          </a:p>
          <a:p>
            <a:r>
              <a:rPr kumimoji="1" lang="zh-CN" altLang="en-US" dirty="0"/>
              <a:t>作业提交时间（预计）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5</a:t>
            </a:r>
            <a:r>
              <a:rPr kumimoji="1" lang="zh-CN" altLang="en-US" dirty="0"/>
              <a:t>月</a:t>
            </a:r>
            <a:r>
              <a:rPr kumimoji="1" lang="en-US" altLang="zh-CN" dirty="0"/>
              <a:t>29</a:t>
            </a:r>
            <a:r>
              <a:rPr kumimoji="1" lang="zh-CN" altLang="en-US" dirty="0"/>
              <a:t>日 </a:t>
            </a:r>
            <a:r>
              <a:rPr kumimoji="1" lang="en-US" altLang="zh-CN" dirty="0"/>
              <a:t>23:59</a:t>
            </a:r>
            <a:endParaRPr kumimoji="1" lang="zh-CN" altLang="en-US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503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C0D1C9-0FDB-CBA1-46A7-813C8BC5F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编程作业要求概述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7E6DCB-2DE5-4FA0-8FF7-9B42D0C22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b="1" dirty="0"/>
              <a:t>作业目的：</a:t>
            </a:r>
          </a:p>
          <a:p>
            <a:pPr lvl="1"/>
            <a:r>
              <a:rPr kumimoji="1" lang="zh-CN" altLang="en-US" dirty="0"/>
              <a:t>加深课堂所学知识的理解。</a:t>
            </a:r>
          </a:p>
          <a:p>
            <a:pPr lvl="1"/>
            <a:r>
              <a:rPr kumimoji="1" lang="zh-CN" altLang="en-US" dirty="0"/>
              <a:t>提升实际动手解决人工智能问题的能力。</a:t>
            </a:r>
          </a:p>
          <a:p>
            <a:r>
              <a:rPr kumimoji="1" lang="zh-CN" altLang="en-US" b="1" dirty="0"/>
              <a:t>作业比例：</a:t>
            </a:r>
          </a:p>
          <a:p>
            <a:pPr lvl="1"/>
            <a:r>
              <a:rPr kumimoji="1" lang="zh-CN" altLang="en-US" dirty="0"/>
              <a:t>占总成绩的</a:t>
            </a:r>
            <a:r>
              <a:rPr kumimoji="1" lang="en-US" altLang="zh-CN" dirty="0"/>
              <a:t>45%</a:t>
            </a:r>
            <a:r>
              <a:rPr kumimoji="1" lang="zh-CN" altLang="en-US" dirty="0"/>
              <a:t>。</a:t>
            </a:r>
          </a:p>
          <a:p>
            <a:r>
              <a:rPr kumimoji="1" lang="zh-CN" altLang="en-US" b="1" dirty="0"/>
              <a:t>作业形式：</a:t>
            </a:r>
          </a:p>
          <a:p>
            <a:pPr lvl="1"/>
            <a:r>
              <a:rPr kumimoji="1" lang="zh-CN" altLang="en-US" dirty="0"/>
              <a:t>基于开源大模型</a:t>
            </a:r>
            <a:r>
              <a:rPr kumimoji="1" lang="en-US" altLang="zh-CN" dirty="0"/>
              <a:t>API</a:t>
            </a:r>
            <a:r>
              <a:rPr kumimoji="1" lang="zh-CN" altLang="en-US" dirty="0"/>
              <a:t>。</a:t>
            </a:r>
          </a:p>
          <a:p>
            <a:pPr lvl="1"/>
            <a:r>
              <a:rPr kumimoji="1" lang="zh-CN" altLang="en-US" dirty="0"/>
              <a:t>结合个人兴趣或研究方向。</a:t>
            </a:r>
          </a:p>
          <a:p>
            <a:pPr lvl="1"/>
            <a:r>
              <a:rPr kumimoji="1" lang="zh-CN" altLang="en-US" dirty="0"/>
              <a:t>设计并开发一个创新应用</a:t>
            </a:r>
            <a:r>
              <a:rPr kumimoji="1" lang="en-US" altLang="zh-CN" dirty="0"/>
              <a:t>demo</a:t>
            </a:r>
            <a:r>
              <a:rPr kumimoji="1" lang="zh-CN" altLang="en-US" dirty="0"/>
              <a:t>。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0019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D8E647-2BF8-93E5-C4A7-A4F594533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编程作业示例</a:t>
            </a:r>
            <a:r>
              <a:rPr kumimoji="1" lang="en-US" altLang="zh-CN" dirty="0"/>
              <a:t>Demo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DA2086-1817-D3A4-A2A4-B6FE83233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b="1" dirty="0"/>
              <a:t>本地文件智能体助手</a:t>
            </a:r>
            <a:endParaRPr kumimoji="1" lang="en-US" altLang="zh-CN" b="1" dirty="0"/>
          </a:p>
          <a:p>
            <a:r>
              <a:rPr kumimoji="1" lang="zh-CN" altLang="en-US" dirty="0"/>
              <a:t>最小可行化方案：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本次</a:t>
            </a:r>
            <a:r>
              <a:rPr kumimoji="1" lang="en-US" altLang="zh-CN" dirty="0"/>
              <a:t>Demo</a:t>
            </a:r>
            <a:r>
              <a:rPr kumimoji="1" lang="zh-CN" altLang="en-US" dirty="0"/>
              <a:t>仅用于展现作业中至少应该包含的模块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作业展示效果至少应该优于本次展示的</a:t>
            </a:r>
            <a:r>
              <a:rPr kumimoji="1" lang="en-US" altLang="zh-CN" dirty="0"/>
              <a:t>Demo</a:t>
            </a:r>
          </a:p>
          <a:p>
            <a:r>
              <a:rPr kumimoji="1" lang="zh-CN" altLang="en-US" dirty="0"/>
              <a:t>作业应包含的模块：</a:t>
            </a:r>
            <a:endParaRPr kumimoji="1"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dirty="0"/>
              <a:t>前端交互</a:t>
            </a:r>
            <a:endParaRPr kumimoji="1"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dirty="0"/>
              <a:t>后端大模型响应处理</a:t>
            </a:r>
            <a:endParaRPr kumimoji="1"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dirty="0"/>
              <a:t>大模型</a:t>
            </a:r>
            <a:r>
              <a:rPr kumimoji="1" lang="en-US" altLang="zh-CN" dirty="0"/>
              <a:t>API</a:t>
            </a:r>
            <a:r>
              <a:rPr kumimoji="1" lang="zh-CN" altLang="en-US" dirty="0"/>
              <a:t>接口</a:t>
            </a:r>
            <a:endParaRPr kumimoji="1"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dirty="0"/>
              <a:t>其他任何想实现的功能</a:t>
            </a:r>
            <a:endParaRPr kumimoji="1" lang="en-US" altLang="zh-CN" dirty="0"/>
          </a:p>
        </p:txBody>
      </p:sp>
      <p:pic>
        <p:nvPicPr>
          <p:cNvPr id="5" name="图片 4" descr="文本&#10;&#10;AI 生成的内容可能不正确。">
            <a:extLst>
              <a:ext uri="{FF2B5EF4-FFF2-40B4-BE49-F238E27FC236}">
                <a16:creationId xmlns:a16="http://schemas.microsoft.com/office/drawing/2014/main" id="{BB5B8BDA-0585-DAA8-049C-D8971EA64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1083" y="1568450"/>
            <a:ext cx="3098800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722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CE6F2F-2B53-16F2-C3B4-EB8E41AEE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技术准备与环境搭建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CE883A-A90B-3B21-177C-9A9DFA53E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大模型</a:t>
            </a:r>
            <a:r>
              <a:rPr kumimoji="1" lang="en-US" altLang="zh-CN" dirty="0"/>
              <a:t>API</a:t>
            </a:r>
            <a:r>
              <a:rPr kumimoji="1" lang="zh-CN" altLang="en-US" dirty="0"/>
              <a:t>文档（工具调用部分）</a:t>
            </a:r>
            <a:endParaRPr kumimoji="1" lang="en-US" altLang="zh-CN" dirty="0"/>
          </a:p>
          <a:p>
            <a:pPr lvl="1"/>
            <a:r>
              <a:rPr kumimoji="1" lang="en-US" altLang="zh-CN" dirty="0">
                <a:hlinkClick r:id="rId2"/>
              </a:rPr>
              <a:t>OpenAI</a:t>
            </a:r>
            <a:r>
              <a:rPr kumimoji="1" lang="zh-CN" altLang="en-US" dirty="0">
                <a:hlinkClick r:id="rId2"/>
              </a:rPr>
              <a:t> </a:t>
            </a:r>
            <a:r>
              <a:rPr kumimoji="1" lang="en-US" altLang="zh-CN" dirty="0">
                <a:hlinkClick r:id="rId2"/>
              </a:rPr>
              <a:t>SDK</a:t>
            </a:r>
            <a:endParaRPr kumimoji="1" lang="en-US" altLang="zh-CN" dirty="0"/>
          </a:p>
          <a:p>
            <a:pPr lvl="1"/>
            <a:r>
              <a:rPr kumimoji="1" lang="en-US" altLang="zh-CN" dirty="0">
                <a:hlinkClick r:id="rId3"/>
              </a:rPr>
              <a:t>DeepSeek-AI</a:t>
            </a:r>
            <a:r>
              <a:rPr kumimoji="1" lang="zh-CN" altLang="en-US" dirty="0">
                <a:hlinkClick r:id="rId3"/>
              </a:rPr>
              <a:t> </a:t>
            </a:r>
            <a:r>
              <a:rPr kumimoji="1" lang="en-US" altLang="zh-CN" dirty="0">
                <a:hlinkClick r:id="rId3"/>
              </a:rPr>
              <a:t>SDK</a:t>
            </a:r>
            <a:endParaRPr kumimoji="1" lang="en-US" altLang="zh-CN" dirty="0"/>
          </a:p>
          <a:p>
            <a:pPr lvl="1"/>
            <a:r>
              <a:rPr kumimoji="1" lang="en-US" altLang="zh-CN" dirty="0">
                <a:hlinkClick r:id="rId4"/>
              </a:rPr>
              <a:t>Zhipu.AI SDK</a:t>
            </a:r>
            <a:endParaRPr kumimoji="1" lang="en-US" altLang="zh-CN" dirty="0"/>
          </a:p>
          <a:p>
            <a:r>
              <a:rPr kumimoji="1" lang="zh-CN" altLang="en-US" dirty="0"/>
              <a:t>大模型</a:t>
            </a:r>
            <a:r>
              <a:rPr kumimoji="1" lang="en-US" altLang="zh-CN" dirty="0"/>
              <a:t>API</a:t>
            </a:r>
            <a:r>
              <a:rPr kumimoji="1" lang="zh-CN" altLang="en-US" dirty="0"/>
              <a:t> </a:t>
            </a:r>
            <a:r>
              <a:rPr kumimoji="1" lang="en-US" altLang="zh-CN" dirty="0"/>
              <a:t>Key</a:t>
            </a:r>
            <a:r>
              <a:rPr kumimoji="1" lang="zh-CN" altLang="en-US" dirty="0"/>
              <a:t>：自行准备，</a:t>
            </a:r>
            <a:r>
              <a:rPr kumimoji="1" lang="en-US" altLang="zh-CN" dirty="0"/>
              <a:t>Demo</a:t>
            </a:r>
            <a:r>
              <a:rPr kumimoji="1" lang="zh-CN" altLang="en-US" dirty="0"/>
              <a:t>支持以上三家</a:t>
            </a:r>
            <a:r>
              <a:rPr kumimoji="1" lang="en-US" altLang="zh-CN" dirty="0"/>
              <a:t>API</a:t>
            </a:r>
            <a:r>
              <a:rPr kumimoji="1" lang="zh-CN" altLang="en-US" dirty="0"/>
              <a:t>供应商</a:t>
            </a:r>
            <a:endParaRPr kumimoji="1" lang="en-US" altLang="zh-CN" dirty="0"/>
          </a:p>
          <a:p>
            <a:r>
              <a:rPr kumimoji="1" lang="zh-CN" altLang="en-US" dirty="0"/>
              <a:t>开发语言与环境：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Python 3.6+</a:t>
            </a:r>
          </a:p>
          <a:p>
            <a:r>
              <a:rPr kumimoji="1" lang="zh-CN" altLang="en-US" dirty="0"/>
              <a:t>（可选）深入学习大模型</a:t>
            </a:r>
            <a:r>
              <a:rPr kumimoji="1" lang="en-US" altLang="zh-CN" dirty="0"/>
              <a:t>API</a:t>
            </a:r>
            <a:r>
              <a:rPr kumimoji="1" lang="zh-CN" altLang="en-US" dirty="0"/>
              <a:t>的响应流程</a:t>
            </a:r>
            <a:endParaRPr kumimoji="1" lang="en-US" altLang="zh-CN" dirty="0"/>
          </a:p>
          <a:p>
            <a:pPr lvl="1"/>
            <a:r>
              <a:rPr kumimoji="1" lang="en-US" altLang="zh-CN" dirty="0">
                <a:hlinkClick r:id="rId5"/>
              </a:rPr>
              <a:t>OpenAI</a:t>
            </a:r>
            <a:r>
              <a:rPr kumimoji="1" lang="zh-CN" altLang="en-US" dirty="0">
                <a:hlinkClick r:id="rId5"/>
              </a:rPr>
              <a:t> </a:t>
            </a:r>
            <a:r>
              <a:rPr kumimoji="1" lang="en-US" altLang="zh-CN" dirty="0">
                <a:hlinkClick r:id="rId5"/>
              </a:rPr>
              <a:t>SDK</a:t>
            </a:r>
            <a:r>
              <a:rPr kumimoji="1" lang="zh-CN" altLang="en-US" dirty="0">
                <a:hlinkClick r:id="rId5"/>
              </a:rPr>
              <a:t> </a:t>
            </a:r>
            <a:r>
              <a:rPr kumimoji="1" lang="en-US" altLang="zh-CN" dirty="0">
                <a:hlinkClick r:id="rId5"/>
              </a:rPr>
              <a:t>Doc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OpenAI/Codex: </a:t>
            </a:r>
            <a:r>
              <a:rPr kumimoji="1" lang="zh-CN" altLang="en-US" dirty="0">
                <a:hlinkClick r:id="rId6"/>
              </a:rPr>
              <a:t>原版</a:t>
            </a:r>
            <a:r>
              <a:rPr kumimoji="1" lang="zh-CN" altLang="en-US" dirty="0"/>
              <a:t>、</a:t>
            </a:r>
            <a:r>
              <a:rPr kumimoji="1" lang="zh-CN" altLang="en-US" dirty="0">
                <a:hlinkClick r:id="rId7"/>
              </a:rPr>
              <a:t>国内厂商兼容版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63392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7DC27E-7A5E-8597-0F8E-435F5A51C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示例</a:t>
            </a:r>
            <a:r>
              <a:rPr kumimoji="1" lang="en-US" altLang="zh-CN" dirty="0"/>
              <a:t>Demo</a:t>
            </a:r>
            <a:r>
              <a:rPr kumimoji="1" lang="zh-CN" altLang="en-US" dirty="0"/>
              <a:t>功能介绍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759628-E34B-1C26-092C-5383E0F49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zh-CN" altLang="en-US" dirty="0"/>
              <a:t>使用大模型，对文件进行预定义操作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文本摘要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文本翻译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文本续写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……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/>
              <a:t>构建大模型交互智能体，由大模型通过给定工具执行文件操作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工具集：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文件读取、文件写入、文件删除、文件系统信息读取、</a:t>
            </a:r>
            <a:r>
              <a:rPr kumimoji="1" lang="en-US" altLang="zh-CN" dirty="0"/>
              <a:t>……</a:t>
            </a:r>
          </a:p>
          <a:p>
            <a:pPr lvl="1"/>
            <a:r>
              <a:rPr kumimoji="1" lang="zh-CN" altLang="en-US" dirty="0"/>
              <a:t>可以视为简易</a:t>
            </a:r>
            <a:r>
              <a:rPr kumimoji="1" lang="en-US" altLang="zh-CN" dirty="0"/>
              <a:t>MCP</a:t>
            </a:r>
            <a:r>
              <a:rPr kumimoji="1" lang="zh-CN" altLang="en-US" dirty="0"/>
              <a:t>实现</a:t>
            </a:r>
          </a:p>
        </p:txBody>
      </p:sp>
    </p:spTree>
    <p:extLst>
      <p:ext uri="{BB962C8B-B14F-4D97-AF65-F5344CB8AC3E}">
        <p14:creationId xmlns:p14="http://schemas.microsoft.com/office/powerpoint/2010/main" val="1733971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979DB-4B8A-5CF9-42AA-7C70FD5A4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样例文件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35E5DB-A331-6FFA-3790-DBBE4CD53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`example/</a:t>
            </a:r>
            <a:r>
              <a:rPr kumimoji="1" lang="en-US" altLang="zh-CN" dirty="0" err="1"/>
              <a:t>file.txt</a:t>
            </a:r>
            <a:r>
              <a:rPr kumimoji="1" lang="en-US" altLang="zh-CN" dirty="0"/>
              <a:t>`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支持任意类型的文本文件</a:t>
            </a:r>
          </a:p>
        </p:txBody>
      </p:sp>
      <p:pic>
        <p:nvPicPr>
          <p:cNvPr id="5" name="图片 4" descr="文本&#10;&#10;AI 生成的内容可能不正确。">
            <a:extLst>
              <a:ext uri="{FF2B5EF4-FFF2-40B4-BE49-F238E27FC236}">
                <a16:creationId xmlns:a16="http://schemas.microsoft.com/office/drawing/2014/main" id="{DE8CEBA2-8BD4-5A43-0AC9-16751233A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5556" y="1027906"/>
            <a:ext cx="7772400" cy="408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040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56E3C7-5CF3-4639-0441-EC3A34445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对文件进行预定义操作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A5A2C3-2CE9-2380-486D-759B8924F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b="1" dirty="0"/>
              <a:t>演示任务：</a:t>
            </a:r>
            <a:r>
              <a:rPr kumimoji="1" lang="zh-CN" altLang="en-US" dirty="0"/>
              <a:t>对示例文件生成摘要</a:t>
            </a:r>
            <a:endParaRPr kumimoji="1" lang="en-US" altLang="zh-CN" dirty="0"/>
          </a:p>
          <a:p>
            <a:r>
              <a:rPr kumimoji="1" lang="zh-CN" altLang="en-US" b="1" dirty="0"/>
              <a:t>演示命令：</a:t>
            </a:r>
            <a:endParaRPr kumimoji="1" lang="en-US" altLang="zh-CN" b="1" dirty="0"/>
          </a:p>
          <a:p>
            <a:pPr lvl="1"/>
            <a:r>
              <a:rPr kumimoji="1" lang="en-US" altLang="zh-CN" dirty="0"/>
              <a:t>python </a:t>
            </a:r>
            <a:r>
              <a:rPr kumimoji="1" lang="en-US" altLang="zh-CN" dirty="0" err="1"/>
              <a:t>main.py</a:t>
            </a:r>
            <a:r>
              <a:rPr kumimoji="1" lang="en-US" altLang="zh-CN" dirty="0"/>
              <a:t> summarize example/</a:t>
            </a:r>
            <a:r>
              <a:rPr kumimoji="1" lang="en-US" altLang="zh-CN" dirty="0" err="1"/>
              <a:t>file.txt</a:t>
            </a:r>
            <a:r>
              <a:rPr kumimoji="1" lang="en-US" altLang="zh-CN" dirty="0"/>
              <a:t> --output example/</a:t>
            </a:r>
            <a:r>
              <a:rPr kumimoji="1" lang="en-US" altLang="zh-CN" dirty="0" err="1"/>
              <a:t>summarized_file.txt</a:t>
            </a:r>
            <a:endParaRPr kumimoji="1" lang="en-US" altLang="zh-CN" dirty="0"/>
          </a:p>
          <a:p>
            <a:r>
              <a:rPr kumimoji="1" lang="zh-CN" altLang="en-US" b="1" dirty="0"/>
              <a:t>输出结果：</a:t>
            </a:r>
            <a:endParaRPr kumimoji="1" lang="en-US" altLang="zh-CN" b="1" dirty="0"/>
          </a:p>
        </p:txBody>
      </p:sp>
      <p:pic>
        <p:nvPicPr>
          <p:cNvPr id="5" name="图片 4" descr="文本&#10;&#10;AI 生成的内容可能不正确。">
            <a:extLst>
              <a:ext uri="{FF2B5EF4-FFF2-40B4-BE49-F238E27FC236}">
                <a16:creationId xmlns:a16="http://schemas.microsoft.com/office/drawing/2014/main" id="{5FDE3DCC-ACE7-3F02-03E4-F2890FD02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703" y="4064808"/>
            <a:ext cx="7772400" cy="211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116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A0CC0E-AD66-4DC7-58DB-C97DDEC6A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对文件进行预定义操作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710E30-91E5-8AA3-5794-1E3D77A7D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b="1" dirty="0"/>
              <a:t>演示任务：</a:t>
            </a:r>
            <a:r>
              <a:rPr kumimoji="1" lang="zh-CN" altLang="en-US" dirty="0"/>
              <a:t>将摘要文件进一步翻译为中文</a:t>
            </a:r>
            <a:r>
              <a:rPr kumimoji="1" lang="en-US" altLang="zh-CN" dirty="0"/>
              <a:t>/</a:t>
            </a:r>
            <a:r>
              <a:rPr kumimoji="1" lang="zh-CN" altLang="en-US" dirty="0"/>
              <a:t>西班牙语</a:t>
            </a:r>
            <a:endParaRPr kumimoji="1" lang="en-US" altLang="zh-CN" dirty="0"/>
          </a:p>
          <a:p>
            <a:r>
              <a:rPr kumimoji="1" lang="zh-CN" altLang="en-US" b="1" dirty="0"/>
              <a:t>演示命令：</a:t>
            </a:r>
            <a:endParaRPr kumimoji="1" lang="en-US" altLang="zh-CN" b="1" dirty="0"/>
          </a:p>
          <a:p>
            <a:pPr lvl="1"/>
            <a:r>
              <a:rPr kumimoji="1" lang="en-US" altLang="zh-CN" dirty="0"/>
              <a:t>python </a:t>
            </a:r>
            <a:r>
              <a:rPr kumimoji="1" lang="en-US" altLang="zh-CN" dirty="0" err="1"/>
              <a:t>main.py</a:t>
            </a:r>
            <a:r>
              <a:rPr kumimoji="1" lang="en-US" altLang="zh-CN" dirty="0"/>
              <a:t> translate example/</a:t>
            </a:r>
            <a:r>
              <a:rPr kumimoji="1" lang="en-US" altLang="zh-CN" dirty="0" err="1"/>
              <a:t>summarized_file.txt</a:t>
            </a:r>
            <a:r>
              <a:rPr kumimoji="1" lang="en-US" altLang="zh-CN" dirty="0"/>
              <a:t> Chinese --output </a:t>
            </a:r>
            <a:r>
              <a:rPr kumimoji="1" lang="en-US" altLang="zh-CN" dirty="0" err="1"/>
              <a:t>CN_Zh_summarized_file.txt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python </a:t>
            </a:r>
            <a:r>
              <a:rPr kumimoji="1" lang="en-US" altLang="zh-CN" dirty="0" err="1"/>
              <a:t>main.py</a:t>
            </a:r>
            <a:r>
              <a:rPr kumimoji="1" lang="en-US" altLang="zh-CN" dirty="0"/>
              <a:t> translate example/</a:t>
            </a:r>
            <a:r>
              <a:rPr kumimoji="1" lang="en-US" altLang="zh-CN" dirty="0" err="1"/>
              <a:t>summarized_file.txt</a:t>
            </a:r>
            <a:r>
              <a:rPr kumimoji="1" lang="en-US" altLang="zh-CN" dirty="0"/>
              <a:t> Spanish --output </a:t>
            </a:r>
            <a:r>
              <a:rPr kumimoji="1" lang="en-US" altLang="zh-CN" dirty="0" err="1"/>
              <a:t>CN_Zh_summarized_file.txt</a:t>
            </a:r>
            <a:endParaRPr kumimoji="1" lang="en-US" altLang="zh-CN" dirty="0"/>
          </a:p>
          <a:p>
            <a:r>
              <a:rPr kumimoji="1" lang="zh-CN" altLang="en-US" b="1" dirty="0"/>
              <a:t>输出结果：</a:t>
            </a:r>
            <a:endParaRPr kumimoji="1" lang="en-US" altLang="zh-CN" b="1" dirty="0"/>
          </a:p>
          <a:p>
            <a:endParaRPr kumimoji="1" lang="zh-CN" altLang="en-US" dirty="0"/>
          </a:p>
        </p:txBody>
      </p:sp>
      <p:pic>
        <p:nvPicPr>
          <p:cNvPr id="5" name="图片 4" descr="文本&#10;&#10;AI 生成的内容可能不正确。">
            <a:extLst>
              <a:ext uri="{FF2B5EF4-FFF2-40B4-BE49-F238E27FC236}">
                <a16:creationId xmlns:a16="http://schemas.microsoft.com/office/drawing/2014/main" id="{168759B0-65C7-DB43-A986-D1EB4BE31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834007"/>
            <a:ext cx="6001968" cy="1658868"/>
          </a:xfrm>
          <a:prstGeom prst="rect">
            <a:avLst/>
          </a:prstGeom>
        </p:spPr>
      </p:pic>
      <p:pic>
        <p:nvPicPr>
          <p:cNvPr id="7" name="图片 6" descr="文本&#10;&#10;AI 生成的内容可能不正确。">
            <a:extLst>
              <a:ext uri="{FF2B5EF4-FFF2-40B4-BE49-F238E27FC236}">
                <a16:creationId xmlns:a16="http://schemas.microsoft.com/office/drawing/2014/main" id="{D071A1DF-8ECB-0624-46CC-B4B873677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2797" y="5072510"/>
            <a:ext cx="6244216" cy="168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035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E1A2E6-B982-38B6-6FF6-FD2F9A57B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大模型交互智能体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2EF88C-71D3-391A-2BC4-7AC684366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b="1" dirty="0"/>
              <a:t>演示任务：</a:t>
            </a:r>
            <a:r>
              <a:rPr kumimoji="1" lang="zh-CN" altLang="en-US" dirty="0"/>
              <a:t>将摘要文件重新写为宣传语，并用中文写一个小故事</a:t>
            </a:r>
            <a:endParaRPr kumimoji="1" lang="en-US" altLang="zh-CN" dirty="0"/>
          </a:p>
          <a:p>
            <a:r>
              <a:rPr kumimoji="1" lang="zh-CN" altLang="en-US" b="1" dirty="0"/>
              <a:t>演示命令：</a:t>
            </a:r>
            <a:endParaRPr kumimoji="1" lang="en-US" altLang="zh-CN" b="1" dirty="0"/>
          </a:p>
          <a:p>
            <a:pPr lvl="1"/>
            <a:r>
              <a:rPr kumimoji="1" lang="en-US" altLang="zh-CN" dirty="0"/>
              <a:t>python </a:t>
            </a:r>
            <a:r>
              <a:rPr kumimoji="1" lang="en-US" altLang="zh-CN" dirty="0" err="1"/>
              <a:t>cli.py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通过自然语言与智能体交互，智能体自主执行工具完成任务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例子：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en-US" altLang="zh-CN" dirty="0"/>
              <a:t>(cli) run You can only manipulate the files in the `output` folder. There is only one file in the output folder (path: `output/</a:t>
            </a:r>
            <a:r>
              <a:rPr kumimoji="1" lang="en-US" altLang="zh-CN" dirty="0" err="1"/>
              <a:t>file.txt</a:t>
            </a:r>
            <a:r>
              <a:rPr kumimoji="1" lang="en-US" altLang="zh-CN" dirty="0"/>
              <a:t>`). Please rephrase the content with more engaging slogans and write a story in Chinese. Do not forget to output them in a textual file at the end.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5779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1072</TotalTime>
  <Words>1012</Words>
  <Application>Microsoft Macintosh PowerPoint</Application>
  <PresentationFormat>宽屏</PresentationFormat>
  <Paragraphs>143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等线</vt:lpstr>
      <vt:lpstr>等线 Light</vt:lpstr>
      <vt:lpstr>Arial</vt:lpstr>
      <vt:lpstr>Office 主题​​</vt:lpstr>
      <vt:lpstr>大模型与生成式人工智能</vt:lpstr>
      <vt:lpstr>编程作业要求概述</vt:lpstr>
      <vt:lpstr>编程作业示例Demo</vt:lpstr>
      <vt:lpstr>技术准备与环境搭建</vt:lpstr>
      <vt:lpstr>示例Demo功能介绍</vt:lpstr>
      <vt:lpstr>样例文件</vt:lpstr>
      <vt:lpstr>对文件进行预定义操作</vt:lpstr>
      <vt:lpstr>对文件进行预定义操作</vt:lpstr>
      <vt:lpstr>大模型交互智能体</vt:lpstr>
      <vt:lpstr>大模型交互智能体</vt:lpstr>
      <vt:lpstr>大模型交互智能体</vt:lpstr>
      <vt:lpstr>小结</vt:lpstr>
      <vt:lpstr>核心代码讲解</vt:lpstr>
      <vt:lpstr>核心代码讲解</vt:lpstr>
      <vt:lpstr>核心代码讲解</vt:lpstr>
      <vt:lpstr>基本知识与核心实践能力回顾</vt:lpstr>
      <vt:lpstr>注意事项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子君 刘</dc:creator>
  <cp:lastModifiedBy>子君 刘</cp:lastModifiedBy>
  <cp:revision>138</cp:revision>
  <dcterms:created xsi:type="dcterms:W3CDTF">2025-05-07T13:33:39Z</dcterms:created>
  <dcterms:modified xsi:type="dcterms:W3CDTF">2025-05-08T07:44:14Z</dcterms:modified>
</cp:coreProperties>
</file>