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81" r:id="rId6"/>
    <p:sldId id="293" r:id="rId7"/>
    <p:sldId id="307" r:id="rId8"/>
    <p:sldId id="282" r:id="rId9"/>
    <p:sldId id="294" r:id="rId10"/>
    <p:sldId id="295" r:id="rId11"/>
    <p:sldId id="297" r:id="rId12"/>
    <p:sldId id="288" r:id="rId13"/>
    <p:sldId id="312" r:id="rId14"/>
    <p:sldId id="311" r:id="rId15"/>
    <p:sldId id="315" r:id="rId16"/>
    <p:sldId id="308" r:id="rId17"/>
    <p:sldId id="325" r:id="rId18"/>
    <p:sldId id="292" r:id="rId19"/>
    <p:sldId id="314" r:id="rId20"/>
    <p:sldId id="317" r:id="rId21"/>
    <p:sldId id="319" r:id="rId22"/>
    <p:sldId id="318" r:id="rId23"/>
    <p:sldId id="320" r:id="rId24"/>
    <p:sldId id="321" r:id="rId25"/>
    <p:sldId id="322" r:id="rId26"/>
    <p:sldId id="323" r:id="rId27"/>
    <p:sldId id="324" r:id="rId28"/>
    <p:sldId id="316" r:id="rId29"/>
    <p:sldId id="304" r:id="rId30"/>
    <p:sldId id="305" r:id="rId31"/>
    <p:sldId id="291" r:id="rId3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79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F0F226D-3327-4910-AB80-CB2BB5D0E7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739003-41CC-465F-ABD2-0B390A6087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22C2E-76B2-4611-BDCD-D027913C2B29}" type="datetime1">
              <a:rPr lang="zh-CN" altLang="en-US" noProof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2022/10/21</a:t>
            </a:fld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2DF116-7A41-4E1A-99A6-562471A059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4E3C28-5926-434F-AFE8-564F891B27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32B07-18C7-48DA-8967-B8E62182156D}" type="slidenum">
              <a:rPr lang="en-US" altLang="zh-CN" noProof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94016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E3ED76-AEB5-4945-96E2-933771AE8CF3}" type="datetime1">
              <a:rPr lang="zh-CN" altLang="en-US" noProof="1" smtClean="0"/>
              <a:t>2022/10/21</a:t>
            </a:fld>
            <a:endParaRPr lang="zh-CN" altLang="en-US" noProof="1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noProof="1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77C49F-6F2B-49F2-9421-35810C7E1EAB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394325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C49F-6F2B-49F2-9421-35810C7E1EAB}" type="slidenum">
              <a:rPr lang="en-US" altLang="zh-CN" noProof="1" dirty="0" smtClean="0"/>
              <a:t>1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42973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C49F-6F2B-49F2-9421-35810C7E1EAB}" type="slidenum">
              <a:rPr lang="en-US" altLang="zh-CN" noProof="1" dirty="0" smtClean="0"/>
              <a:t>2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963897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C49F-6F2B-49F2-9421-35810C7E1EAB}" type="slidenum">
              <a:rPr lang="en-US" altLang="zh-CN" noProof="1" dirty="0" smtClean="0"/>
              <a:t>5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984048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C49F-6F2B-49F2-9421-35810C7E1EAB}" type="slidenum">
              <a:rPr lang="en-US" altLang="zh-CN" noProof="1" dirty="0" smtClean="0"/>
              <a:t>9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86216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C49F-6F2B-49F2-9421-35810C7E1EAB}" type="slidenum">
              <a:rPr lang="en-US" altLang="zh-CN" noProof="1" dirty="0" smtClean="0"/>
              <a:t>15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849834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C49F-6F2B-49F2-9421-35810C7E1EAB}" type="slidenum">
              <a:rPr lang="en-US" altLang="zh-CN" noProof="1" dirty="0" smtClean="0"/>
              <a:t>25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63849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E8CAB37-1E88-4708-A532-D75EB217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784"/>
            <a:ext cx="12192000" cy="6858000"/>
          </a:xfrm>
          <a:prstGeom prst="rect">
            <a:avLst/>
          </a:prstGeom>
        </p:spPr>
      </p:pic>
      <p:pic>
        <p:nvPicPr>
          <p:cNvPr id="8" name="图片 7" descr="PowerPoint 徽标">
            <a:extLst>
              <a:ext uri="{FF2B5EF4-FFF2-40B4-BE49-F238E27FC236}">
                <a16:creationId xmlns:a16="http://schemas.microsoft.com/office/drawing/2014/main" id="{A11B18B3-9881-4CAC-89A9-F3B8175309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487709" y="5573935"/>
            <a:ext cx="2043316" cy="679645"/>
          </a:xfrm>
          <a:prstGeom prst="rect">
            <a:avLst/>
          </a:prstGeom>
        </p:spPr>
      </p:pic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66961839-10F7-4B26-97D8-3B09045F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56427" y="4486359"/>
            <a:ext cx="83031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12897E7F-9714-44E5-993E-DBF4230C6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124" y="3083859"/>
            <a:ext cx="10974598" cy="1513164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4400" b="0" baseline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Black" panose="020B0A02040204020203" pitchFamily="34" charset="0"/>
              </a:defRPr>
            </a:lvl1pPr>
          </a:lstStyle>
          <a:p>
            <a:pPr marL="0" lvl="0"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7F7019-E7BE-4EF2-AE25-147C9EB6E3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6427" y="4746054"/>
            <a:ext cx="6579479" cy="1253469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200" b="1" baseline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marL="228600" lvl="0" indent="-228600" rtl="0">
              <a:lnSpc>
                <a:spcPct val="100000"/>
              </a:lnSpc>
              <a:spcAft>
                <a:spcPts val="1200"/>
              </a:spcAft>
            </a:pPr>
            <a:r>
              <a:rPr lang="zh-CN" altLang="en-US" noProof="1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13039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>
            <a:extLst>
              <a:ext uri="{FF2B5EF4-FFF2-40B4-BE49-F238E27FC236}">
                <a16:creationId xmlns:a16="http://schemas.microsoft.com/office/drawing/2014/main" id="{BCCC314C-387C-4945-A19D-3B87791BA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>
            <a:lvl1pPr>
              <a:defRPr baseline="0"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垂直文本占位符 2">
            <a:extLst>
              <a:ext uri="{FF2B5EF4-FFF2-40B4-BE49-F238E27FC236}">
                <a16:creationId xmlns:a16="http://schemas.microsoft.com/office/drawing/2014/main" id="{BBC3BE1D-B9D6-4253-B297-6E1D1831D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456AE-EFB4-48B9-B590-443B6AC1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9D4CFE85-5260-4293-83AB-FC8FAA870131}" type="datetime1">
              <a:rPr lang="zh-CN" altLang="en-US" noProof="1" smtClean="0"/>
              <a:t>2022/10/21</a:t>
            </a:fld>
            <a:endParaRPr lang="zh-CN" altLang="en-US" noProof="1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27FEF9-F08B-4826-9DD0-63FA658A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60E9F-2C2A-48BA-B6BF-563F870F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342767F-C36F-43F3-A3EC-D3C6B44B9C04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9867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8AEA5-CF5B-46EC-AFCD-A1666F7A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A9433B-22CF-4853-8DBF-691E749A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1E0E8C-901D-425E-8AA7-D1BD6A0A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EFCB2448-731F-4704-B35C-DE7CE92BF30D}" type="datetime1">
              <a:rPr lang="zh-CN" altLang="en-US" noProof="1" smtClean="0"/>
              <a:t>2022/10/21</a:t>
            </a:fld>
            <a:endParaRPr lang="zh-CN" altLang="en-US" noProof="1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3AFA12-E129-4E79-BFA1-62D435AD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FACBF-8BF8-4D7A-9998-28CF5ED5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342767F-C36F-43F3-A3EC-D3C6B44B9C04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69026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30F17FC-DE49-4934-B430-4C9047461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6A32B5B-6A1B-4AEE-BE18-97E2FB027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08" y="528137"/>
            <a:ext cx="9274676" cy="1172326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4400" baseline="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marL="0" lvl="0"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82F367-9A62-40CE-A7F4-639F03D2E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008" y="1717926"/>
            <a:ext cx="9274676" cy="510674"/>
          </a:xfrm>
        </p:spPr>
        <p:txBody>
          <a:bodyPr rtlCol="0"/>
          <a:lstStyle>
            <a:lvl1pPr marL="0" indent="0">
              <a:buNone/>
              <a:defRPr sz="2400" baseline="0">
                <a:solidFill>
                  <a:schemeClr val="bg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1390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6CBBF-B898-4624-B87C-C9C27F49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A9F520-0160-42BB-B5EB-28655875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9A177B3B-97BC-491E-80B7-9C67312DD347}" type="datetime1">
              <a:rPr lang="zh-CN" altLang="en-US" noProof="1" smtClean="0"/>
              <a:t>2022/10/21</a:t>
            </a:fld>
            <a:endParaRPr lang="zh-CN" altLang="en-US" noProof="1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1A3B6F-84CB-4C28-9DCE-EAEAE489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C62515-3D0D-4553-8E2C-85E88BDC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342767F-C36F-43F3-A3EC-D3C6B44B9C04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41AE5E0F-98A9-4F28-ADEB-A5575BAFF8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22488"/>
            <a:ext cx="5132614" cy="4083050"/>
          </a:xfrm>
        </p:spPr>
        <p:txBody>
          <a:bodyPr rtlCol="0">
            <a:noAutofit/>
          </a:bodyPr>
          <a:lstStyle>
            <a:lvl1pPr marL="0" indent="0">
              <a:buFont typeface="Segoe UI" panose="020B0502040204020203" pitchFamily="34" charset="0"/>
              <a:buChar char=" "/>
              <a:defRPr sz="1800" b="1" baseline="0">
                <a:solidFill>
                  <a:schemeClr val="accent1"/>
                </a:solidFill>
                <a:ea typeface="Microsoft YaHei UI" panose="020B0503020204020204" pitchFamily="34" charset="-122"/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 baseline="0">
                <a:ea typeface="Microsoft YaHei UI" panose="020B0503020204020204" pitchFamily="34" charset="-122"/>
              </a:defRPr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 baseline="0">
                <a:ea typeface="Microsoft YaHei UI" panose="020B0503020204020204" pitchFamily="34" charset="-122"/>
              </a:defRPr>
            </a:lvl3pPr>
            <a:lvl4pPr marL="1093788" indent="-228600">
              <a:defRPr sz="1200" baseline="0">
                <a:ea typeface="Microsoft YaHei UI" panose="020B0503020204020204" pitchFamily="34" charset="-122"/>
              </a:defRPr>
            </a:lvl4pPr>
            <a:lvl5pPr marL="1093788" indent="-228600"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  <p:sp>
        <p:nvSpPr>
          <p:cNvPr id="10" name="内容占位符 8">
            <a:extLst>
              <a:ext uri="{FF2B5EF4-FFF2-40B4-BE49-F238E27FC236}">
                <a16:creationId xmlns:a16="http://schemas.microsoft.com/office/drawing/2014/main" id="{F9A8B0E0-E07A-49F7-B25F-4B478FADB3A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21186" y="2122488"/>
            <a:ext cx="5132614" cy="4083050"/>
          </a:xfrm>
        </p:spPr>
        <p:txBody>
          <a:bodyPr rtlCol="0">
            <a:noAutofit/>
          </a:bodyPr>
          <a:lstStyle>
            <a:lvl1pPr marL="0" indent="0">
              <a:buFont typeface="Segoe UI" panose="020B0502040204020203" pitchFamily="34" charset="0"/>
              <a:buChar char=" "/>
              <a:defRPr sz="1800" b="1" baseline="0">
                <a:solidFill>
                  <a:schemeClr val="accent1"/>
                </a:solidFill>
                <a:ea typeface="Microsoft YaHei UI" panose="020B0503020204020204" pitchFamily="34" charset="-122"/>
              </a:defRPr>
            </a:lvl1pPr>
            <a:lvl2pPr marL="65088" indent="-65088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 baseline="0">
                <a:ea typeface="Microsoft YaHei UI" panose="020B0503020204020204" pitchFamily="34" charset="-122"/>
              </a:defRPr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 baseline="0">
                <a:ea typeface="Microsoft YaHei UI" panose="020B0503020204020204" pitchFamily="34" charset="-122"/>
              </a:defRPr>
            </a:lvl3pPr>
            <a:lvl4pPr marL="1093788" indent="-228600">
              <a:defRPr sz="1200" baseline="0">
                <a:ea typeface="Microsoft YaHei UI" panose="020B0503020204020204" pitchFamily="34" charset="-122"/>
              </a:defRPr>
            </a:lvl4pPr>
            <a:lvl5pPr marL="1093788" indent="-228600"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8492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6CBBF-B898-4624-B87C-C9C27F49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A9F520-0160-42BB-B5EB-28655875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8195921D-A0F7-4D3E-B362-9A35949C56E2}" type="datetime1">
              <a:rPr lang="zh-CN" altLang="en-US" noProof="1" smtClean="0"/>
              <a:t>2022/10/21</a:t>
            </a:fld>
            <a:endParaRPr lang="zh-CN" altLang="en-US" noProof="1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1A3B6F-84CB-4C28-9DCE-EAEAE489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C62515-3D0D-4553-8E2C-85E88BDC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342767F-C36F-43F3-A3EC-D3C6B44B9C04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41AE5E0F-98A9-4F28-ADEB-A5575BAFF8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22488"/>
            <a:ext cx="3450661" cy="4083050"/>
          </a:xfrm>
        </p:spPr>
        <p:txBody>
          <a:bodyPr rtlCol="0" anchor="ctr">
            <a:noAutofit/>
          </a:bodyPr>
          <a:lstStyle>
            <a:lvl1pPr marL="0" indent="0" algn="ctr">
              <a:buFont typeface="Segoe UI" panose="020B0502040204020203" pitchFamily="34" charset="0"/>
              <a:buChar char=" "/>
              <a:defRPr sz="1800" b="1" baseline="0">
                <a:solidFill>
                  <a:schemeClr val="accent1"/>
                </a:solidFill>
                <a:ea typeface="Microsoft YaHei UI" panose="020B0503020204020204" pitchFamily="34" charset="-122"/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 baseline="0">
                <a:ea typeface="Microsoft YaHei UI" panose="020B0503020204020204" pitchFamily="34" charset="-122"/>
              </a:defRPr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 baseline="0">
                <a:ea typeface="Microsoft YaHei UI" panose="020B0503020204020204" pitchFamily="34" charset="-122"/>
              </a:defRPr>
            </a:lvl3pPr>
            <a:lvl4pPr marL="1093788" indent="-228600">
              <a:defRPr sz="1200" baseline="0">
                <a:ea typeface="Microsoft YaHei UI" panose="020B0503020204020204" pitchFamily="34" charset="-122"/>
              </a:defRPr>
            </a:lvl4pPr>
            <a:lvl5pPr marL="1093788" indent="-228600"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  <p:sp>
        <p:nvSpPr>
          <p:cNvPr id="12" name="内容占位符 8">
            <a:extLst>
              <a:ext uri="{FF2B5EF4-FFF2-40B4-BE49-F238E27FC236}">
                <a16:creationId xmlns:a16="http://schemas.microsoft.com/office/drawing/2014/main" id="{8C66BE67-91A6-49CD-A166-4EFD27D36C0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70669" y="2122488"/>
            <a:ext cx="3450661" cy="4083050"/>
          </a:xfrm>
        </p:spPr>
        <p:txBody>
          <a:bodyPr rtlCol="0" anchor="ctr">
            <a:noAutofit/>
          </a:bodyPr>
          <a:lstStyle>
            <a:lvl1pPr marL="0" indent="0" algn="ctr">
              <a:buFont typeface="Segoe UI" panose="020B0502040204020203" pitchFamily="34" charset="0"/>
              <a:buChar char=" "/>
              <a:defRPr sz="1800" b="1" baseline="0">
                <a:solidFill>
                  <a:schemeClr val="accent1"/>
                </a:solidFill>
                <a:ea typeface="Microsoft YaHei UI" panose="020B0503020204020204" pitchFamily="34" charset="-122"/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 baseline="0">
                <a:ea typeface="Microsoft YaHei UI" panose="020B0503020204020204" pitchFamily="34" charset="-122"/>
              </a:defRPr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 baseline="0">
                <a:ea typeface="Microsoft YaHei UI" panose="020B0503020204020204" pitchFamily="34" charset="-122"/>
              </a:defRPr>
            </a:lvl3pPr>
            <a:lvl4pPr marL="1093788" indent="-228600">
              <a:defRPr sz="1200" baseline="0">
                <a:ea typeface="Microsoft YaHei UI" panose="020B0503020204020204" pitchFamily="34" charset="-122"/>
              </a:defRPr>
            </a:lvl4pPr>
            <a:lvl5pPr marL="1093788" indent="-228600"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  <p:sp>
        <p:nvSpPr>
          <p:cNvPr id="13" name="内容占位符 8">
            <a:extLst>
              <a:ext uri="{FF2B5EF4-FFF2-40B4-BE49-F238E27FC236}">
                <a16:creationId xmlns:a16="http://schemas.microsoft.com/office/drawing/2014/main" id="{9A73E789-A47B-493F-BD60-32422000C6B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903139" y="2122488"/>
            <a:ext cx="3450661" cy="4083050"/>
          </a:xfrm>
        </p:spPr>
        <p:txBody>
          <a:bodyPr rtlCol="0" anchor="ctr">
            <a:noAutofit/>
          </a:bodyPr>
          <a:lstStyle>
            <a:lvl1pPr marL="0" indent="0" algn="ctr">
              <a:buFont typeface="Segoe UI" panose="020B0502040204020203" pitchFamily="34" charset="0"/>
              <a:buChar char=" "/>
              <a:defRPr sz="1800" b="1" baseline="0">
                <a:solidFill>
                  <a:schemeClr val="accent1"/>
                </a:solidFill>
                <a:ea typeface="Microsoft YaHei UI" panose="020B0503020204020204" pitchFamily="34" charset="-122"/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 baseline="0">
                <a:ea typeface="Microsoft YaHei UI" panose="020B0503020204020204" pitchFamily="34" charset="-122"/>
              </a:defRPr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 baseline="0">
                <a:ea typeface="Microsoft YaHei UI" panose="020B0503020204020204" pitchFamily="34" charset="-122"/>
              </a:defRPr>
            </a:lvl3pPr>
            <a:lvl4pPr marL="1093788" indent="-228600">
              <a:defRPr sz="1200" baseline="0">
                <a:ea typeface="Microsoft YaHei UI" panose="020B0503020204020204" pitchFamily="34" charset="-122"/>
              </a:defRPr>
            </a:lvl4pPr>
            <a:lvl5pPr marL="1093788" indent="-228600"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  <p:cxnSp>
        <p:nvCxnSpPr>
          <p:cNvPr id="4" name="直接连接符​​(S) 3">
            <a:extLst>
              <a:ext uri="{FF2B5EF4-FFF2-40B4-BE49-F238E27FC236}">
                <a16:creationId xmlns:a16="http://schemas.microsoft.com/office/drawing/2014/main" id="{BFC78D6D-D6FA-4ABF-8565-3BFF1B362A45}"/>
              </a:ext>
            </a:extLst>
          </p:cNvPr>
          <p:cNvCxnSpPr/>
          <p:nvPr userDrawn="1"/>
        </p:nvCxnSpPr>
        <p:spPr>
          <a:xfrm>
            <a:off x="4335277" y="2122488"/>
            <a:ext cx="0" cy="40830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6CB95B52-D4CC-44EE-9F94-F106A8238740}"/>
              </a:ext>
            </a:extLst>
          </p:cNvPr>
          <p:cNvCxnSpPr/>
          <p:nvPr userDrawn="1"/>
        </p:nvCxnSpPr>
        <p:spPr>
          <a:xfrm>
            <a:off x="7866780" y="2122488"/>
            <a:ext cx="0" cy="40830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88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86D1ED74-0D66-49A5-B190-A7DE0E67A6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7"/>
            <a:ext cx="12192000" cy="3167063"/>
          </a:xfrm>
          <a:prstGeom prst="rect">
            <a:avLst/>
          </a:prstGeom>
        </p:spPr>
      </p:pic>
      <p:sp>
        <p:nvSpPr>
          <p:cNvPr id="18" name="椭圆形 17">
            <a:extLst>
              <a:ext uri="{FF2B5EF4-FFF2-40B4-BE49-F238E27FC236}">
                <a16:creationId xmlns:a16="http://schemas.microsoft.com/office/drawing/2014/main" id="{0B519A99-FF44-472F-B22E-5F86CEAB9C59}"/>
              </a:ext>
            </a:extLst>
          </p:cNvPr>
          <p:cNvSpPr/>
          <p:nvPr userDrawn="1"/>
        </p:nvSpPr>
        <p:spPr>
          <a:xfrm>
            <a:off x="4693237" y="1847294"/>
            <a:ext cx="2670292" cy="2670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椭圆形 18">
            <a:extLst>
              <a:ext uri="{FF2B5EF4-FFF2-40B4-BE49-F238E27FC236}">
                <a16:creationId xmlns:a16="http://schemas.microsoft.com/office/drawing/2014/main" id="{49EC5AF5-F2E8-491C-BA10-ABF9E30E73D8}"/>
              </a:ext>
            </a:extLst>
          </p:cNvPr>
          <p:cNvSpPr/>
          <p:nvPr userDrawn="1"/>
        </p:nvSpPr>
        <p:spPr>
          <a:xfrm>
            <a:off x="8513368" y="1847294"/>
            <a:ext cx="2670292" cy="2670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椭圆形 19">
            <a:extLst>
              <a:ext uri="{FF2B5EF4-FFF2-40B4-BE49-F238E27FC236}">
                <a16:creationId xmlns:a16="http://schemas.microsoft.com/office/drawing/2014/main" id="{31915790-803C-4DD9-87FC-7880EE0EAC52}"/>
              </a:ext>
            </a:extLst>
          </p:cNvPr>
          <p:cNvSpPr/>
          <p:nvPr userDrawn="1"/>
        </p:nvSpPr>
        <p:spPr>
          <a:xfrm>
            <a:off x="910053" y="1892626"/>
            <a:ext cx="2670292" cy="2670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E42C05-3195-4529-840F-8A6EADA6A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129" y="4764856"/>
            <a:ext cx="3037114" cy="1907586"/>
          </a:xfrm>
        </p:spPr>
        <p:txBody>
          <a:bodyPr rtlCol="0">
            <a:normAutofit/>
          </a:bodyPr>
          <a:lstStyle>
            <a:lvl1pPr marL="65088" indent="-65088">
              <a:lnSpc>
                <a:spcPct val="100000"/>
              </a:lnSpc>
              <a:spcBef>
                <a:spcPts val="0"/>
              </a:spcBef>
              <a:buSzPct val="75000"/>
              <a:buFont typeface="Segoe UI" panose="020B0502040204020203" pitchFamily="34" charset="0"/>
              <a:buChar char=" "/>
              <a:defRPr sz="1800" baseline="0">
                <a:ea typeface="Microsoft YaHei UI" panose="020B0503020204020204" pitchFamily="34" charset="-122"/>
              </a:defRPr>
            </a:lvl1pPr>
            <a:lvl2pPr marL="5191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 baseline="0">
                <a:ea typeface="Microsoft YaHei UI" panose="020B0503020204020204" pitchFamily="34" charset="-122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</p:txBody>
      </p:sp>
      <p:sp>
        <p:nvSpPr>
          <p:cNvPr id="21" name="长方形 20">
            <a:extLst>
              <a:ext uri="{FF2B5EF4-FFF2-40B4-BE49-F238E27FC236}">
                <a16:creationId xmlns:a16="http://schemas.microsoft.com/office/drawing/2014/main" id="{8831B9BD-554C-40FA-8C90-F818F61C4557}"/>
              </a:ext>
            </a:extLst>
          </p:cNvPr>
          <p:cNvSpPr/>
          <p:nvPr userDrawn="1"/>
        </p:nvSpPr>
        <p:spPr>
          <a:xfrm>
            <a:off x="8892073" y="4282411"/>
            <a:ext cx="1912883" cy="409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1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长方形 21">
            <a:extLst>
              <a:ext uri="{FF2B5EF4-FFF2-40B4-BE49-F238E27FC236}">
                <a16:creationId xmlns:a16="http://schemas.microsoft.com/office/drawing/2014/main" id="{1ED3FE72-F542-4BD9-81A4-FB9FDE700A2A}"/>
              </a:ext>
            </a:extLst>
          </p:cNvPr>
          <p:cNvSpPr/>
          <p:nvPr userDrawn="1"/>
        </p:nvSpPr>
        <p:spPr>
          <a:xfrm>
            <a:off x="5071942" y="4282411"/>
            <a:ext cx="1912883" cy="409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1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长方形 22">
            <a:extLst>
              <a:ext uri="{FF2B5EF4-FFF2-40B4-BE49-F238E27FC236}">
                <a16:creationId xmlns:a16="http://schemas.microsoft.com/office/drawing/2014/main" id="{AF9C24C6-88D8-4D3F-AFDC-A6C9E2922736}"/>
              </a:ext>
            </a:extLst>
          </p:cNvPr>
          <p:cNvSpPr/>
          <p:nvPr userDrawn="1"/>
        </p:nvSpPr>
        <p:spPr>
          <a:xfrm>
            <a:off x="1288758" y="4282411"/>
            <a:ext cx="1912883" cy="409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1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99F6D5-2ED8-4FD9-B5B2-9093B4C10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7386" y="4298200"/>
            <a:ext cx="1877308" cy="358025"/>
          </a:xfrm>
          <a:grpFill/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n-US" sz="1800" b="1" cap="none" spc="0" baseline="0" smtClean="0">
                <a:ln>
                  <a:noFill/>
                </a:ln>
                <a:solidFill>
                  <a:schemeClr val="bg1"/>
                </a:solidFill>
                <a:effectLst/>
                <a:ea typeface="Microsoft YaHei UI" panose="020B0503020204020204" pitchFamily="34" charset="-122"/>
              </a:defRPr>
            </a:lvl1pPr>
          </a:lstStyle>
          <a:p>
            <a:pPr marL="228600" lvl="0" indent="-228600" algn="ctr" rtl="0">
              <a:lnSpc>
                <a:spcPct val="100000"/>
              </a:lnSpc>
              <a:spcAft>
                <a:spcPts val="1200"/>
              </a:spcAft>
            </a:pPr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BA39E9-D45A-443C-A58B-17D0B5D5C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71942" y="4298200"/>
            <a:ext cx="1912883" cy="358025"/>
          </a:xfrm>
          <a:grpFill/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n-US" sz="1800" b="1" cap="none" spc="0" baseline="0" smtClean="0">
                <a:ln>
                  <a:noFill/>
                </a:ln>
                <a:solidFill>
                  <a:schemeClr val="bg1"/>
                </a:solidFill>
                <a:effectLst/>
                <a:ea typeface="Microsoft YaHei UI" panose="020B0503020204020204" pitchFamily="34" charset="-122"/>
              </a:defRPr>
            </a:lvl1pPr>
          </a:lstStyle>
          <a:p>
            <a:pPr marL="228600" lvl="0" indent="-228600" algn="ctr" rtl="0">
              <a:lnSpc>
                <a:spcPct val="100000"/>
              </a:lnSpc>
              <a:spcAft>
                <a:spcPts val="1200"/>
              </a:spcAft>
            </a:pPr>
            <a:r>
              <a:rPr lang="zh-CN" altLang="en-US" noProof="1"/>
              <a:t>单击此处编辑母版文本样式</a:t>
            </a:r>
          </a:p>
        </p:txBody>
      </p:sp>
      <p:sp>
        <p:nvSpPr>
          <p:cNvPr id="15" name="文本占位符 4">
            <a:extLst>
              <a:ext uri="{FF2B5EF4-FFF2-40B4-BE49-F238E27FC236}">
                <a16:creationId xmlns:a16="http://schemas.microsoft.com/office/drawing/2014/main" id="{D42B0D44-387D-4C24-B5F0-F47FD12154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2073" y="4264288"/>
            <a:ext cx="1912883" cy="422012"/>
          </a:xfrm>
          <a:grpFill/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n-US" sz="1800" b="1" cap="none" spc="0" baseline="0" smtClean="0">
                <a:ln>
                  <a:noFill/>
                </a:ln>
                <a:solidFill>
                  <a:schemeClr val="bg1"/>
                </a:solidFill>
                <a:effectLst/>
                <a:ea typeface="Microsoft YaHei UI" panose="020B0503020204020204" pitchFamily="34" charset="-122"/>
              </a:defRPr>
            </a:lvl1pPr>
          </a:lstStyle>
          <a:p>
            <a:pPr marL="228600" lvl="0" indent="-228600" algn="ctr" rtl="0">
              <a:lnSpc>
                <a:spcPct val="100000"/>
              </a:lnSpc>
              <a:spcAft>
                <a:spcPts val="1200"/>
              </a:spcAft>
            </a:pPr>
            <a:r>
              <a:rPr lang="zh-CN" altLang="en-US" noProof="1"/>
              <a:t>单击此处编辑母版文本样式</a:t>
            </a:r>
          </a:p>
        </p:txBody>
      </p:sp>
      <p:sp>
        <p:nvSpPr>
          <p:cNvPr id="24" name="内容占位符 3">
            <a:extLst>
              <a:ext uri="{FF2B5EF4-FFF2-40B4-BE49-F238E27FC236}">
                <a16:creationId xmlns:a16="http://schemas.microsoft.com/office/drawing/2014/main" id="{9F3ACD07-A1A8-4C77-9A5E-A152399BF1AC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509826" y="4764856"/>
            <a:ext cx="3037114" cy="1907586"/>
          </a:xfrm>
        </p:spPr>
        <p:txBody>
          <a:bodyPr rtlCol="0">
            <a:normAutofit/>
          </a:bodyPr>
          <a:lstStyle>
            <a:lvl1pPr marL="65088" indent="-65088">
              <a:lnSpc>
                <a:spcPct val="100000"/>
              </a:lnSpc>
              <a:spcBef>
                <a:spcPts val="0"/>
              </a:spcBef>
              <a:buSzPct val="75000"/>
              <a:buFont typeface="Segoe UI" panose="020B0502040204020203" pitchFamily="34" charset="0"/>
              <a:buChar char=" "/>
              <a:defRPr sz="1800" baseline="0">
                <a:ea typeface="Microsoft YaHei UI" panose="020B0503020204020204" pitchFamily="34" charset="-122"/>
              </a:defRPr>
            </a:lvl1pPr>
            <a:lvl2pPr marL="5191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 baseline="0">
                <a:ea typeface="Microsoft YaHei UI" panose="020B0503020204020204" pitchFamily="34" charset="-122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</p:txBody>
      </p:sp>
      <p:sp>
        <p:nvSpPr>
          <p:cNvPr id="25" name="内容占位符 3">
            <a:extLst>
              <a:ext uri="{FF2B5EF4-FFF2-40B4-BE49-F238E27FC236}">
                <a16:creationId xmlns:a16="http://schemas.microsoft.com/office/drawing/2014/main" id="{35A00728-0390-449B-A9C3-B2E70E7B87F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29957" y="4764856"/>
            <a:ext cx="3037114" cy="1907586"/>
          </a:xfrm>
        </p:spPr>
        <p:txBody>
          <a:bodyPr rtlCol="0">
            <a:normAutofit/>
          </a:bodyPr>
          <a:lstStyle>
            <a:lvl1pPr marL="65088" indent="-65088">
              <a:lnSpc>
                <a:spcPct val="100000"/>
              </a:lnSpc>
              <a:spcBef>
                <a:spcPts val="0"/>
              </a:spcBef>
              <a:buSzPct val="75000"/>
              <a:buFont typeface="Segoe UI" panose="020B0502040204020203" pitchFamily="34" charset="0"/>
              <a:buChar char=" "/>
              <a:defRPr sz="1800" baseline="0">
                <a:ea typeface="Microsoft YaHei UI" panose="020B0503020204020204" pitchFamily="34" charset="-122"/>
              </a:defRPr>
            </a:lvl1pPr>
            <a:lvl2pPr marL="5191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 baseline="0">
                <a:ea typeface="Microsoft YaHei UI" panose="020B0503020204020204" pitchFamily="34" charset="-122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id="{68A52873-F950-4E21-95F3-B294D0B9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1" name="图片占位符 30">
            <a:extLst>
              <a:ext uri="{FF2B5EF4-FFF2-40B4-BE49-F238E27FC236}">
                <a16:creationId xmlns:a16="http://schemas.microsoft.com/office/drawing/2014/main" id="{19C60224-04AE-4754-B02D-77F7807365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7518" y="2106669"/>
            <a:ext cx="1912828" cy="1912826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单击图标以添加图片</a:t>
            </a:r>
          </a:p>
        </p:txBody>
      </p:sp>
      <p:sp>
        <p:nvSpPr>
          <p:cNvPr id="32" name="图片占位符 30">
            <a:extLst>
              <a:ext uri="{FF2B5EF4-FFF2-40B4-BE49-F238E27FC236}">
                <a16:creationId xmlns:a16="http://schemas.microsoft.com/office/drawing/2014/main" id="{0DB3A35F-50DF-4731-9C74-A6E9A24FBF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071997" y="2106669"/>
            <a:ext cx="1912828" cy="1912826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单击图标以添加图片</a:t>
            </a:r>
          </a:p>
        </p:txBody>
      </p:sp>
      <p:sp>
        <p:nvSpPr>
          <p:cNvPr id="33" name="图片占位符 30">
            <a:extLst>
              <a:ext uri="{FF2B5EF4-FFF2-40B4-BE49-F238E27FC236}">
                <a16:creationId xmlns:a16="http://schemas.microsoft.com/office/drawing/2014/main" id="{90215D81-6F8E-4563-B187-421039C2AC2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892128" y="2106669"/>
            <a:ext cx="1912828" cy="1912826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单击图标以添加图片</a:t>
            </a:r>
          </a:p>
        </p:txBody>
      </p:sp>
      <p:sp>
        <p:nvSpPr>
          <p:cNvPr id="34" name="长方形 33">
            <a:extLst>
              <a:ext uri="{FF2B5EF4-FFF2-40B4-BE49-F238E27FC236}">
                <a16:creationId xmlns:a16="http://schemas.microsoft.com/office/drawing/2014/main" id="{860F1F5E-0F8E-4292-A2C4-57224605234E}"/>
              </a:ext>
            </a:extLst>
          </p:cNvPr>
          <p:cNvSpPr/>
          <p:nvPr userDrawn="1"/>
        </p:nvSpPr>
        <p:spPr>
          <a:xfrm>
            <a:off x="571460" y="1052623"/>
            <a:ext cx="563526" cy="6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76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45456-20FC-48A7-BE67-71488B45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DB51B5-1DF3-41CD-A957-E9A05361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741D03A-D553-4A15-97A7-180165795319}" type="datetime1">
              <a:rPr lang="zh-CN" altLang="en-US" noProof="1" smtClean="0"/>
              <a:t>2022/10/21</a:t>
            </a:fld>
            <a:endParaRPr lang="zh-CN" altLang="en-US" noProof="1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00CD5D-2F5B-4547-8B71-EF4448AB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621205-E349-470A-A959-45D60D20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342767F-C36F-43F3-A3EC-D3C6B44B9C04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94999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B6D9F9-5A76-47FC-B76A-79DF99E9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fld id="{C089625D-E0D5-4BBE-A877-130F084B619A}" type="datetime1">
              <a:rPr lang="zh-CN" altLang="en-US" noProof="1" smtClean="0"/>
              <a:t>2022/10/21</a:t>
            </a:fld>
            <a:endParaRPr lang="zh-CN" altLang="en-US" noProof="1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946DF5-B260-48EA-A562-51A920C2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132BD4-E04A-4497-8494-72AA7909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fld id="{3342767F-C36F-43F3-A3EC-D3C6B44B9C04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72840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47EEF-0759-477E-AA5C-EB9060CE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垂直文本占位符 2">
            <a:extLst>
              <a:ext uri="{FF2B5EF4-FFF2-40B4-BE49-F238E27FC236}">
                <a16:creationId xmlns:a16="http://schemas.microsoft.com/office/drawing/2014/main" id="{F63F86D4-5180-4D02-9937-52B7F61EF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84DC1-0189-44BD-9FB8-DF70AE92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5CB3A3A0-A8F6-4642-8A1E-864EC5492550}" type="datetime1">
              <a:rPr lang="zh-CN" altLang="en-US" noProof="1" smtClean="0"/>
              <a:t>2022/10/21</a:t>
            </a:fld>
            <a:endParaRPr lang="zh-CN" altLang="en-US" noProof="1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4F59F-8F03-4A4D-8859-9298A260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CA1F9-A38C-468E-ACB7-25764D97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342767F-C36F-43F3-A3EC-D3C6B44B9C04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2413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>
            <a:extLst>
              <a:ext uri="{FF2B5EF4-FFF2-40B4-BE49-F238E27FC236}">
                <a16:creationId xmlns:a16="http://schemas.microsoft.com/office/drawing/2014/main" id="{9F4D1852-0B32-43A2-AF32-062E9EC37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547"/>
            <a:ext cx="12192000" cy="3316716"/>
            <a:chOff x="0" y="4547"/>
            <a:chExt cx="12192000" cy="3316716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287464D-F58B-492E-A7E1-17EC8F310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47"/>
              <a:ext cx="12192000" cy="3167063"/>
            </a:xfrm>
            <a:prstGeom prst="rect">
              <a:avLst/>
            </a:prstGeom>
          </p:spPr>
        </p:pic>
        <p:sp>
          <p:nvSpPr>
            <p:cNvPr id="9" name="长方形 8">
              <a:extLst>
                <a:ext uri="{FF2B5EF4-FFF2-40B4-BE49-F238E27FC236}">
                  <a16:creationId xmlns:a16="http://schemas.microsoft.com/office/drawing/2014/main" id="{AD0FA97E-93E9-45A9-967A-DD905690C756}"/>
                </a:ext>
              </a:extLst>
            </p:cNvPr>
            <p:cNvSpPr/>
            <p:nvPr/>
          </p:nvSpPr>
          <p:spPr>
            <a:xfrm>
              <a:off x="0" y="1892300"/>
              <a:ext cx="12192000" cy="1428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baseline="0" noProof="1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71C049FA-04F3-4E83-A400-653730E5E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200" y="1"/>
            <a:ext cx="3225800" cy="2799040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65AE06-C1A4-479D-961E-89F2BE937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72" y="365125"/>
            <a:ext cx="1075055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1D420E-5AA3-46FF-924E-C64826528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51265"/>
            <a:ext cx="10515600" cy="4125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第二级</a:t>
            </a:r>
          </a:p>
          <a:p>
            <a:pPr lvl="2" rtl="0"/>
            <a:r>
              <a:rPr lang="zh-CN" altLang="en-US" noProof="1"/>
              <a:t>第三级</a:t>
            </a:r>
          </a:p>
          <a:p>
            <a:pPr lvl="3" rtl="0"/>
            <a:r>
              <a:rPr lang="zh-CN" altLang="en-US" noProof="1"/>
              <a:t>第四级</a:t>
            </a:r>
          </a:p>
          <a:p>
            <a:pPr lvl="4" rtl="0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AE446-2533-44B0-A61C-6E2640347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E4AE567-850C-45A9-AF93-A2145D284F2A}" type="datetime1">
              <a:rPr lang="zh-CN" altLang="en-US" noProof="1" smtClean="0"/>
              <a:t>2022/10/21</a:t>
            </a:fld>
            <a:endParaRPr lang="zh-CN" altLang="en-US" noProof="1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45CCA6-6249-4EEF-8EB6-5880D7FD2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1">
              <a:ea typeface="Microsoft YaHei UI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4EE8A-DDD1-41D0-8553-81C0B037F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342767F-C36F-43F3-A3EC-D3C6B44B9C04}" type="slidenum">
              <a:rPr lang="en-US" altLang="zh-CN" noProof="1" smtClean="0"/>
              <a:pPr/>
              <a:t>‹#›</a:t>
            </a:fld>
            <a:endParaRPr lang="zh-CN" altLang="en-US" noProof="1">
              <a:ea typeface="Microsoft YaHei UI" panose="020B0503020204020204" pitchFamily="34" charset="-122"/>
            </a:endParaRPr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BD81BBC1-20E7-4568-BB16-09A7F298515E}"/>
              </a:ext>
            </a:extLst>
          </p:cNvPr>
          <p:cNvSpPr/>
          <p:nvPr userDrawn="1"/>
        </p:nvSpPr>
        <p:spPr>
          <a:xfrm>
            <a:off x="571460" y="1052623"/>
            <a:ext cx="563526" cy="6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405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8" r:id="rId9"/>
    <p:sldLayoutId id="2147483659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b="1" kern="1200" baseline="0" dirty="0">
          <a:solidFill>
            <a:schemeClr val="bg1"/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hannju.github.io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nnju/NJU-Advanced-Programming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41F38D0-D1DC-424C-A95E-CA9BA3266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b="1" noProof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高级程序设计</a:t>
            </a:r>
          </a:p>
        </p:txBody>
      </p:sp>
      <p:sp>
        <p:nvSpPr>
          <p:cNvPr id="13" name="副标题 12">
            <a:extLst>
              <a:ext uri="{FF2B5EF4-FFF2-40B4-BE49-F238E27FC236}">
                <a16:creationId xmlns:a16="http://schemas.microsoft.com/office/drawing/2014/main" id="{E38BC034-3AAF-43AF-B5D3-540617DEE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sz="1800" b="0" i="0" u="none" strike="noStrike" baseline="0" dirty="0">
                <a:solidFill>
                  <a:srgbClr val="FFFFFF"/>
                </a:solidFill>
                <a:latin typeface="MicrosoftYaHei"/>
              </a:rPr>
              <a:t>商品竞拍平台</a:t>
            </a:r>
            <a:endParaRPr lang="en-US" altLang="zh-CN" sz="1800" b="0" i="0" u="none" strike="noStrike" baseline="0" dirty="0">
              <a:solidFill>
                <a:srgbClr val="FFFFFF"/>
              </a:solidFill>
              <a:latin typeface="MicrosoftYaHei"/>
            </a:endParaRPr>
          </a:p>
          <a:p>
            <a:pPr rtl="0"/>
            <a:r>
              <a:rPr lang="en-US" altLang="zh-CN" b="0" noProof="1"/>
              <a:t>201220058 </a:t>
            </a:r>
            <a:r>
              <a:rPr lang="zh-CN" altLang="en-US" b="0" noProof="1"/>
              <a:t>王珊</a:t>
            </a:r>
            <a:endParaRPr lang="en-US" altLang="zh-CN" b="0" noProof="1"/>
          </a:p>
          <a:p>
            <a:pPr rtl="0"/>
            <a:endParaRPr lang="zh-CN" altLang="en-US" b="0" noProof="1"/>
          </a:p>
        </p:txBody>
      </p:sp>
    </p:spTree>
    <p:extLst>
      <p:ext uri="{BB962C8B-B14F-4D97-AF65-F5344CB8AC3E}">
        <p14:creationId xmlns:p14="http://schemas.microsoft.com/office/powerpoint/2010/main" val="1292461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82C60-2BF5-4929-AF15-D5969626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&gt;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CF6B0E-3D3C-4915-96E0-0CB6445AB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008" y="1717925"/>
            <a:ext cx="10216315" cy="435761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zh-CN" altLang="en-US" sz="2000" b="0" dirty="0">
                <a:solidFill>
                  <a:schemeClr val="bg1"/>
                </a:solidFill>
                <a:effectLst/>
                <a:latin typeface="+mn-lt"/>
              </a:rPr>
              <a:t>不使用模板类，需要将多种文件的读取、保存、显示，通过抽象类，写出三种实现方法，大部分是重复工作。</a:t>
            </a:r>
            <a:endParaRPr lang="en-US" altLang="zh-CN" sz="2000" b="0" dirty="0">
              <a:solidFill>
                <a:schemeClr val="bg1"/>
              </a:solidFill>
              <a:effectLst/>
              <a:latin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lt"/>
              </a:rPr>
              <a:t>有违模块化思想。</a:t>
            </a:r>
            <a:endParaRPr lang="en-US" altLang="zh-CN" sz="2000" b="0" dirty="0">
              <a:solidFill>
                <a:schemeClr val="bg1"/>
              </a:solidFill>
              <a:effectLst/>
              <a:latin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chemeClr val="bg1"/>
                </a:solidFill>
                <a:effectLst/>
                <a:latin typeface="+mn-lt"/>
              </a:rPr>
              <a:t>使用</a:t>
            </a:r>
            <a:r>
              <a:rPr lang="en-US" altLang="zh-CN" sz="2000" b="0" dirty="0">
                <a:solidFill>
                  <a:schemeClr val="bg1"/>
                </a:solidFill>
                <a:effectLst/>
                <a:latin typeface="+mn-lt"/>
              </a:rPr>
              <a:t>File</a:t>
            </a:r>
            <a:r>
              <a:rPr lang="zh-CN" altLang="en-US" sz="2000" b="0" dirty="0">
                <a:solidFill>
                  <a:schemeClr val="bg1"/>
                </a:solidFill>
                <a:effectLst/>
                <a:latin typeface="+mn-lt"/>
              </a:rPr>
              <a:t>模板类，将不同数据类型的读写操作通过静态编译的方法一劳永逸实现</a:t>
            </a:r>
            <a:endParaRPr lang="en-US" altLang="zh-CN" sz="2000" b="0" dirty="0">
              <a:solidFill>
                <a:schemeClr val="bg1"/>
              </a:solidFill>
              <a:effectLst/>
              <a:latin typeface="+mn-lt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+mn-lt"/>
              </a:rPr>
              <a:t>使用</a:t>
            </a:r>
            <a:r>
              <a:rPr lang="en-US" altLang="zh-CN" sz="1600" dirty="0" err="1">
                <a:solidFill>
                  <a:schemeClr val="bg1"/>
                </a:solidFill>
                <a:latin typeface="+mn-lt"/>
              </a:rPr>
              <a:t>fstream</a:t>
            </a:r>
            <a:r>
              <a:rPr lang="zh-CN" altLang="en-US" sz="1600" dirty="0">
                <a:solidFill>
                  <a:schemeClr val="bg1"/>
                </a:solidFill>
                <a:latin typeface="+mn-lt"/>
              </a:rPr>
              <a:t>的二进制读写，配合</a:t>
            </a:r>
            <a:r>
              <a:rPr lang="en-US" altLang="zh-CN" sz="1600" dirty="0">
                <a:solidFill>
                  <a:schemeClr val="bg1"/>
                </a:solidFill>
                <a:latin typeface="+mn-lt"/>
              </a:rPr>
              <a:t>File</a:t>
            </a:r>
            <a:r>
              <a:rPr lang="zh-CN" altLang="en-US" sz="1600" dirty="0">
                <a:solidFill>
                  <a:schemeClr val="bg1"/>
                </a:solidFill>
                <a:latin typeface="+mn-lt"/>
              </a:rPr>
              <a:t>类的</a:t>
            </a:r>
            <a:r>
              <a:rPr lang="en-US" altLang="zh-CN" sz="1600" dirty="0">
                <a:solidFill>
                  <a:schemeClr val="bg1"/>
                </a:solidFill>
                <a:latin typeface="+mn-lt"/>
              </a:rPr>
              <a:t>_size</a:t>
            </a:r>
            <a:r>
              <a:rPr lang="zh-CN" altLang="en-US" sz="1600" dirty="0">
                <a:solidFill>
                  <a:schemeClr val="bg1"/>
                </a:solidFill>
                <a:latin typeface="+mn-lt"/>
              </a:rPr>
              <a:t>值，实现了</a:t>
            </a:r>
            <a:r>
              <a:rPr lang="en-US" altLang="zh-CN" sz="1600" dirty="0">
                <a:solidFill>
                  <a:schemeClr val="bg1"/>
                </a:solidFill>
                <a:latin typeface="+mn-lt"/>
              </a:rPr>
              <a:t>class</a:t>
            </a:r>
            <a:r>
              <a:rPr lang="zh-CN" altLang="en-US" sz="1600" dirty="0">
                <a:solidFill>
                  <a:schemeClr val="bg1"/>
                </a:solidFill>
                <a:latin typeface="+mn-lt"/>
              </a:rPr>
              <a:t>的自动读写（在此使用了</a:t>
            </a:r>
            <a:r>
              <a:rPr lang="en-US" altLang="zh-CN" sz="1600" dirty="0" err="1">
                <a:solidFill>
                  <a:schemeClr val="bg1"/>
                </a:solidFill>
                <a:latin typeface="+mn-lt"/>
              </a:rPr>
              <a:t>c++</a:t>
            </a:r>
            <a:r>
              <a:rPr lang="en-US" altLang="zh-CN" sz="1600" dirty="0">
                <a:solidFill>
                  <a:schemeClr val="bg1"/>
                </a:solidFill>
                <a:latin typeface="+mn-lt"/>
              </a:rPr>
              <a:t>17</a:t>
            </a:r>
            <a:r>
              <a:rPr lang="zh-CN" altLang="en-US" sz="1600" dirty="0">
                <a:solidFill>
                  <a:schemeClr val="bg1"/>
                </a:solidFill>
                <a:latin typeface="+mn-lt"/>
              </a:rPr>
              <a:t>特性）</a:t>
            </a:r>
            <a:endParaRPr lang="en-US" altLang="zh-CN" sz="1600" b="0" dirty="0">
              <a:solidFill>
                <a:schemeClr val="bg1"/>
              </a:solidFill>
              <a:effectLst/>
              <a:latin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+mn-lt"/>
              </a:rPr>
              <a:t>使用</a:t>
            </a:r>
            <a:r>
              <a:rPr lang="en-US" altLang="zh-CN" sz="2000" dirty="0" err="1">
                <a:solidFill>
                  <a:schemeClr val="bg1"/>
                </a:solidFill>
                <a:latin typeface="+mn-lt"/>
              </a:rPr>
              <a:t>MyVector</a:t>
            </a:r>
            <a:r>
              <a:rPr lang="zh-CN" altLang="en-US" sz="2000" b="0" dirty="0">
                <a:solidFill>
                  <a:schemeClr val="bg1"/>
                </a:solidFill>
                <a:effectLst/>
                <a:latin typeface="+mn-lt"/>
              </a:rPr>
              <a:t>模板类，对于本程序中很多长度不定的</a:t>
            </a:r>
            <a:r>
              <a:rPr lang="en-US" altLang="zh-CN" sz="2000" b="0" dirty="0">
                <a:solidFill>
                  <a:schemeClr val="bg1"/>
                </a:solidFill>
                <a:effectLst/>
                <a:latin typeface="+mn-lt"/>
              </a:rPr>
              <a:t>list</a:t>
            </a:r>
            <a:r>
              <a:rPr lang="zh-CN" altLang="en-US" sz="2000" dirty="0">
                <a:solidFill>
                  <a:schemeClr val="bg1"/>
                </a:solidFill>
                <a:latin typeface="+mn-lt"/>
              </a:rPr>
              <a:t>实现了动态的维护，节约空间也避免了疏忽导致的内存泄漏。</a:t>
            </a:r>
            <a:endParaRPr lang="en-US" altLang="zh-CN" sz="2000" b="0" dirty="0"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6113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82C60-2BF5-4929-AF15-D5969626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myVector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CF6B0E-3D3C-4915-96E0-0CB6445AB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007" y="1717925"/>
            <a:ext cx="10965019" cy="4611938"/>
          </a:xfrm>
        </p:spPr>
        <p:txBody>
          <a:bodyPr numCol="2">
            <a:normAutofit fontScale="62500" lnSpcReduction="20000"/>
          </a:bodyPr>
          <a:lstStyle/>
          <a:p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myVector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myVector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myVector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按照数量生成</a:t>
            </a:r>
            <a:endParaRPr lang="zh-CN" altLang="en-US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myVector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myVector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拷贝构造</a:t>
            </a:r>
            <a:endParaRPr lang="zh-CN" altLang="en-US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myVector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常量</a:t>
            </a:r>
            <a:endParaRPr lang="zh-CN" altLang="en-US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max_capacity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尾部操作</a:t>
            </a:r>
            <a:endParaRPr lang="zh-CN" altLang="en-US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 err="1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pop_back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重载操作符</a:t>
            </a:r>
            <a:endParaRPr lang="zh-CN" altLang="en-US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operator[]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myVector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operator=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myVector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迭代器</a:t>
            </a:r>
            <a:endParaRPr lang="zh-CN" altLang="en-US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_size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_capacity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*_</a:t>
            </a:r>
            <a:r>
              <a:rPr lang="en-US" altLang="zh-CN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_max_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65536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886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82C60-2BF5-4929-AF15-D5969626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Bug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CF6B0E-3D3C-4915-96E0-0CB6445AB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008" y="1717925"/>
            <a:ext cx="10216315" cy="3314343"/>
          </a:xfrm>
        </p:spPr>
        <p:txBody>
          <a:bodyPr>
            <a:normAutofit/>
          </a:bodyPr>
          <a:lstStyle/>
          <a:p>
            <a:r>
              <a:rPr lang="zh-CN" altLang="en-US" sz="2000" b="0" dirty="0">
                <a:solidFill>
                  <a:schemeClr val="bg1"/>
                </a:solidFill>
                <a:effectLst/>
                <a:latin typeface="+mn-lt"/>
              </a:rPr>
              <a:t>注意，使用模板类实现，多文件编译配置时，会出现</a:t>
            </a:r>
            <a:r>
              <a:rPr lang="en-US" altLang="zh-CN" sz="2000" b="0" dirty="0">
                <a:solidFill>
                  <a:schemeClr val="bg1"/>
                </a:solidFill>
                <a:effectLst/>
                <a:latin typeface="+mn-lt"/>
              </a:rPr>
              <a:t>(undefined reference to ‘xxx‘</a:t>
            </a:r>
            <a:r>
              <a:rPr lang="zh-CN" altLang="en-US" sz="2000" b="0" dirty="0">
                <a:solidFill>
                  <a:schemeClr val="bg1"/>
                </a:solidFill>
                <a:effectLst/>
                <a:latin typeface="+mn-lt"/>
              </a:rPr>
              <a:t>错误</a:t>
            </a:r>
            <a:r>
              <a:rPr lang="en-US" altLang="zh-CN" sz="2000" b="0" dirty="0">
                <a:solidFill>
                  <a:schemeClr val="bg1"/>
                </a:solidFill>
                <a:effectLst/>
                <a:latin typeface="+mn-lt"/>
              </a:rPr>
              <a:t>)</a:t>
            </a:r>
          </a:p>
          <a:p>
            <a:endParaRPr lang="en-US" altLang="zh-CN" sz="2000" b="0" dirty="0">
              <a:solidFill>
                <a:srgbClr val="BFC7D5"/>
              </a:solidFill>
              <a:effectLst/>
              <a:latin typeface="+mn-lt"/>
            </a:endParaRPr>
          </a:p>
          <a:p>
            <a:r>
              <a:rPr lang="zh-CN" altLang="en-US" sz="2000" b="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</a:rPr>
              <a:t>一般来说，写</a:t>
            </a:r>
            <a:r>
              <a:rPr lang="en-US" altLang="zh-CN" sz="2000" b="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</a:rPr>
              <a:t>C++</a:t>
            </a:r>
            <a:r>
              <a:rPr lang="zh-CN" altLang="en-US" sz="2000" b="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</a:rPr>
              <a:t>程序时推荐“类的声明和实现分离”，也就是说一个类的声明放在</a:t>
            </a:r>
            <a:r>
              <a:rPr lang="en-US" altLang="zh-CN" sz="2000" b="0" dirty="0" err="1">
                <a:solidFill>
                  <a:schemeClr val="bg1">
                    <a:lumMod val="65000"/>
                  </a:schemeClr>
                </a:solidFill>
                <a:effectLst/>
                <a:latin typeface="+mn-lt"/>
              </a:rPr>
              <a:t>example.h</a:t>
            </a:r>
            <a:r>
              <a:rPr lang="zh-CN" altLang="en-US" sz="2000" b="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</a:rPr>
              <a:t>文件中，而这个类的实现放在</a:t>
            </a:r>
            <a:r>
              <a:rPr lang="en-US" altLang="zh-CN" sz="2000" b="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</a:rPr>
              <a:t>example.cpp</a:t>
            </a:r>
            <a:r>
              <a:rPr lang="zh-CN" altLang="en-US" sz="2000" b="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</a:rPr>
              <a:t>文件中，这样方便管理，条理清晰。</a:t>
            </a:r>
            <a:endParaRPr lang="en-US" altLang="zh-CN" sz="2000" b="0" dirty="0">
              <a:solidFill>
                <a:schemeClr val="bg1">
                  <a:lumMod val="65000"/>
                </a:schemeClr>
              </a:solidFill>
              <a:effectLst/>
              <a:latin typeface="+mn-lt"/>
            </a:endParaRPr>
          </a:p>
          <a:p>
            <a:r>
              <a:rPr lang="zh-CN" altLang="en-US" sz="2000" b="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</a:rPr>
              <a:t>但是如果类的声明用到了模板</a:t>
            </a:r>
            <a:r>
              <a:rPr lang="en-US" altLang="zh-CN" sz="2000" b="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</a:rPr>
              <a:t>template</a:t>
            </a:r>
            <a:r>
              <a:rPr lang="zh-CN" altLang="en-US" sz="2000" b="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</a:rPr>
              <a:t>，则类的声明与实现分离是不可取的，因为这个</a:t>
            </a:r>
            <a:r>
              <a:rPr lang="en-US" altLang="zh-CN" sz="2000" b="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</a:rPr>
              <a:t>GCC</a:t>
            </a:r>
            <a:r>
              <a:rPr lang="zh-CN" altLang="en-US" sz="2000" b="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</a:rPr>
              <a:t>会报错，比如</a:t>
            </a:r>
            <a:r>
              <a:rPr lang="en-US" altLang="zh-CN" sz="2000" b="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</a:rPr>
              <a:t>undefined reference to XXX</a:t>
            </a:r>
            <a:r>
              <a:rPr lang="zh-CN" altLang="en-US" sz="2000" b="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</a:rPr>
              <a:t>等错误。所以如果用到了</a:t>
            </a:r>
            <a:r>
              <a:rPr lang="en-US" altLang="zh-CN" sz="2000" b="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</a:rPr>
              <a:t>template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</a:rPr>
              <a:t>需要把函数的实现放到类的声明文件中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effectLst/>
              <a:latin typeface="+mn-lt"/>
            </a:endParaRPr>
          </a:p>
          <a:p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endParaRPr lang="zh-CN" altLang="en-US" sz="2000" dirty="0">
              <a:solidFill>
                <a:schemeClr val="bg1">
                  <a:lumMod val="6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03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82C60-2BF5-4929-AF15-D5969626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file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CF6B0E-3D3C-4915-96E0-0CB6445AB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008" y="1717925"/>
            <a:ext cx="10688858" cy="4455809"/>
          </a:xfrm>
        </p:spPr>
        <p:txBody>
          <a:bodyPr numCol="2">
            <a:normAutofit fontScale="62500" lnSpcReduction="20000"/>
          </a:bodyPr>
          <a:lstStyle/>
          <a:p>
            <a:b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file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myVector</a:t>
            </a:r>
            <a:r>
              <a:rPr lang="en-US" altLang="zh-CN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ls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search_name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myVector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fuzzy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myVector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search_id_seller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myVector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search_id_buyer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show_col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getSize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ls</a:t>
            </a:r>
            <a:r>
              <a:rPr lang="en-US" altLang="zh-CN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~file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_size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99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82C60-2BF5-4929-AF15-D5969626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Reg</a:t>
            </a:r>
            <a:r>
              <a:rPr lang="en-US" altLang="zh-CN" b="0" dirty="0" err="1">
                <a:solidFill>
                  <a:srgbClr val="82AAFF"/>
                </a:solidFill>
                <a:latin typeface="Consolas" panose="020B0609020204030204" pitchFamily="49" charset="0"/>
              </a:rPr>
              <a:t>.h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CF6B0E-3D3C-4915-96E0-0CB6445AB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008" y="1717925"/>
            <a:ext cx="10688858" cy="4455809"/>
          </a:xfrm>
        </p:spPr>
        <p:txBody>
          <a:bodyPr numCol="2">
            <a:normAutofit fontScale="85000" lnSpcReduction="20000"/>
          </a:bodyPr>
          <a:lstStyle/>
          <a:p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reg_inum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reg_dnum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reg_name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reg_password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reg_con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reg_add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reg_b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b="0" dirty="0">
              <a:solidFill>
                <a:srgbClr val="BF96E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BF96E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reg_inum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p0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[0-9]*</a:t>
            </a:r>
            <a:r>
              <a:rPr lang="en-US" altLang="zh-CN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atof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c_str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zh-CN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regex_match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p0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altLang="zh-CN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输入不符合要求 请重新输入</a:t>
            </a:r>
            <a:r>
              <a:rPr lang="en-US" altLang="zh-CN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zh-CN" alt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atof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c_str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82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41F38D0-D1DC-424C-A95E-CA9BA3266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4800" b="0" noProof="1">
                <a:latin typeface="+mj-ea"/>
                <a:ea typeface="+mj-ea"/>
              </a:rPr>
              <a:t>Part I</a:t>
            </a:r>
            <a:r>
              <a:rPr lang="en-US" altLang="zh-CN" sz="4800" noProof="1">
                <a:latin typeface="+mj-ea"/>
                <a:ea typeface="+mj-ea"/>
              </a:rPr>
              <a:t>V </a:t>
            </a:r>
            <a:r>
              <a:rPr lang="zh-CN" altLang="en-US" sz="4800" noProof="1">
                <a:latin typeface="+mj-ea"/>
                <a:ea typeface="+mj-ea"/>
              </a:rPr>
              <a:t>交互界面</a:t>
            </a:r>
            <a:endParaRPr lang="zh-CN" altLang="en-US" sz="4800" b="1" noProof="1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3" name="副标题 12">
            <a:extLst>
              <a:ext uri="{FF2B5EF4-FFF2-40B4-BE49-F238E27FC236}">
                <a16:creationId xmlns:a16="http://schemas.microsoft.com/office/drawing/2014/main" id="{E38BC034-3AAF-43AF-B5D3-540617DEE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n-US" altLang="zh-CN" b="0" noProof="1"/>
          </a:p>
          <a:p>
            <a:pPr rtl="0"/>
            <a:endParaRPr lang="zh-CN" altLang="en-US" b="0" noProof="1"/>
          </a:p>
        </p:txBody>
      </p:sp>
    </p:spTree>
    <p:extLst>
      <p:ext uri="{BB962C8B-B14F-4D97-AF65-F5344CB8AC3E}">
        <p14:creationId xmlns:p14="http://schemas.microsoft.com/office/powerpoint/2010/main" val="1046238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B5816E5-E541-4AE7-BE19-10E6B8DC0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交互界面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A12127-424C-4E94-8939-A69EABF00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008" y="1717925"/>
            <a:ext cx="3803242" cy="4611937"/>
          </a:xfrm>
        </p:spPr>
        <p:txBody>
          <a:bodyPr>
            <a:normAutofit/>
          </a:bodyPr>
          <a:lstStyle/>
          <a:p>
            <a:r>
              <a:rPr lang="zh-CN" altLang="en-US" strike="sngStrike" dirty="0"/>
              <a:t>使用</a:t>
            </a:r>
            <a:r>
              <a:rPr lang="en-US" altLang="zh-CN" strike="sngStrike" dirty="0"/>
              <a:t>QT</a:t>
            </a:r>
            <a:r>
              <a:rPr lang="zh-CN" altLang="en-US" strike="sngStrike" dirty="0"/>
              <a:t>完成，尚在学习</a:t>
            </a:r>
            <a:endParaRPr lang="en-US" altLang="zh-CN" strike="sngStrike" dirty="0"/>
          </a:p>
          <a:p>
            <a:endParaRPr lang="en-US" altLang="zh-CN"/>
          </a:p>
          <a:p>
            <a:r>
              <a:rPr lang="zh-CN" altLang="en-US"/>
              <a:t>但是</a:t>
            </a:r>
            <a:r>
              <a:rPr lang="zh-CN" altLang="en-US" dirty="0"/>
              <a:t>其中面向对象的思想给了我启发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strike="sngStrike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89CF66-3349-7995-C8CF-79237B638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905" y="1259379"/>
            <a:ext cx="5357223" cy="33888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1FA416-7994-8960-714B-226108BCB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046" y="2712835"/>
            <a:ext cx="542063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56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AA7DA-0338-4078-962E-6ECA1C0C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menu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DA7CE2-23BE-43B5-B034-A57520B24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008" y="1773569"/>
            <a:ext cx="10240862" cy="411173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zh-CN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抽象菜单类</a:t>
            </a:r>
            <a:endParaRPr lang="zh-CN" alt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protected: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;//</a:t>
            </a:r>
            <a:r>
              <a:rPr lang="zh-CN" altLang="en-US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停止标记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show_menu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;//</a:t>
            </a:r>
            <a:r>
              <a:rPr lang="zh-CN" alt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打印信息</a:t>
            </a:r>
            <a:endParaRPr lang="zh-CN" alt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func_menu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;//</a:t>
            </a:r>
            <a:r>
              <a:rPr lang="zh-CN" alt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切换选项，功能跳转</a:t>
            </a:r>
            <a:endParaRPr lang="zh-CN" alt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exit_menu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;//</a:t>
            </a:r>
            <a:r>
              <a:rPr lang="zh-CN" alt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退出循环并且打印提示</a:t>
            </a:r>
            <a:endParaRPr lang="zh-CN" alt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getStop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705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AA7DA-0338-4078-962E-6ECA1C0C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RealMenu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menu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DA7CE2-23BE-43B5-B034-A57520B24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008" y="1773569"/>
            <a:ext cx="10240862" cy="411173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RealMenu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zh-CN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菜单实例 增加了三个文件指针</a:t>
            </a:r>
            <a:endParaRPr lang="zh-CN" alt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protected: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zh-CN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altLang="zh-CN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*o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zh-CN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zh-CN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*u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zh-CN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Goods</a:t>
            </a:r>
            <a:r>
              <a:rPr lang="en-US" altLang="zh-CN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*g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search_menu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();//</a:t>
            </a:r>
            <a:r>
              <a:rPr lang="zh-CN" alt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拍卖函数</a:t>
            </a:r>
            <a:endParaRPr lang="zh-CN" alt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RealMenu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Goods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RealMenu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(){}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RealMenu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(){}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330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AA7DA-0338-4078-962E-6ECA1C0C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Consolas" panose="020B0609020204030204" pitchFamily="49" charset="0"/>
              </a:rPr>
              <a:t>Example--</a:t>
            </a:r>
            <a:r>
              <a:rPr lang="zh-CN" altLang="en-US" b="0" dirty="0">
                <a:latin typeface="Consolas" panose="020B0609020204030204" pitchFamily="49" charset="0"/>
              </a:rPr>
              <a:t>通过死循环实现界面 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DA7CE2-23BE-43B5-B034-A57520B24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008" y="1773569"/>
            <a:ext cx="10240862" cy="411173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MainMenu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halt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()//</a:t>
            </a:r>
            <a:r>
              <a:rPr lang="zh-CN" alt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自身死循环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getStop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show_menu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;//</a:t>
            </a:r>
            <a:r>
              <a:rPr lang="zh-CN" altLang="en-US" b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通过每个循环检测拍卖名单，实现伪并发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adminMenu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exit_menu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endParaRPr lang="he-IL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FC7D5"/>
                </a:solidFill>
                <a:latin typeface="Consolas" panose="020B0609020204030204" pitchFamily="49" charset="0"/>
              </a:rPr>
              <a:t>{</a:t>
            </a:r>
            <a:endParaRPr lang="he-IL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he-IL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BFC7D5"/>
                </a:solidFill>
                <a:latin typeface="Consolas" panose="020B0609020204030204" pitchFamily="49" charset="0"/>
              </a:rPr>
              <a:t> 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;//</a:t>
            </a:r>
            <a:r>
              <a:rPr lang="zh-CN" altLang="en-US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设置循环标记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zh-CN" alt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成功退出</a:t>
            </a:r>
            <a:r>
              <a:rPr lang="el-GR" altLang="zh-CN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l-GR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pause</a:t>
            </a:r>
            <a:r>
              <a:rPr lang="en-US" altLang="zh-CN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82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41F38D0-D1DC-424C-A95E-CA9BA3266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5400" noProof="1">
                <a:latin typeface="+mj-ea"/>
                <a:ea typeface="+mj-ea"/>
              </a:rPr>
              <a:t>Part</a:t>
            </a:r>
            <a:r>
              <a:rPr lang="en-US" altLang="zh-CN" sz="4800" b="0" noProof="1">
                <a:latin typeface="+mj-ea"/>
                <a:ea typeface="+mj-ea"/>
              </a:rPr>
              <a:t> I Introduction</a:t>
            </a:r>
            <a:endParaRPr lang="zh-CN" altLang="en-US" sz="4800" b="1" noProof="1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3" name="副标题 12">
            <a:extLst>
              <a:ext uri="{FF2B5EF4-FFF2-40B4-BE49-F238E27FC236}">
                <a16:creationId xmlns:a16="http://schemas.microsoft.com/office/drawing/2014/main" id="{E38BC034-3AAF-43AF-B5D3-540617DEE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n-US" altLang="zh-CN" b="0" noProof="1"/>
          </a:p>
          <a:p>
            <a:pPr rtl="0"/>
            <a:endParaRPr lang="zh-CN" altLang="en-US" b="0" noProof="1"/>
          </a:p>
        </p:txBody>
      </p:sp>
    </p:spTree>
    <p:extLst>
      <p:ext uri="{BB962C8B-B14F-4D97-AF65-F5344CB8AC3E}">
        <p14:creationId xmlns:p14="http://schemas.microsoft.com/office/powerpoint/2010/main" val="2888311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AA7DA-0338-4078-962E-6ECA1C0C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2">
            <a:normAutofit fontScale="90000"/>
          </a:bodyPr>
          <a:lstStyle/>
          <a:p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MainMenu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RealMenu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DA7CE2-23BE-43B5-B034-A57520B24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008" y="1773569"/>
            <a:ext cx="10240862" cy="4179236"/>
          </a:xfrm>
        </p:spPr>
        <p:txBody>
          <a:bodyPr numCol="2"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MainMenu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RealMenu</a:t>
            </a:r>
            <a:r>
              <a:rPr lang="en-US" altLang="zh-CN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主菜单</a:t>
            </a:r>
            <a:endParaRPr lang="zh-CN" alt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虚函数</a:t>
            </a:r>
            <a:endParaRPr lang="zh-CN" alt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show_menu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func_menu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exit_menu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halt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功能函数</a:t>
            </a:r>
            <a:endParaRPr lang="zh-CN" alt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Sign_in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Sign_in_admin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Sign_up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b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Goods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RealMenu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){}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(){}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(){}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562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AA7DA-0338-4078-962E-6ECA1C0C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2">
            <a:normAutofit fontScale="90000"/>
          </a:bodyPr>
          <a:lstStyle/>
          <a:p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UserMenu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RealMenu</a:t>
            </a:r>
            <a:r>
              <a:rPr lang="en-US" altLang="zh-CN" b="0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DA7CE2-23BE-43B5-B034-A57520B24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008" y="1773569"/>
            <a:ext cx="10240862" cy="4179236"/>
          </a:xfrm>
        </p:spPr>
        <p:txBody>
          <a:bodyPr numCol="2">
            <a:normAutofit fontScale="77500" lnSpcReduction="20000"/>
          </a:bodyPr>
          <a:lstStyle/>
          <a:p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UserMenu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RealMenu</a:t>
            </a:r>
            <a:r>
              <a:rPr lang="en-US" altLang="zh-CN" b="0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用户界面</a:t>
            </a:r>
            <a:endParaRPr lang="zh-CN" altLang="en-US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show_menu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func_menu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exit_menu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halt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inf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inf_func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change_show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change_func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add_money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UserMenu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(){}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UserMenu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Goods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RealMenu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me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UserMenu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(){}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protected:</a:t>
            </a:r>
            <a:r>
              <a:rPr lang="en-US" altLang="zh-CN" b="0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用户指针</a:t>
            </a:r>
            <a:endParaRPr lang="zh-CN" altLang="en-US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*me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11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AA7DA-0338-4078-962E-6ECA1C0C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2">
            <a:normAutofit fontScale="90000"/>
          </a:bodyPr>
          <a:lstStyle/>
          <a:p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BuyerMenu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UserMenu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DA7CE2-23BE-43B5-B034-A57520B24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008" y="1773569"/>
            <a:ext cx="10240862" cy="3688283"/>
          </a:xfrm>
        </p:spPr>
        <p:txBody>
          <a:bodyPr numCol="2">
            <a:normAutofit fontScale="92500" lnSpcReduction="10000"/>
          </a:bodyPr>
          <a:lstStyle/>
          <a:p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BuyerMenu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UserMenu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买家界面，继承自用户界面</a:t>
            </a:r>
            <a:endParaRPr lang="zh-CN" alt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show_menu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func_menu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exit_menu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change_func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change_show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show_order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halt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auction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BuyerMenu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(){}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BuyerMenu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UserMenu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um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UserMenu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um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){}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BuyerMenu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(){}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763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AA7DA-0338-4078-962E-6ECA1C0C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08" y="528137"/>
            <a:ext cx="9964702" cy="1172326"/>
          </a:xfrm>
        </p:spPr>
        <p:txBody>
          <a:bodyPr numCol="1">
            <a:normAutofit fontScale="90000"/>
          </a:bodyPr>
          <a:lstStyle/>
          <a:p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SellerMenu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UserMenu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DA7CE2-23BE-43B5-B034-A57520B24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008" y="1773569"/>
            <a:ext cx="10240862" cy="3688283"/>
          </a:xfrm>
        </p:spPr>
        <p:txBody>
          <a:bodyPr numCol="2">
            <a:normAutofit fontScale="85000" lnSpcReduction="10000"/>
          </a:bodyPr>
          <a:lstStyle/>
          <a:p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SellerMenu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UserMenu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卖家界面，继承自用户界面</a:t>
            </a:r>
            <a:endParaRPr lang="zh-CN" alt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show_menu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func_menu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exit_menu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halt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add_goods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show_my_goods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change_func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change_show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show_order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off_shelf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SellerMenu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(){}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SellerMenu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UserMenu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um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UserMenu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um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){}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SellerMenu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(){}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AA7DA-0338-4078-962E-6ECA1C0C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08" y="528137"/>
            <a:ext cx="9964702" cy="1172326"/>
          </a:xfrm>
        </p:spPr>
        <p:txBody>
          <a:bodyPr numCol="1">
            <a:normAutofit fontScale="90000"/>
          </a:bodyPr>
          <a:lstStyle/>
          <a:p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adminMenu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RealMenu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DA7CE2-23BE-43B5-B034-A57520B24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008" y="1773569"/>
            <a:ext cx="10240862" cy="3688283"/>
          </a:xfrm>
        </p:spPr>
        <p:txBody>
          <a:bodyPr numCol="2">
            <a:normAutofit fontScale="92500" lnSpcReduction="10000"/>
          </a:bodyPr>
          <a:lstStyle/>
          <a:p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adminMenu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RealMenu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管理界面</a:t>
            </a:r>
            <a:endParaRPr lang="zh-CN" alt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show_menu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func_menu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exit_menu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del_user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off_shelf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halt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adminMenu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Goods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RealMenu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){}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adminMenu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(){}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adminMenu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(){}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924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41F38D0-D1DC-424C-A95E-CA9BA3266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4800" b="0" noProof="1">
                <a:latin typeface="+mj-ea"/>
                <a:ea typeface="+mj-ea"/>
              </a:rPr>
              <a:t>Part </a:t>
            </a:r>
            <a:r>
              <a:rPr lang="en-US" altLang="zh-CN" sz="4800" noProof="1">
                <a:latin typeface="+mj-ea"/>
                <a:ea typeface="+mj-ea"/>
              </a:rPr>
              <a:t>V </a:t>
            </a:r>
            <a:r>
              <a:rPr lang="zh-CN" altLang="en-US" sz="4800" noProof="1">
                <a:latin typeface="+mj-ea"/>
                <a:ea typeface="+mj-ea"/>
              </a:rPr>
              <a:t>拓展</a:t>
            </a:r>
            <a:endParaRPr lang="zh-CN" altLang="en-US" sz="4800" b="1" noProof="1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3" name="副标题 12">
            <a:extLst>
              <a:ext uri="{FF2B5EF4-FFF2-40B4-BE49-F238E27FC236}">
                <a16:creationId xmlns:a16="http://schemas.microsoft.com/office/drawing/2014/main" id="{E38BC034-3AAF-43AF-B5D3-540617DEE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n-US" altLang="zh-CN" b="0" noProof="1"/>
          </a:p>
          <a:p>
            <a:pPr rtl="0"/>
            <a:endParaRPr lang="zh-CN" altLang="en-US" b="0" noProof="1"/>
          </a:p>
        </p:txBody>
      </p:sp>
    </p:spTree>
    <p:extLst>
      <p:ext uri="{BB962C8B-B14F-4D97-AF65-F5344CB8AC3E}">
        <p14:creationId xmlns:p14="http://schemas.microsoft.com/office/powerpoint/2010/main" val="2335770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B5816E5-E541-4AE7-BE19-10E6B8DC0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模糊搜索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A12127-424C-4E94-8939-A69EABF00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007" y="1791979"/>
            <a:ext cx="10713406" cy="4007403"/>
          </a:xfrm>
        </p:spPr>
        <p:txBody>
          <a:bodyPr numCol="2"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myVector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fuzzy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myVector</a:t>
            </a:r>
            <a:r>
              <a:rPr lang="en-US" altLang="zh-CN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FF557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ls</a:t>
            </a:r>
            <a:r>
              <a:rPr lang="en-US" altLang="zh-CN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20000"/>
              </a:lnSpc>
            </a:pP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557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ls</a:t>
            </a:r>
            <a:r>
              <a:rPr lang="en-US" altLang="zh-CN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FF557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ls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pPr>
              <a:lnSpc>
                <a:spcPct val="120000"/>
              </a:lnSpc>
            </a:pP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npos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BFC7D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chemeClr val="bg1"/>
                </a:solidFill>
              </a:rPr>
              <a:t>使用</a:t>
            </a:r>
            <a:r>
              <a:rPr lang="en-US" altLang="zh-CN" sz="2400" dirty="0" err="1">
                <a:solidFill>
                  <a:schemeClr val="bg1"/>
                </a:solidFill>
              </a:rPr>
              <a:t>stl</a:t>
            </a:r>
            <a:r>
              <a:rPr lang="en-US" altLang="zh-CN" sz="2400" dirty="0">
                <a:solidFill>
                  <a:schemeClr val="bg1"/>
                </a:solidFill>
              </a:rPr>
              <a:t> string</a:t>
            </a:r>
            <a:r>
              <a:rPr lang="zh-CN" altLang="en-US" sz="2400" dirty="0">
                <a:solidFill>
                  <a:schemeClr val="bg1"/>
                </a:solidFill>
              </a:rPr>
              <a:t>中的</a:t>
            </a:r>
            <a:r>
              <a:rPr lang="en-US" altLang="zh-CN" sz="2400" dirty="0">
                <a:solidFill>
                  <a:schemeClr val="bg1"/>
                </a:solidFill>
              </a:rPr>
              <a:t>find</a:t>
            </a:r>
            <a:r>
              <a:rPr lang="zh-CN" altLang="en-US" sz="2400" dirty="0">
                <a:solidFill>
                  <a:schemeClr val="bg1"/>
                </a:solidFill>
              </a:rPr>
              <a:t>函数 可以搜索相关项目而非仅能完全相同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ct val="120000"/>
              </a:lnSpc>
            </a:pP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6103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AA7DA-0338-4078-962E-6ECA1C0C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价格排序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DA7CE2-23BE-43B5-B034-A57520B24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008" y="1773569"/>
            <a:ext cx="10240862" cy="343053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通过重载操作符 可使商品按照价格升序</a:t>
            </a:r>
            <a:r>
              <a:rPr lang="en-US" altLang="zh-CN" dirty="0"/>
              <a:t>/</a:t>
            </a:r>
            <a:r>
              <a:rPr lang="zh-CN" altLang="en-US" dirty="0"/>
              <a:t>降序排列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operator&lt;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Auction_item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 err="1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offer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557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offer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 err="1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offer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557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offer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486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EBE7BA1-02D6-4C73-9697-7EF8778A50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5FD4520-162E-482F-8859-C5A793A14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个人网站 </a:t>
            </a:r>
            <a:r>
              <a:rPr lang="en-US" altLang="zh-CN" dirty="0">
                <a:hlinkClick r:id="rId2"/>
              </a:rPr>
              <a:t>https://shannju.github.io/</a:t>
            </a:r>
            <a:endParaRPr lang="en-US" altLang="zh-CN" dirty="0"/>
          </a:p>
          <a:p>
            <a:r>
              <a:rPr lang="zh-CN" altLang="en-US" b="0" dirty="0"/>
              <a:t>摄影、计算机、书单分享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17D0EF-07EA-FE0B-B75F-DA4B010E3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9886"/>
            <a:ext cx="5770965" cy="51887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4BAAAF-F22F-BE10-2B73-6072C6B20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228" y="239886"/>
            <a:ext cx="9028737" cy="428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3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3AC36B2-B0B1-429A-A9DF-49C99BDC5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0" noProof="1">
                <a:latin typeface="+mj-ea"/>
                <a:ea typeface="+mj-ea"/>
              </a:rPr>
              <a:t>Introduction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184278-8B39-40E8-8A39-089A29C1E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008" y="1717925"/>
            <a:ext cx="9274676" cy="4339207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b="0" i="0" u="none" strike="noStrike" baseline="0" dirty="0">
                <a:solidFill>
                  <a:schemeClr val="bg1"/>
                </a:solidFill>
                <a:latin typeface="MicrosoftYaHei"/>
              </a:rPr>
              <a:t>实现一个商品竞拍系统：</a:t>
            </a:r>
          </a:p>
          <a:p>
            <a:pPr algn="l"/>
            <a:r>
              <a:rPr lang="en-US" altLang="zh-CN" sz="2000" b="0" i="0" u="none" strike="noStrike" baseline="0" dirty="0">
                <a:solidFill>
                  <a:schemeClr val="bg1"/>
                </a:solidFill>
                <a:latin typeface="Wingdings-Regular"/>
              </a:rPr>
              <a:t>l </a:t>
            </a:r>
            <a:r>
              <a:rPr lang="zh-CN" altLang="en-US" sz="2000" b="0" i="0" u="none" strike="noStrike" baseline="0" dirty="0">
                <a:solidFill>
                  <a:schemeClr val="bg1"/>
                </a:solidFill>
                <a:latin typeface="MicrosoftYaHei"/>
              </a:rPr>
              <a:t>管理员管理整个系统</a:t>
            </a:r>
          </a:p>
          <a:p>
            <a:pPr algn="l"/>
            <a:r>
              <a:rPr lang="en-US" altLang="zh-CN" sz="2000" b="0" i="0" u="none" strike="noStrike" baseline="0" dirty="0">
                <a:solidFill>
                  <a:schemeClr val="bg1"/>
                </a:solidFill>
                <a:latin typeface="Wingdings-Regular"/>
              </a:rPr>
              <a:t>l </a:t>
            </a:r>
            <a:r>
              <a:rPr lang="zh-CN" altLang="en-US" sz="2000" b="0" i="0" u="none" strike="noStrike" baseline="0" dirty="0">
                <a:solidFill>
                  <a:schemeClr val="bg1"/>
                </a:solidFill>
                <a:latin typeface="MicrosoftYaHei"/>
              </a:rPr>
              <a:t>用户作为买家，竞拍他人的商品。</a:t>
            </a:r>
          </a:p>
          <a:p>
            <a:pPr algn="l"/>
            <a:r>
              <a:rPr lang="en-US" altLang="zh-CN" sz="2000" b="0" i="0" u="none" strike="noStrike" baseline="0" dirty="0">
                <a:solidFill>
                  <a:schemeClr val="bg1"/>
                </a:solidFill>
                <a:latin typeface="Wingdings-Regular"/>
              </a:rPr>
              <a:t>l </a:t>
            </a:r>
            <a:r>
              <a:rPr lang="zh-CN" altLang="en-US" sz="2000" b="0" i="0" u="none" strike="noStrike" baseline="0" dirty="0">
                <a:solidFill>
                  <a:schemeClr val="bg1"/>
                </a:solidFill>
                <a:latin typeface="MicrosoftYaHei"/>
              </a:rPr>
              <a:t>用户作为卖家，发布自己的商品。</a:t>
            </a:r>
            <a:endParaRPr lang="en-US" altLang="zh-CN" sz="2000" b="0" i="0" u="none" strike="noStrike" baseline="0" dirty="0">
              <a:solidFill>
                <a:schemeClr val="bg1"/>
              </a:solidFill>
              <a:latin typeface="MicrosoftYaHei"/>
            </a:endParaRPr>
          </a:p>
          <a:p>
            <a:pPr algn="l"/>
            <a:endParaRPr lang="en-US" altLang="zh-CN" sz="2000" dirty="0">
              <a:solidFill>
                <a:schemeClr val="bg1"/>
              </a:solidFill>
              <a:latin typeface="MicrosoftYaHei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latin typeface="MicrosoftYaHei"/>
              </a:rPr>
              <a:t>主要分为三个方面：</a:t>
            </a:r>
            <a:endParaRPr lang="en-US" altLang="zh-CN" sz="2000" dirty="0">
              <a:solidFill>
                <a:schemeClr val="bg1"/>
              </a:solidFill>
              <a:latin typeface="MicrosoftYaHei"/>
            </a:endParaRPr>
          </a:p>
          <a:p>
            <a:pPr algn="l"/>
            <a:r>
              <a:rPr lang="en-US" altLang="zh-CN" sz="2000" b="0" i="0" u="none" strike="noStrike" baseline="0" dirty="0">
                <a:solidFill>
                  <a:schemeClr val="bg1"/>
                </a:solidFill>
                <a:latin typeface="Wingdings-Regular"/>
              </a:rPr>
              <a:t>l </a:t>
            </a:r>
            <a:r>
              <a:rPr lang="zh-CN" altLang="en-US" sz="2000" dirty="0">
                <a:solidFill>
                  <a:schemeClr val="bg1"/>
                </a:solidFill>
                <a:latin typeface="MicrosoftYaHei"/>
              </a:rPr>
              <a:t>数据库增删改查信息</a:t>
            </a:r>
            <a:endParaRPr lang="en-US" altLang="zh-CN" sz="2000" dirty="0">
              <a:solidFill>
                <a:schemeClr val="bg1"/>
              </a:solidFill>
              <a:latin typeface="MicrosoftYaHei"/>
            </a:endParaRPr>
          </a:p>
          <a:p>
            <a:pPr algn="l"/>
            <a:r>
              <a:rPr lang="en-US" altLang="zh-CN" sz="2000" b="0" i="0" u="none" strike="noStrike" baseline="0" dirty="0">
                <a:solidFill>
                  <a:schemeClr val="bg1"/>
                </a:solidFill>
                <a:latin typeface="Wingdings-Regular"/>
              </a:rPr>
              <a:t>l </a:t>
            </a:r>
            <a:r>
              <a:rPr lang="zh-CN" altLang="en-US" sz="2000" dirty="0">
                <a:solidFill>
                  <a:schemeClr val="bg1"/>
                </a:solidFill>
                <a:latin typeface="MicrosoftYaHei"/>
              </a:rPr>
              <a:t>界面显示与交互</a:t>
            </a:r>
            <a:endParaRPr lang="en-US" altLang="zh-CN" sz="2000" dirty="0">
              <a:solidFill>
                <a:schemeClr val="bg1"/>
              </a:solidFill>
              <a:latin typeface="MicrosoftYaHei"/>
            </a:endParaRPr>
          </a:p>
          <a:p>
            <a:pPr algn="l"/>
            <a:r>
              <a:rPr lang="en-US" altLang="zh-CN" sz="2000" b="0" i="0" u="none" strike="noStrike" baseline="0" dirty="0">
                <a:solidFill>
                  <a:schemeClr val="bg1"/>
                </a:solidFill>
                <a:latin typeface="Wingdings-Regular"/>
              </a:rPr>
              <a:t>l </a:t>
            </a:r>
            <a:r>
              <a:rPr lang="zh-CN" altLang="en-US" sz="2000" dirty="0">
                <a:solidFill>
                  <a:schemeClr val="bg1"/>
                </a:solidFill>
                <a:latin typeface="MicrosoftYaHei"/>
              </a:rPr>
              <a:t>文件读写</a:t>
            </a:r>
            <a:endParaRPr lang="en-US" altLang="zh-CN" sz="2000" dirty="0">
              <a:solidFill>
                <a:schemeClr val="bg1"/>
              </a:solidFill>
              <a:latin typeface="MicrosoftYaHei"/>
            </a:endParaRPr>
          </a:p>
          <a:p>
            <a:pPr algn="l"/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32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3AC36B2-B0B1-429A-A9DF-49C99BDC5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0" noProof="1">
                <a:latin typeface="+mj-ea"/>
                <a:ea typeface="+mj-ea"/>
              </a:rPr>
              <a:t>Introduction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184278-8B39-40E8-8A39-089A29C1E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008" y="1717925"/>
            <a:ext cx="9274676" cy="4339207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MicrosoftYaHei"/>
              </a:rPr>
              <a:t>项目概述：</a:t>
            </a:r>
            <a:endParaRPr lang="en-US" altLang="zh-CN" dirty="0">
              <a:solidFill>
                <a:schemeClr val="bg1"/>
              </a:solidFill>
              <a:latin typeface="MicrosoftYaHei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MicrosoftYaHei"/>
              </a:rPr>
              <a:t>产品名称：商品竞拍平台</a:t>
            </a:r>
            <a:endParaRPr lang="en-US" altLang="zh-CN" sz="2000" dirty="0">
              <a:solidFill>
                <a:schemeClr val="bg1"/>
              </a:solidFill>
              <a:latin typeface="MicrosoftYaHei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latin typeface="MicrosoftYaHei"/>
              </a:rPr>
              <a:t>仓库地址：</a:t>
            </a:r>
            <a:r>
              <a:rPr lang="en-US" altLang="zh-CN" sz="2000" dirty="0">
                <a:solidFill>
                  <a:schemeClr val="bg1"/>
                </a:solidFill>
                <a:latin typeface="MicrosoftYaHei"/>
                <a:hlinkClick r:id="rId2"/>
              </a:rPr>
              <a:t>https://github.com/Shannju/NJU-Advanced-Programming</a:t>
            </a:r>
            <a:endParaRPr lang="en-US" altLang="zh-CN" sz="2000" dirty="0">
              <a:solidFill>
                <a:schemeClr val="bg1"/>
              </a:solidFill>
              <a:latin typeface="MicrosoftYaHei"/>
            </a:endParaRPr>
          </a:p>
          <a:p>
            <a:pPr algn="l"/>
            <a:endParaRPr lang="en-US" altLang="zh-CN" sz="2000" dirty="0">
              <a:solidFill>
                <a:schemeClr val="bg1"/>
              </a:solidFill>
              <a:latin typeface="MicrosoftYaHei"/>
            </a:endParaRPr>
          </a:p>
          <a:p>
            <a:pPr algn="l"/>
            <a:endParaRPr lang="en-US" altLang="zh-CN" sz="2000" dirty="0">
              <a:solidFill>
                <a:schemeClr val="bg1"/>
              </a:solidFill>
              <a:latin typeface="MicrosoftYaHei"/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  <a:latin typeface="MicrosoftYaHei"/>
              </a:rPr>
              <a:t>开发环境：</a:t>
            </a:r>
            <a:endParaRPr lang="en-US" altLang="zh-CN" dirty="0">
              <a:solidFill>
                <a:schemeClr val="bg1"/>
              </a:solidFill>
              <a:latin typeface="MicrosoftYaHei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MicrosoftYaHei"/>
              </a:rPr>
              <a:t>Linux</a:t>
            </a:r>
            <a:r>
              <a:rPr lang="zh-CN" altLang="en-US" sz="2000" dirty="0">
                <a:solidFill>
                  <a:schemeClr val="bg1"/>
                </a:solidFill>
                <a:latin typeface="MicrosoftYaHei"/>
              </a:rPr>
              <a:t>下的</a:t>
            </a:r>
            <a:r>
              <a:rPr lang="en-US" altLang="zh-CN" sz="2000" dirty="0">
                <a:solidFill>
                  <a:schemeClr val="bg1"/>
                </a:solidFill>
                <a:latin typeface="MicrosoftYaHei"/>
              </a:rPr>
              <a:t>ubuntu</a:t>
            </a:r>
            <a:r>
              <a:rPr lang="zh-CN" altLang="en-US" sz="2000" dirty="0">
                <a:solidFill>
                  <a:schemeClr val="bg1"/>
                </a:solidFill>
                <a:latin typeface="MicrosoftYaHei"/>
              </a:rPr>
              <a:t>系统</a:t>
            </a:r>
            <a:endParaRPr lang="en-US" altLang="zh-CN" sz="2000" dirty="0">
              <a:solidFill>
                <a:schemeClr val="bg1"/>
              </a:solidFill>
              <a:latin typeface="MicrosoftYaHei"/>
            </a:endParaRPr>
          </a:p>
          <a:p>
            <a:r>
              <a:rPr lang="en-US" altLang="zh-CN" sz="2000" dirty="0" err="1">
                <a:solidFill>
                  <a:schemeClr val="bg1"/>
                </a:solidFill>
                <a:latin typeface="MicrosoftYaHei"/>
              </a:rPr>
              <a:t>c++</a:t>
            </a:r>
            <a:r>
              <a:rPr lang="en-US" altLang="zh-CN" sz="2000" dirty="0">
                <a:solidFill>
                  <a:schemeClr val="bg1"/>
                </a:solidFill>
                <a:latin typeface="MicrosoftYaHei"/>
              </a:rPr>
              <a:t>17 (</a:t>
            </a:r>
            <a:r>
              <a:rPr lang="zh-CN" altLang="en-US" sz="2000" dirty="0">
                <a:solidFill>
                  <a:schemeClr val="bg1"/>
                </a:solidFill>
                <a:latin typeface="MicrosoftYaHei"/>
              </a:rPr>
              <a:t>使用了新的特性</a:t>
            </a:r>
            <a:r>
              <a:rPr lang="en-US" altLang="zh-CN" sz="2000" dirty="0">
                <a:solidFill>
                  <a:schemeClr val="bg1"/>
                </a:solidFill>
                <a:latin typeface="MicrosoftYaHei"/>
              </a:rPr>
              <a:t>)</a:t>
            </a:r>
          </a:p>
          <a:p>
            <a:pPr algn="l"/>
            <a:endParaRPr lang="en-US" altLang="zh-CN" sz="2000" dirty="0">
              <a:solidFill>
                <a:schemeClr val="bg1"/>
              </a:solidFill>
              <a:latin typeface="MicrosoftYaHei"/>
            </a:endParaRPr>
          </a:p>
          <a:p>
            <a:pPr algn="l"/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112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41F38D0-D1DC-424C-A95E-CA9BA3266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4800" b="0" noProof="1">
                <a:latin typeface="+mj-ea"/>
                <a:ea typeface="+mj-ea"/>
              </a:rPr>
              <a:t>Part II </a:t>
            </a:r>
            <a:r>
              <a:rPr lang="zh-CN" altLang="en-US" sz="4800" b="0" noProof="1">
                <a:latin typeface="+mj-ea"/>
                <a:ea typeface="+mj-ea"/>
              </a:rPr>
              <a:t>基础结构</a:t>
            </a:r>
            <a:endParaRPr lang="zh-CN" altLang="en-US" sz="4800" b="1" noProof="1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3" name="副标题 12">
            <a:extLst>
              <a:ext uri="{FF2B5EF4-FFF2-40B4-BE49-F238E27FC236}">
                <a16:creationId xmlns:a16="http://schemas.microsoft.com/office/drawing/2014/main" id="{E38BC034-3AAF-43AF-B5D3-540617DEE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n-US" altLang="zh-CN" b="0" noProof="1"/>
          </a:p>
          <a:p>
            <a:pPr rtl="0"/>
            <a:endParaRPr lang="zh-CN" altLang="en-US" b="0" noProof="1"/>
          </a:p>
        </p:txBody>
      </p:sp>
    </p:spTree>
    <p:extLst>
      <p:ext uri="{BB962C8B-B14F-4D97-AF65-F5344CB8AC3E}">
        <p14:creationId xmlns:p14="http://schemas.microsoft.com/office/powerpoint/2010/main" val="266383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6A96AE5-5EF2-4BA2-BDB4-EECFD496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Item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013199-A18A-4103-8314-079E36349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007" y="1717926"/>
            <a:ext cx="10885240" cy="4560136"/>
          </a:xfrm>
        </p:spPr>
        <p:txBody>
          <a:bodyPr numCol="2">
            <a:normAutofit fontScale="85000" lnSpcReduction="10000"/>
          </a:bodyPr>
          <a:lstStyle/>
          <a:p>
            <a:b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抽象类 </a:t>
            </a:r>
            <a:r>
              <a:rPr lang="en-US" altLang="zh-CN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item</a:t>
            </a:r>
            <a:endParaRPr lang="en-US" altLang="zh-CN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protected:</a:t>
            </a:r>
            <a:r>
              <a:rPr lang="en-US" altLang="zh-CN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zh-CN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使用</a:t>
            </a:r>
            <a:r>
              <a:rPr lang="en-US" altLang="zh-CN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protected </a:t>
            </a:r>
            <a:r>
              <a:rPr lang="zh-CN" alt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定义了</a:t>
            </a:r>
            <a:r>
              <a:rPr lang="en-US" altLang="zh-CN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id name </a:t>
            </a:r>
            <a:r>
              <a:rPr lang="zh-CN" alt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状态</a:t>
            </a:r>
            <a:endParaRPr lang="zh-CN" alt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){}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(){}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 err="1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~Item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(){}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getState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setName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虚函数 打印全部信息</a:t>
            </a:r>
            <a:endParaRPr lang="zh-CN" alt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56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6A96AE5-5EF2-4BA2-BDB4-EECFD496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Item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013199-A18A-4103-8314-079E36349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008" y="1717927"/>
            <a:ext cx="10664310" cy="4676736"/>
          </a:xfrm>
        </p:spPr>
        <p:txBody>
          <a:bodyPr numCol="2">
            <a:normAutofit fontScale="70000" lnSpcReduction="20000"/>
          </a:bodyPr>
          <a:lstStyle/>
          <a:p>
            <a:b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继承自抽象类 </a:t>
            </a:r>
            <a:r>
              <a:rPr lang="en-US" altLang="zh-CN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item</a:t>
            </a:r>
            <a:endParaRPr lang="en-US" altLang="zh-CN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private:</a:t>
            </a:r>
            <a:r>
              <a:rPr lang="en-US" altLang="zh-CN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新增自己所有的信息</a:t>
            </a:r>
            <a:endParaRPr lang="zh-CN" alt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(){}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~User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(){}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ad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实现虚函数</a:t>
            </a:r>
            <a:endParaRPr lang="zh-CN" alt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getPass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setPass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showBalance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zh-CN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余额</a:t>
            </a:r>
            <a:r>
              <a:rPr lang="en-US" altLang="zh-CN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zh-CN" alt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getBalance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addBalance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addBalance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getContact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getAddress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setAddress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setContact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zh-CN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154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82C60-2BF5-4929-AF15-D5969626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Order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CF6B0E-3D3C-4915-96E0-0CB6445AB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008" y="1717925"/>
            <a:ext cx="10326780" cy="3940309"/>
          </a:xfrm>
        </p:spPr>
        <p:txBody>
          <a:bodyPr numCol="2">
            <a:normAutofit fontScale="85000" lnSpcReduction="20000"/>
          </a:bodyPr>
          <a:lstStyle/>
          <a:p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订单类与前两者不同 单独实现</a:t>
            </a:r>
            <a:endParaRPr lang="zh-CN" alt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commodityID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unitPrice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sellerID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buyerID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en-US" altLang="zh-CN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1" dirty="0" err="1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){}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cid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sid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bid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BFC7D5"/>
                </a:solidFill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~Order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(){}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getSID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sellerID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getBID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zh-CN" b="0" i="1" dirty="0">
                <a:solidFill>
                  <a:srgbClr val="F3ABC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buyerID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BF96E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782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41F38D0-D1DC-424C-A95E-CA9BA3266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4800" b="0" noProof="1">
                <a:latin typeface="+mj-ea"/>
                <a:ea typeface="+mj-ea"/>
              </a:rPr>
              <a:t>Part </a:t>
            </a:r>
            <a:r>
              <a:rPr lang="en-US" altLang="zh-CN" sz="4800" noProof="1">
                <a:latin typeface="+mj-ea"/>
                <a:ea typeface="+mj-ea"/>
              </a:rPr>
              <a:t>III </a:t>
            </a:r>
            <a:r>
              <a:rPr lang="zh-CN" altLang="en-US" sz="4800" noProof="1">
                <a:latin typeface="+mj-ea"/>
                <a:ea typeface="+mj-ea"/>
              </a:rPr>
              <a:t>模板结构</a:t>
            </a:r>
            <a:endParaRPr lang="zh-CN" altLang="en-US" sz="4800" b="1" noProof="1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3" name="副标题 12">
            <a:extLst>
              <a:ext uri="{FF2B5EF4-FFF2-40B4-BE49-F238E27FC236}">
                <a16:creationId xmlns:a16="http://schemas.microsoft.com/office/drawing/2014/main" id="{E38BC034-3AAF-43AF-B5D3-540617DEE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n-US" altLang="zh-CN" b="0" noProof="1"/>
          </a:p>
          <a:p>
            <a:pPr rtl="0"/>
            <a:endParaRPr lang="zh-CN" altLang="en-US" b="0" noProof="1"/>
          </a:p>
        </p:txBody>
      </p:sp>
    </p:spTree>
    <p:extLst>
      <p:ext uri="{BB962C8B-B14F-4D97-AF65-F5344CB8AC3E}">
        <p14:creationId xmlns:p14="http://schemas.microsoft.com/office/powerpoint/2010/main" val="1766011673"/>
      </p:ext>
    </p:extLst>
  </p:cSld>
  <p:clrMapOvr>
    <a:masterClrMapping/>
  </p:clrMapOvr>
</p:sld>
</file>

<file path=ppt/theme/theme1.xml><?xml version="1.0" encoding="utf-8"?>
<a:theme xmlns:a="http://schemas.openxmlformats.org/drawingml/2006/main" name="Amaze 主题">
  <a:themeElements>
    <a:clrScheme name="Amaz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107C10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3063531_TF16411256.potx" id="{84EE13C5-8EAE-42C3-B22A-D33BC30FCA6F}" vid="{4F30D1AD-C2E4-46D4-A6DF-A5C3DEC6733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6e0ed944f324437a1628d920c25a1c7c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edbd56de57fb331bd1e5e8af7e1d85f1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449C20-468D-43AC-BAA9-5AF10C1B7F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89E9E9-CE08-455B-9B22-675497F5CD5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D1E4E54-D823-4696-BBE2-5A8AE79AD4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想让学生眼睛一亮吗？</Template>
  <TotalTime>592</TotalTime>
  <Words>2332</Words>
  <Application>Microsoft Office PowerPoint</Application>
  <PresentationFormat>宽屏</PresentationFormat>
  <Paragraphs>360</Paragraphs>
  <Slides>28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Microsoft YaHei UI</vt:lpstr>
      <vt:lpstr>Microsoft YaHei UI Light</vt:lpstr>
      <vt:lpstr>MicrosoftYaHei</vt:lpstr>
      <vt:lpstr>Wingdings-Regular</vt:lpstr>
      <vt:lpstr>Arial</vt:lpstr>
      <vt:lpstr>Consolas</vt:lpstr>
      <vt:lpstr>Segoe UI</vt:lpstr>
      <vt:lpstr>Wingdings</vt:lpstr>
      <vt:lpstr>Amaze 主题</vt:lpstr>
      <vt:lpstr>高级程序设计</vt:lpstr>
      <vt:lpstr>Part I Introduction</vt:lpstr>
      <vt:lpstr>Introduction</vt:lpstr>
      <vt:lpstr>Introduction</vt:lpstr>
      <vt:lpstr>Part II 基础结构</vt:lpstr>
      <vt:lpstr>class Item</vt:lpstr>
      <vt:lpstr>class User : public Item</vt:lpstr>
      <vt:lpstr>class Order</vt:lpstr>
      <vt:lpstr>Part III 模板结构</vt:lpstr>
      <vt:lpstr>template &lt;class T&gt;</vt:lpstr>
      <vt:lpstr>class myVector</vt:lpstr>
      <vt:lpstr>Bug</vt:lpstr>
      <vt:lpstr>class file</vt:lpstr>
      <vt:lpstr>Reg.h</vt:lpstr>
      <vt:lpstr>Part IV 交互界面</vt:lpstr>
      <vt:lpstr>交互界面</vt:lpstr>
      <vt:lpstr>class menu</vt:lpstr>
      <vt:lpstr>class RealMenu : public menu</vt:lpstr>
      <vt:lpstr>Example--通过死循环实现界面 </vt:lpstr>
      <vt:lpstr>class MainMenu : public RealMenu</vt:lpstr>
      <vt:lpstr>class UserMenu : public RealMenu/</vt:lpstr>
      <vt:lpstr>class BuyerMenu : public UserMenu</vt:lpstr>
      <vt:lpstr>class SellerMenu : public UserMenu</vt:lpstr>
      <vt:lpstr>class adminMenu : public RealMenu</vt:lpstr>
      <vt:lpstr>Part V 拓展</vt:lpstr>
      <vt:lpstr>模糊搜索</vt:lpstr>
      <vt:lpstr>价格排序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Molecular Archaeology</dc:title>
  <dc:creator>王 珊</dc:creator>
  <cp:lastModifiedBy>王 珊</cp:lastModifiedBy>
  <cp:revision>45</cp:revision>
  <dcterms:created xsi:type="dcterms:W3CDTF">2021-04-11T15:00:47Z</dcterms:created>
  <dcterms:modified xsi:type="dcterms:W3CDTF">2022-10-21T09:34:38Z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