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4" r:id="rId3"/>
    <p:sldId id="278" r:id="rId4"/>
    <p:sldId id="276" r:id="rId5"/>
    <p:sldId id="314" r:id="rId6"/>
    <p:sldId id="280" r:id="rId7"/>
    <p:sldId id="281" r:id="rId8"/>
    <p:sldId id="312" r:id="rId9"/>
    <p:sldId id="282" r:id="rId10"/>
    <p:sldId id="305" r:id="rId11"/>
    <p:sldId id="283" r:id="rId12"/>
    <p:sldId id="284" r:id="rId13"/>
    <p:sldId id="285" r:id="rId14"/>
    <p:sldId id="286" r:id="rId15"/>
    <p:sldId id="306" r:id="rId16"/>
    <p:sldId id="287" r:id="rId17"/>
    <p:sldId id="288" r:id="rId18"/>
    <p:sldId id="30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8" r:id="rId30"/>
    <p:sldId id="299" r:id="rId31"/>
    <p:sldId id="300" r:id="rId32"/>
    <p:sldId id="301" r:id="rId33"/>
    <p:sldId id="302" r:id="rId34"/>
    <p:sldId id="309" r:id="rId35"/>
    <p:sldId id="313" r:id="rId36"/>
    <p:sldId id="303" r:id="rId37"/>
    <p:sldId id="304" r:id="rId38"/>
    <p:sldId id="310" r:id="rId39"/>
    <p:sldId id="31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/>
    <p:restoredTop sz="94906"/>
  </p:normalViewPr>
  <p:slideViewPr>
    <p:cSldViewPr snapToGrid="0" snapToObjects="1">
      <p:cViewPr varScale="1">
        <p:scale>
          <a:sx n="104" d="100"/>
          <a:sy n="104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36D7-04E8-394F-A6F5-CBB008F02033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869E1-7182-7E40-8568-4C32D7EB5B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9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9E1-7182-7E40-8568-4C32D7EB5BF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48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9E1-7182-7E40-8568-4C32D7EB5BF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03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AF4C-F764-E849-91F4-168C7A60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23C09-1BEA-2E4E-96F2-50593326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243DB-19BB-044C-B819-DF9DE103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41DC2-9F8A-6B4C-8F05-2942A296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48A60-CBD9-6547-8059-36C87C0B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6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5D4B-BA9A-374A-834F-506CAD2B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1A0F8A-696C-C640-ACCC-3B70F4C84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FDD9-269B-AD42-A058-E6C56B1A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68F93-6543-D848-A5BB-D9331D2A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4F950-E87C-C54C-BCEF-DB266E7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37723A-99EB-9641-B3B6-8C6D0C62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66DD4-5388-2D46-965B-15C857D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4501A-DF13-5E40-BEAD-4AE1A251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3E4C-53FD-944E-9EAA-687BE65C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A22A-78D6-4046-A847-ED2DB72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2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B8DC-D5DC-C645-9461-197DE454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B56DC-CC35-FA40-B6DE-0EC9D2B1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DDB4E-E996-524A-8FCA-0D7170B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52338-ABCC-3644-901D-A80227D2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D10B0-4309-3648-B2C7-1314C22E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125A-EDB7-6541-959A-AC8DFAC9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2BA87-C332-C647-9DDF-FF40B5D7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E5375-E427-FF40-848E-EDFE4BB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BC0D5-D94E-FC4E-A5DE-DFE72552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C102E-6914-4D44-9B95-14CDE9B5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0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FD163-D5D5-184D-8273-C17941D3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3BF05-9A1A-DB4C-A143-E273799E3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6D466-16DD-BD4A-89DE-CC13BA1CD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EFD3B-11C1-DE4D-84A9-EDCE2FC5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519CA-3624-2F4B-9427-C468565F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08DEC-10C5-CB4B-97F5-4B6D3509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88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BB19F-762C-9543-A90B-CD4EE142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5F36F-A867-6742-8F9A-DA33017E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04DE9-4512-1D49-AF09-37133A8C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199C8-9BE0-094E-ACE2-EB36DA73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3838EA-2DC4-CB4C-BC5A-B33FA2DBA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3317C-9EE6-9A4C-BE5D-CE444287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35397-1F44-4C49-95A5-6816E24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3D449-03E2-834E-A769-4737A3F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8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92241-3E0F-F244-8745-8BAA6F1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37820-2D42-574F-AC10-37E146C9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55DDE-BD6E-F149-881D-E7ED3A06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8C9A09-2DF9-2B40-A9C5-838DBB57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02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2D0437-8C70-A244-9C23-647B8309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81EBB-C69C-B341-A695-E00FACB6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A61D0-98D1-D141-A311-AD65B127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6ED2-9EBC-4E4A-90A9-7C990D58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3E90-EE31-2C4B-8E61-FB61449A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0AE08-F1DC-8347-86C9-42A24CCA0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B0B87-5641-CB4A-A96A-3737424F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FE06B-73DC-BD47-B3B2-76E7764D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D152B-1D9F-3949-80C5-71F726E2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3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E48E7-8A88-1E4F-A99C-1202C53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3DB1A1-628D-E041-885A-7EFBD21C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075E2-782C-BE40-ADC8-0435A593A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45295-5AA8-9944-9603-5074546C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72463-BBE7-6749-895E-5BFF5A44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26B9D-F4C1-7F42-B501-E4358AC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24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09D05-AA15-A94C-A185-E63AD314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46233-E34D-EC42-B339-DA48F7C0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6B070-7ABA-CC4B-8F45-90D30DA9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5BB4-731C-EE4B-9969-758707D71969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6A48-3B69-794C-983F-655D8BFAB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0DE24-566F-5A4E-9C31-824EF471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590E-940C-5744-9515-B6E898A03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87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35DEA-2D3F-A147-A203-F9E62133D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Introduction to Qt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C1037B-8899-004F-B47E-D0D95D0A7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Siyu</a:t>
            </a:r>
            <a:r>
              <a:rPr kumimoji="1" lang="en-US" altLang="zh-CN" dirty="0"/>
              <a:t> Liu</a:t>
            </a:r>
          </a:p>
          <a:p>
            <a:r>
              <a:rPr kumimoji="1" lang="en-US" altLang="zh-CN" dirty="0"/>
              <a:t>Nanjing 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43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Features of Qt </a:t>
            </a:r>
          </a:p>
          <a:p>
            <a:r>
              <a:rPr lang="en" altLang="zh-CN" dirty="0"/>
              <a:t>C++ Refresher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Hello World Application </a:t>
            </a:r>
          </a:p>
          <a:p>
            <a:r>
              <a:rPr lang="en" altLang="zh-CN" dirty="0"/>
              <a:t>Core Classes </a:t>
            </a:r>
          </a:p>
          <a:p>
            <a:r>
              <a:rPr lang="en" altLang="zh-CN" dirty="0"/>
              <a:t>Objects and Object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61943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784ED-3F61-FB72-1B6A-EDB568E2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Widgets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 Hello World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B0658-BAA5-E09E-248A-0F8CA56F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2A253D-5E16-DA46-7360-3240E6A45244}"/>
              </a:ext>
            </a:extLst>
          </p:cNvPr>
          <p:cNvSpPr/>
          <p:nvPr/>
        </p:nvSpPr>
        <p:spPr>
          <a:xfrm>
            <a:off x="1738746" y="230970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Simple C++ widgets example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QApplication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QPushButton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argc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char 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argv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</a:t>
            </a:r>
          </a:p>
          <a:p>
            <a:pPr lvl="1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QApplication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argc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pPr lvl="1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QPushButton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hello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"Hello, world!"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pPr lvl="1"/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app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connect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hello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SIGNAL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clicked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SLOT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quit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())); </a:t>
            </a:r>
          </a:p>
          <a:p>
            <a:pPr lvl="1"/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hello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show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app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exec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07568-8796-D6FC-EB60-FCEC29A8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qmake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A9FE1-1B11-0485-F5F2-022DE61D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qmake</a:t>
            </a:r>
            <a:r>
              <a:rPr lang="en" altLang="zh-CN" dirty="0"/>
              <a:t> tool </a:t>
            </a:r>
          </a:p>
          <a:p>
            <a:pPr lvl="1"/>
            <a:r>
              <a:rPr lang="en" altLang="zh-CN" dirty="0"/>
              <a:t>Generates a </a:t>
            </a:r>
            <a:r>
              <a:rPr lang="en" altLang="zh-CN" dirty="0" err="1"/>
              <a:t>Makefile</a:t>
            </a:r>
            <a:r>
              <a:rPr lang="en" altLang="zh-CN" dirty="0"/>
              <a:t> or Visual Studio project </a:t>
            </a:r>
          </a:p>
          <a:p>
            <a:r>
              <a:rPr lang="en" altLang="zh-CN" dirty="0"/>
              <a:t>Build project using </a:t>
            </a:r>
            <a:r>
              <a:rPr lang="en" altLang="zh-CN" dirty="0" err="1"/>
              <a:t>qmake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Tip: </a:t>
            </a:r>
            <a:r>
              <a:rPr lang="en" altLang="zh-CN" dirty="0" err="1"/>
              <a:t>qmake</a:t>
            </a:r>
            <a:r>
              <a:rPr lang="en" altLang="zh-CN" dirty="0"/>
              <a:t> -project </a:t>
            </a:r>
          </a:p>
          <a:p>
            <a:pPr lvl="1"/>
            <a:r>
              <a:rPr lang="en" altLang="zh-CN" dirty="0"/>
              <a:t>Creates default project file based on directory content </a:t>
            </a:r>
          </a:p>
          <a:p>
            <a:r>
              <a:rPr lang="en" altLang="zh-CN" dirty="0"/>
              <a:t>You can run </a:t>
            </a:r>
            <a:r>
              <a:rPr lang="en" altLang="zh-CN" dirty="0" err="1"/>
              <a:t>qmake</a:t>
            </a:r>
            <a:r>
              <a:rPr lang="en" altLang="zh-CN" dirty="0"/>
              <a:t> from a different directory to set up shadow build.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A1CA25-DD1F-834D-2C7E-3D0521FBC76E}"/>
              </a:ext>
            </a:extLst>
          </p:cNvPr>
          <p:cNvSpPr txBox="1"/>
          <p:nvPr/>
        </p:nvSpPr>
        <p:spPr>
          <a:xfrm>
            <a:off x="5036950" y="6253540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Qt Creator does it all for you</a:t>
            </a:r>
            <a:endParaRPr kumimoji="1" lang="zh-CN" altLang="en-US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2EA53-9F0B-2C11-774D-BE6ACFCF4C3C}"/>
              </a:ext>
            </a:extLst>
          </p:cNvPr>
          <p:cNvSpPr/>
          <p:nvPr/>
        </p:nvSpPr>
        <p:spPr>
          <a:xfrm>
            <a:off x="2747486" y="31197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helloworld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qmake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helloworld.pro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# creates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Makefile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make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# compiles and links application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./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helloworld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# executes application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5378A-1929-68B6-D95A-649B77D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Example</a:t>
            </a:r>
            <a:r>
              <a:rPr lang="zh-CN" altLang="en-US" dirty="0"/>
              <a:t> </a:t>
            </a:r>
            <a:r>
              <a:rPr lang="en" altLang="zh-CN" dirty="0" err="1"/>
              <a:t>helloworld.pro</a:t>
            </a:r>
            <a:r>
              <a:rPr lang="e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48D6A-499D-1DDA-57D6-2BF81133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A37A70-B68C-1CC1-DF75-10DE6154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0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FBEF01-5469-579F-B750-63033AF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77" y="2916853"/>
            <a:ext cx="134365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TEMPLATE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app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app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‘subdirs’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‘lib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’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TARGET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hello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executable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library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QT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widgets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Qt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modules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debug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release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default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SOURCES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main.cpp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files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7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8835-4303-7812-216B-EE177B07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Qt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266620-F834-7B71-DC7F-3422FC337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158" y="1690688"/>
            <a:ext cx="5827684" cy="4351338"/>
          </a:xfrm>
        </p:spPr>
      </p:pic>
    </p:spTree>
    <p:extLst>
      <p:ext uri="{BB962C8B-B14F-4D97-AF65-F5344CB8AC3E}">
        <p14:creationId xmlns:p14="http://schemas.microsoft.com/office/powerpoint/2010/main" val="274841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0A290-4C46-5D7A-773F-569D392C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Finding the Answers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527FB-862A-096E-7E67-001DEB28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Documentation in Qt Assistant or Qt Creator </a:t>
            </a:r>
          </a:p>
          <a:p>
            <a:r>
              <a:rPr lang="en" altLang="zh-CN" dirty="0"/>
              <a:t>Qt's examples: $QTSRC/examples </a:t>
            </a:r>
          </a:p>
          <a:p>
            <a:r>
              <a:rPr lang="en" altLang="zh-CN" dirty="0"/>
              <a:t>Qt Project: http://</a:t>
            </a:r>
            <a:r>
              <a:rPr lang="en" altLang="zh-CN" dirty="0" err="1"/>
              <a:t>www.qt.io</a:t>
            </a:r>
            <a:r>
              <a:rPr lang="en" altLang="zh-CN" dirty="0"/>
              <a:t>/developers/ </a:t>
            </a:r>
          </a:p>
          <a:p>
            <a:r>
              <a:rPr lang="en" altLang="zh-CN" dirty="0"/>
              <a:t>Qt Centre Forum: http://</a:t>
            </a:r>
            <a:r>
              <a:rPr lang="en" altLang="zh-CN" dirty="0" err="1"/>
              <a:t>www.qtcentre.org</a:t>
            </a:r>
            <a:r>
              <a:rPr lang="en" altLang="zh-CN" dirty="0"/>
              <a:t>/ </a:t>
            </a:r>
          </a:p>
          <a:p>
            <a:r>
              <a:rPr lang="en" altLang="zh-CN" dirty="0"/>
              <a:t>Mailing lists: http://</a:t>
            </a:r>
            <a:r>
              <a:rPr lang="en" altLang="zh-CN" dirty="0" err="1"/>
              <a:t>lists.qt-project.org</a:t>
            </a:r>
            <a:r>
              <a:rPr lang="en" altLang="zh-CN" dirty="0"/>
              <a:t> </a:t>
            </a:r>
          </a:p>
          <a:p>
            <a:r>
              <a:rPr lang="en" altLang="zh-CN" dirty="0"/>
              <a:t>IRC: </a:t>
            </a:r>
            <a:r>
              <a:rPr lang="en" altLang="zh-CN" dirty="0" err="1"/>
              <a:t>irc.freenode.org</a:t>
            </a:r>
            <a:r>
              <a:rPr lang="en" altLang="zh-CN" dirty="0"/>
              <a:t> channel: #qt 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b="1" dirty="0"/>
              <a:t>Use the source</a:t>
            </a:r>
            <a:r>
              <a:rPr lang="en-US" altLang="zh-CN" b="1" dirty="0"/>
              <a:t>.</a:t>
            </a:r>
            <a:r>
              <a:rPr lang="en" altLang="zh-CN" dirty="0"/>
              <a:t> Qt's source code is easy to read, and can answer questions the reference docs cannot answer.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38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5A457-933B-EEE1-348B-74A44EFA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CE0AC-E67B-B481-58ED-BEEB0258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Qt Modules </a:t>
            </a:r>
          </a:p>
          <a:p>
            <a:pPr lvl="1"/>
            <a:r>
              <a:rPr lang="en" altLang="zh-CN" dirty="0"/>
              <a:t>Qt Essentials: includes </a:t>
            </a:r>
            <a:r>
              <a:rPr lang="en" altLang="zh-CN" dirty="0" err="1">
                <a:solidFill>
                  <a:srgbClr val="7030A0"/>
                </a:solidFill>
              </a:rPr>
              <a:t>QtCore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QtGui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QtWidgets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QtQml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QtQuick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QtSql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QtNetwork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QtTest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QtMultimedia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QtQuickControls</a:t>
            </a:r>
            <a:r>
              <a:rPr lang="en" altLang="zh-CN" dirty="0"/>
              <a:t>, etc. </a:t>
            </a:r>
          </a:p>
          <a:p>
            <a:pPr lvl="1"/>
            <a:r>
              <a:rPr lang="en" altLang="zh-CN" dirty="0"/>
              <a:t>Add-on Modules included with Qt 5.6: </a:t>
            </a:r>
            <a:r>
              <a:rPr lang="en" altLang="zh-CN" dirty="0" err="1">
                <a:solidFill>
                  <a:srgbClr val="7030A0"/>
                </a:solidFill>
              </a:rPr>
              <a:t>QtBlueTooth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QtDbus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QtLocation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QtPositioning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QtSvg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QtUiTools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QtWebEngineCore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QtWebSockets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QtXml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QtXmlPatterns</a:t>
            </a:r>
            <a:r>
              <a:rPr lang="en" altLang="zh-CN" dirty="0"/>
              <a:t>, etc. </a:t>
            </a:r>
          </a:p>
          <a:p>
            <a:r>
              <a:rPr lang="en" altLang="zh-CN" dirty="0"/>
              <a:t>Modules contain libraries, plugins, and documentation </a:t>
            </a:r>
          </a:p>
          <a:p>
            <a:r>
              <a:rPr lang="en" altLang="zh-CN" dirty="0"/>
              <a:t>Enable Qt Modules in </a:t>
            </a:r>
            <a:r>
              <a:rPr lang="en" altLang="zh-CN" dirty="0" err="1"/>
              <a:t>qmake</a:t>
            </a:r>
            <a:r>
              <a:rPr lang="en" altLang="zh-CN" dirty="0"/>
              <a:t> .pro file: 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Default: </a:t>
            </a:r>
            <a:r>
              <a:rPr lang="en" altLang="zh-CN" dirty="0" err="1"/>
              <a:t>qmake</a:t>
            </a:r>
            <a:r>
              <a:rPr lang="en" altLang="zh-CN" dirty="0"/>
              <a:t> projects use </a:t>
            </a:r>
            <a:r>
              <a:rPr lang="en" altLang="zh-CN" dirty="0" err="1"/>
              <a:t>QtCore</a:t>
            </a:r>
            <a:r>
              <a:rPr lang="en" altLang="zh-CN" dirty="0"/>
              <a:t> and </a:t>
            </a:r>
            <a:r>
              <a:rPr lang="en" altLang="zh-CN" dirty="0" err="1"/>
              <a:t>QtGui</a:t>
            </a:r>
            <a:r>
              <a:rPr lang="en" altLang="zh-CN" dirty="0"/>
              <a:t> </a:t>
            </a:r>
          </a:p>
          <a:p>
            <a:pPr lvl="1"/>
            <a:r>
              <a:rPr lang="en" altLang="zh-CN" dirty="0" err="1"/>
              <a:t>QWidget</a:t>
            </a:r>
            <a:r>
              <a:rPr lang="en" altLang="zh-CN" dirty="0"/>
              <a:t> based projects require </a:t>
            </a:r>
            <a:r>
              <a:rPr lang="en" altLang="zh-CN" dirty="0" err="1"/>
              <a:t>QtWidgets</a:t>
            </a:r>
            <a:r>
              <a:rPr lang="en" altLang="zh-CN" dirty="0"/>
              <a:t> module </a:t>
            </a:r>
          </a:p>
          <a:p>
            <a:pPr lvl="1"/>
            <a:r>
              <a:rPr lang="en" altLang="zh-CN" dirty="0"/>
              <a:t>QtQuick2 projects require </a:t>
            </a:r>
            <a:r>
              <a:rPr lang="en" altLang="zh-CN" dirty="0" err="1"/>
              <a:t>QtQuick</a:t>
            </a:r>
            <a:r>
              <a:rPr lang="en" altLang="zh-CN" dirty="0"/>
              <a:t> and </a:t>
            </a:r>
            <a:r>
              <a:rPr lang="en" altLang="zh-CN" dirty="0" err="1"/>
              <a:t>QtQml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F86B84-76CE-B50C-5106-E004917C6E57}"/>
              </a:ext>
            </a:extLst>
          </p:cNvPr>
          <p:cNvSpPr/>
          <p:nvPr/>
        </p:nvSpPr>
        <p:spPr>
          <a:xfrm>
            <a:off x="2331027" y="40012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" altLang="zh-CN" dirty="0"/>
            </a:br>
            <a:endParaRPr lang="en" altLang="zh-CN" dirty="0"/>
          </a:p>
          <a:p>
            <a:r>
              <a:rPr lang="en" altLang="zh-CN" dirty="0">
                <a:solidFill>
                  <a:srgbClr val="800080"/>
                </a:solidFill>
              </a:rPr>
              <a:t>QT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+=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widgets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xml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 err="1"/>
              <a:t>sql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 err="1"/>
              <a:t>dbus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multimedia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network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48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C0070-A232-D457-AA06-C500F6F8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 Files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C7FFB-9B7D-056F-4DCC-4C1A2B80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Every Qt class has a header file. </a:t>
            </a:r>
          </a:p>
          <a:p>
            <a:endParaRPr lang="en" altLang="zh-CN" dirty="0"/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Every Qt Module has a header file. </a:t>
            </a:r>
          </a:p>
          <a:p>
            <a:endParaRPr lang="en" altLang="zh-CN" dirty="0"/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Many modules have a corresponding Qt class. </a:t>
            </a:r>
          </a:p>
          <a:p>
            <a:r>
              <a:rPr lang="en" altLang="zh-CN" dirty="0"/>
              <a:t>Module headers include all of the classes in that module</a:t>
            </a:r>
            <a:endParaRPr kumimoji="1"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D47210-F224-810E-8D8A-905584C90FBB}"/>
              </a:ext>
            </a:extLst>
          </p:cNvPr>
          <p:cNvSpPr/>
          <p:nvPr/>
        </p:nvSpPr>
        <p:spPr>
          <a:xfrm>
            <a:off x="1936173" y="2160538"/>
            <a:ext cx="4350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QApplication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QGuiApplication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QCoreApplication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QColor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QWidget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34DCD9-BD1E-2B86-B099-BA4F21625063}"/>
              </a:ext>
            </a:extLst>
          </p:cNvPr>
          <p:cNvSpPr/>
          <p:nvPr/>
        </p:nvSpPr>
        <p:spPr>
          <a:xfrm>
            <a:off x="2060864" y="39122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QtCore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QtGui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QtWidgets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QtMultimedia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QtSql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QtConcurrent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&gt; 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9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Features of Qt </a:t>
            </a:r>
          </a:p>
          <a:p>
            <a:r>
              <a:rPr lang="en" altLang="zh-CN" dirty="0"/>
              <a:t>C++ Refresher </a:t>
            </a:r>
          </a:p>
          <a:p>
            <a:r>
              <a:rPr lang="en" altLang="zh-CN" dirty="0"/>
              <a:t>Hello World Application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Core Classes </a:t>
            </a:r>
          </a:p>
          <a:p>
            <a:r>
              <a:rPr lang="en" altLang="zh-CN" dirty="0"/>
              <a:t>Objects and Object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98123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45C94-0EEB-3DD6-3747-EBA5883B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Text Processing with </a:t>
            </a:r>
            <a:r>
              <a:rPr lang="en" altLang="zh-CN" dirty="0" err="1"/>
              <a:t>QString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F2878-4CFE-E8E1-2C70-85606C89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dirty="0"/>
              <a:t>Strings can be created in a number of ways </a:t>
            </a:r>
          </a:p>
          <a:p>
            <a:r>
              <a:rPr lang="en" altLang="zh-CN" dirty="0"/>
              <a:t>Conversion constructor and assignment operators: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Create a numerical string using a static function:</a:t>
            </a:r>
          </a:p>
          <a:p>
            <a:pPr marL="0" indent="0">
              <a:buNone/>
            </a:pPr>
            <a:r>
              <a:rPr lang="en" altLang="zh-CN" dirty="0"/>
              <a:t> </a:t>
            </a:r>
          </a:p>
          <a:p>
            <a:r>
              <a:rPr lang="en" altLang="zh-CN" dirty="0"/>
              <a:t>From a char pointer using the static functions: 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From char pointer with translations: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E622CD-FC98-A58A-13E6-1A3EE40F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82" y="43226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5A1BFC-E4B2-8742-6AEE-3927D424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897" y="4408478"/>
            <a:ext cx="55047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QString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QString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Arial Unicode MS" panose="020B0604020202020204" pitchFamily="34" charset="-128"/>
              </a:rPr>
              <a:t>fromLatin1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"Hello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Qt"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QString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QString::fromUtf8(inputText);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QString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QString::fromLocal8Bit(cmdLineInput);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QString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QStringLiteral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"Literal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string"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UTF-8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2652B-5BAC-77E1-DD26-041B18388303}"/>
              </a:ext>
            </a:extLst>
          </p:cNvPr>
          <p:cNvSpPr/>
          <p:nvPr/>
        </p:nvSpPr>
        <p:spPr>
          <a:xfrm>
            <a:off x="2604897" y="3423066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800080"/>
                </a:solidFill>
              </a:rPr>
              <a:t>QString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92E64"/>
                </a:solidFill>
              </a:rPr>
              <a:t>n</a:t>
            </a:r>
            <a:r>
              <a:rPr lang="en" altLang="zh-CN" dirty="0">
                <a:solidFill>
                  <a:srgbClr val="C0C0C0"/>
                </a:solidFill>
              </a:rPr>
              <a:t> = </a:t>
            </a:r>
            <a:r>
              <a:rPr lang="en" altLang="zh-CN" dirty="0" err="1">
                <a:solidFill>
                  <a:srgbClr val="800080"/>
                </a:solidFill>
              </a:rPr>
              <a:t>QString</a:t>
            </a:r>
            <a:r>
              <a:rPr lang="en" altLang="zh-CN" dirty="0">
                <a:solidFill>
                  <a:srgbClr val="C0C0C0"/>
                </a:solidFill>
              </a:rPr>
              <a:t>::</a:t>
            </a:r>
            <a:r>
              <a:rPr lang="en" altLang="zh-CN" dirty="0">
                <a:solidFill>
                  <a:srgbClr val="00677C"/>
                </a:solidFill>
              </a:rPr>
              <a:t>number</a:t>
            </a:r>
            <a:r>
              <a:rPr lang="en" altLang="zh-CN" dirty="0">
                <a:solidFill>
                  <a:srgbClr val="C0C0C0"/>
                </a:solidFill>
              </a:rPr>
              <a:t>(</a:t>
            </a:r>
            <a:r>
              <a:rPr lang="en" altLang="zh-CN" dirty="0">
                <a:solidFill>
                  <a:srgbClr val="000080"/>
                </a:solidFill>
              </a:rPr>
              <a:t>1234</a:t>
            </a:r>
            <a:r>
              <a:rPr lang="en" altLang="zh-CN" dirty="0">
                <a:solidFill>
                  <a:srgbClr val="C0C0C0"/>
                </a:solidFill>
              </a:rPr>
              <a:t>);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66DC5B-9E83-14A0-6288-C326CC3CC72A}"/>
              </a:ext>
            </a:extLst>
          </p:cNvPr>
          <p:cNvSpPr/>
          <p:nvPr/>
        </p:nvSpPr>
        <p:spPr>
          <a:xfrm>
            <a:off x="2604897" y="2670244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800080"/>
                </a:solidFill>
              </a:rPr>
              <a:t>QString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92E64"/>
                </a:solidFill>
              </a:rPr>
              <a:t>str</a:t>
            </a:r>
            <a:r>
              <a:rPr lang="en" altLang="zh-CN" dirty="0"/>
              <a:t>(</a:t>
            </a:r>
            <a:r>
              <a:rPr lang="en" altLang="zh-CN" dirty="0">
                <a:solidFill>
                  <a:srgbClr val="008000"/>
                </a:solidFill>
              </a:rPr>
              <a:t>"</a:t>
            </a:r>
            <a:r>
              <a:rPr lang="en" altLang="zh-CN" dirty="0" err="1">
                <a:solidFill>
                  <a:srgbClr val="008000"/>
                </a:solidFill>
              </a:rPr>
              <a:t>abc</a:t>
            </a:r>
            <a:r>
              <a:rPr lang="en" altLang="zh-CN" dirty="0">
                <a:solidFill>
                  <a:srgbClr val="008000"/>
                </a:solidFill>
              </a:rPr>
              <a:t>"</a:t>
            </a:r>
            <a:r>
              <a:rPr lang="en" altLang="zh-CN" dirty="0"/>
              <a:t>);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92E64"/>
                </a:solidFill>
              </a:rPr>
              <a:t>str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0677C"/>
                </a:solidFill>
              </a:rPr>
              <a:t>=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08000"/>
                </a:solidFill>
              </a:rPr>
              <a:t>"def"</a:t>
            </a:r>
            <a:r>
              <a:rPr lang="en" altLang="zh-CN" dirty="0"/>
              <a:t>;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1FA390-B227-FD40-7B6E-8A5731913DBD}"/>
              </a:ext>
            </a:extLst>
          </p:cNvPr>
          <p:cNvSpPr/>
          <p:nvPr/>
        </p:nvSpPr>
        <p:spPr>
          <a:xfrm>
            <a:off x="2604897" y="6039675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800080"/>
                </a:solidFill>
              </a:rPr>
              <a:t>QString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text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=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/>
              <a:t>tr(</a:t>
            </a:r>
            <a:r>
              <a:rPr lang="en" altLang="zh-CN" dirty="0">
                <a:solidFill>
                  <a:srgbClr val="008000"/>
                </a:solidFill>
              </a:rPr>
              <a:t>"Hello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08000"/>
                </a:solidFill>
              </a:rPr>
              <a:t>Qt"</a:t>
            </a:r>
            <a:r>
              <a:rPr lang="en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0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Features of Qt </a:t>
            </a:r>
          </a:p>
          <a:p>
            <a:r>
              <a:rPr lang="en" altLang="zh-CN" dirty="0"/>
              <a:t>C++ Refresher </a:t>
            </a:r>
          </a:p>
          <a:p>
            <a:r>
              <a:rPr lang="en" altLang="zh-CN" dirty="0"/>
              <a:t>Hello World Application </a:t>
            </a:r>
          </a:p>
          <a:p>
            <a:r>
              <a:rPr lang="en" altLang="zh-CN" dirty="0"/>
              <a:t>Core Classes </a:t>
            </a:r>
          </a:p>
          <a:p>
            <a:r>
              <a:rPr lang="en" altLang="zh-CN" dirty="0"/>
              <a:t>Objects and Object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57410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920E-1862-6EBB-C8F4-1D72A17B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Text Processing with </a:t>
            </a:r>
            <a:r>
              <a:rPr lang="en" altLang="zh-CN" dirty="0" err="1"/>
              <a:t>QString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74C03-08A5-AC2A-6389-E044813D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zh-CN" dirty="0"/>
          </a:p>
          <a:p>
            <a:endParaRPr lang="en" altLang="zh-CN" dirty="0"/>
          </a:p>
          <a:p>
            <a:r>
              <a:rPr lang="en" altLang="zh-CN" sz="2000" dirty="0"/>
              <a:t>simplified() </a:t>
            </a:r>
            <a:r>
              <a:rPr lang="en" altLang="zh-CN" sz="2000" dirty="0">
                <a:solidFill>
                  <a:schemeClr val="accent6">
                    <a:lumMod val="75000"/>
                  </a:schemeClr>
                </a:solidFill>
              </a:rPr>
              <a:t>// removes duplicate whitespace </a:t>
            </a:r>
          </a:p>
          <a:p>
            <a:r>
              <a:rPr lang="en" altLang="zh-CN" sz="2000" dirty="0"/>
              <a:t>left(), mid(), right() </a:t>
            </a:r>
            <a:r>
              <a:rPr lang="en" altLang="zh-CN" sz="2000" dirty="0">
                <a:solidFill>
                  <a:schemeClr val="accent6">
                    <a:lumMod val="75000"/>
                  </a:schemeClr>
                </a:solidFill>
              </a:rPr>
              <a:t>// part of a string </a:t>
            </a:r>
          </a:p>
          <a:p>
            <a:r>
              <a:rPr lang="en" altLang="zh-CN" sz="2000" dirty="0" err="1"/>
              <a:t>leftJustified</a:t>
            </a:r>
            <a:r>
              <a:rPr lang="en" altLang="zh-CN" sz="2000" dirty="0"/>
              <a:t>(), </a:t>
            </a:r>
            <a:r>
              <a:rPr lang="en" altLang="zh-CN" sz="2000" dirty="0" err="1"/>
              <a:t>rightJustified</a:t>
            </a:r>
            <a:r>
              <a:rPr lang="en" altLang="zh-CN" sz="2000" dirty="0"/>
              <a:t>() </a:t>
            </a:r>
            <a:r>
              <a:rPr lang="en" altLang="zh-CN" sz="2000" dirty="0">
                <a:solidFill>
                  <a:schemeClr val="accent6">
                    <a:lumMod val="75000"/>
                  </a:schemeClr>
                </a:solidFill>
              </a:rPr>
              <a:t>// padded version </a:t>
            </a:r>
          </a:p>
          <a:p>
            <a:r>
              <a:rPr lang="en" altLang="zh-CN" sz="2000" dirty="0"/>
              <a:t>length(), </a:t>
            </a:r>
            <a:r>
              <a:rPr lang="en" altLang="zh-CN" sz="2000" dirty="0" err="1"/>
              <a:t>endsWith</a:t>
            </a:r>
            <a:r>
              <a:rPr lang="en" altLang="zh-CN" sz="2000" dirty="0"/>
              <a:t>(), </a:t>
            </a:r>
            <a:r>
              <a:rPr lang="en" altLang="zh-CN" sz="2000" dirty="0" err="1"/>
              <a:t>startsWith</a:t>
            </a:r>
            <a:r>
              <a:rPr lang="en" altLang="zh-CN" sz="2000" dirty="0"/>
              <a:t>() </a:t>
            </a:r>
          </a:p>
          <a:p>
            <a:r>
              <a:rPr lang="en" altLang="zh-CN" sz="2000" dirty="0"/>
              <a:t>contains(), count(), </a:t>
            </a:r>
            <a:r>
              <a:rPr lang="en" altLang="zh-CN" sz="2000" dirty="0" err="1"/>
              <a:t>indexOf</a:t>
            </a:r>
            <a:r>
              <a:rPr lang="en" altLang="zh-CN" sz="2000" dirty="0"/>
              <a:t>(), </a:t>
            </a:r>
            <a:r>
              <a:rPr lang="en" altLang="zh-CN" sz="2000" dirty="0" err="1"/>
              <a:t>lastIndexOf</a:t>
            </a:r>
            <a:r>
              <a:rPr lang="en" altLang="zh-CN" sz="2000" dirty="0"/>
              <a:t>() </a:t>
            </a:r>
          </a:p>
          <a:p>
            <a:r>
              <a:rPr lang="en" altLang="zh-CN" sz="2000" dirty="0" err="1"/>
              <a:t>toInt</a:t>
            </a:r>
            <a:r>
              <a:rPr lang="en" altLang="zh-CN" sz="2000" dirty="0"/>
              <a:t>(), </a:t>
            </a:r>
            <a:r>
              <a:rPr lang="en" altLang="zh-CN" sz="2000" dirty="0" err="1"/>
              <a:t>toDouble</a:t>
            </a:r>
            <a:r>
              <a:rPr lang="en" altLang="zh-CN" sz="2000" dirty="0"/>
              <a:t>(), toLatin1(), toUtf8(), toLocal8Bit() </a:t>
            </a:r>
            <a:endParaRPr kumimoji="1"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EA8E76-7622-74DB-DF58-EEF62100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55" y="14582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7C5246-B38A-7BAC-5A76-90B3AA34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165" y="1864158"/>
            <a:ext cx="252633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QString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str2;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0C0C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".txt"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2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C066-5545-A8A6-6F44-C7FC3044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Formatted Output With </a:t>
            </a:r>
            <a:r>
              <a:rPr lang="en" altLang="zh-CN" dirty="0" err="1"/>
              <a:t>QString</a:t>
            </a:r>
            <a:r>
              <a:rPr lang="en" altLang="zh-CN" dirty="0"/>
              <a:t>::</a:t>
            </a:r>
            <a:r>
              <a:rPr lang="en" altLang="zh-CN" dirty="0" err="1"/>
              <a:t>arg</a:t>
            </a:r>
            <a:r>
              <a:rPr lang="en" altLang="zh-CN" dirty="0"/>
              <a:t>()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1069D-BAC7-840D-4556-8FDCC0E0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Convenience: 					(“multi-</a:t>
            </a:r>
            <a:r>
              <a:rPr lang="en" altLang="zh-CN" dirty="0" err="1"/>
              <a:t>arg</a:t>
            </a:r>
            <a:r>
              <a:rPr lang="en" altLang="zh-CN" dirty="0"/>
              <a:t>”). Only works with all </a:t>
            </a:r>
            <a:r>
              <a:rPr lang="en" altLang="zh-CN" dirty="0" err="1"/>
              <a:t>QString</a:t>
            </a:r>
            <a:r>
              <a:rPr lang="en" altLang="zh-CN" dirty="0"/>
              <a:t> arguments. 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C34A94-3109-CD3E-502D-13138C6EE258}"/>
              </a:ext>
            </a:extLst>
          </p:cNvPr>
          <p:cNvSpPr/>
          <p:nvPr/>
        </p:nvSpPr>
        <p:spPr>
          <a:xfrm>
            <a:off x="1956954" y="20324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status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"Processing file %1 of %2: %3"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12.34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fromLatin1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"delta: %1"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str == "delta: 1.234E+01";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B21E59-3AFC-60A9-4E22-F3B13D43CC33}"/>
              </a:ext>
            </a:extLst>
          </p:cNvPr>
          <p:cNvSpPr/>
          <p:nvPr/>
        </p:nvSpPr>
        <p:spPr>
          <a:xfrm>
            <a:off x="3553819" y="5131935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,...,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2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7018-2588-7B7D-B536-D2C39FE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Text Processing With </a:t>
            </a:r>
            <a:r>
              <a:rPr lang="en" altLang="zh-CN" dirty="0" err="1"/>
              <a:t>QStringList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9D39C-C31A-7643-7EB9-3C3CD97F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QString</a:t>
            </a:r>
            <a:r>
              <a:rPr lang="en" altLang="zh-CN" dirty="0"/>
              <a:t>::split(), </a:t>
            </a:r>
            <a:r>
              <a:rPr lang="en" altLang="zh-CN" dirty="0" err="1"/>
              <a:t>QStringList</a:t>
            </a:r>
            <a:r>
              <a:rPr lang="en" altLang="zh-CN" dirty="0"/>
              <a:t>::join() </a:t>
            </a:r>
          </a:p>
          <a:p>
            <a:r>
              <a:rPr lang="en" altLang="zh-CN" dirty="0" err="1"/>
              <a:t>QStringList</a:t>
            </a:r>
            <a:r>
              <a:rPr lang="en" altLang="zh-CN" dirty="0"/>
              <a:t>::</a:t>
            </a:r>
            <a:r>
              <a:rPr lang="en" altLang="zh-CN" dirty="0" err="1"/>
              <a:t>replaceInStrings</a:t>
            </a:r>
            <a:r>
              <a:rPr lang="en" altLang="zh-CN" dirty="0"/>
              <a:t>() </a:t>
            </a:r>
          </a:p>
          <a:p>
            <a:r>
              <a:rPr lang="en" altLang="zh-CN" dirty="0" err="1"/>
              <a:t>QStringList</a:t>
            </a:r>
            <a:r>
              <a:rPr lang="en" altLang="zh-CN" dirty="0"/>
              <a:t>::filter()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2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D668-0654-3534-FE5B-37960DFE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Container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59DC1-1229-565E-C00A-33E0E880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General purpose template-based container classes </a:t>
            </a:r>
          </a:p>
          <a:p>
            <a:r>
              <a:rPr lang="en" altLang="zh-CN" dirty="0" err="1">
                <a:solidFill>
                  <a:srgbClr val="7030A0"/>
                </a:solidFill>
              </a:rPr>
              <a:t>QList</a:t>
            </a:r>
            <a:r>
              <a:rPr lang="en" altLang="zh-CN" dirty="0">
                <a:solidFill>
                  <a:srgbClr val="7030A0"/>
                </a:solidFill>
              </a:rPr>
              <a:t>&lt;</a:t>
            </a:r>
            <a:r>
              <a:rPr lang="en" altLang="zh-CN" dirty="0" err="1">
                <a:solidFill>
                  <a:srgbClr val="7030A0"/>
                </a:solidFill>
              </a:rPr>
              <a:t>QString</a:t>
            </a:r>
            <a:r>
              <a:rPr lang="en" altLang="zh-CN" dirty="0">
                <a:solidFill>
                  <a:srgbClr val="7030A0"/>
                </a:solidFill>
              </a:rPr>
              <a:t>&gt; </a:t>
            </a:r>
            <a:r>
              <a:rPr lang="en" altLang="zh-CN" dirty="0"/>
              <a:t>- Sequence Container </a:t>
            </a:r>
          </a:p>
          <a:p>
            <a:pPr lvl="1"/>
            <a:r>
              <a:rPr lang="en" altLang="zh-CN" dirty="0"/>
              <a:t>Other: </a:t>
            </a:r>
            <a:r>
              <a:rPr lang="en" altLang="zh-CN" dirty="0" err="1">
                <a:solidFill>
                  <a:srgbClr val="7030A0"/>
                </a:solidFill>
              </a:rPr>
              <a:t>QLinkedList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QVector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QStack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QQueue</a:t>
            </a:r>
            <a:r>
              <a:rPr lang="en" altLang="zh-CN" dirty="0">
                <a:solidFill>
                  <a:srgbClr val="7030A0"/>
                </a:solidFill>
              </a:rPr>
              <a:t> </a:t>
            </a:r>
          </a:p>
          <a:p>
            <a:r>
              <a:rPr lang="en" altLang="zh-CN" dirty="0" err="1">
                <a:solidFill>
                  <a:srgbClr val="7030A0"/>
                </a:solidFill>
              </a:rPr>
              <a:t>QMap</a:t>
            </a:r>
            <a:r>
              <a:rPr lang="en" altLang="zh-CN" dirty="0">
                <a:solidFill>
                  <a:srgbClr val="7030A0"/>
                </a:solidFill>
              </a:rPr>
              <a:t>&lt;int, </a:t>
            </a:r>
            <a:r>
              <a:rPr lang="en" altLang="zh-CN" dirty="0" err="1">
                <a:solidFill>
                  <a:srgbClr val="7030A0"/>
                </a:solidFill>
              </a:rPr>
              <a:t>QString</a:t>
            </a:r>
            <a:r>
              <a:rPr lang="en" altLang="zh-CN" dirty="0">
                <a:solidFill>
                  <a:srgbClr val="7030A0"/>
                </a:solidFill>
              </a:rPr>
              <a:t>&gt; </a:t>
            </a:r>
            <a:r>
              <a:rPr lang="en" altLang="zh-CN" dirty="0"/>
              <a:t>- Associative Container </a:t>
            </a:r>
          </a:p>
          <a:p>
            <a:r>
              <a:rPr lang="en" altLang="zh-CN" dirty="0"/>
              <a:t>Other: </a:t>
            </a:r>
            <a:r>
              <a:rPr lang="en" altLang="zh-CN" dirty="0" err="1">
                <a:solidFill>
                  <a:srgbClr val="7030A0"/>
                </a:solidFill>
              </a:rPr>
              <a:t>QHash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QSet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QMultiMap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QMultiHash</a:t>
            </a:r>
            <a:r>
              <a:rPr lang="en" altLang="zh-CN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" altLang="zh-CN" dirty="0"/>
              <a:t>Qt's Container Classes compared to STL:</a:t>
            </a:r>
          </a:p>
          <a:p>
            <a:r>
              <a:rPr lang="en" altLang="zh-CN" dirty="0"/>
              <a:t> Lighter, safer, and easier to use than STL containers </a:t>
            </a:r>
          </a:p>
          <a:p>
            <a:pPr lvl="1"/>
            <a:r>
              <a:rPr lang="en" altLang="zh-CN" dirty="0"/>
              <a:t>If you prefer STL, feel free to... well.. whatever :-) </a:t>
            </a:r>
          </a:p>
          <a:p>
            <a:r>
              <a:rPr lang="en" altLang="zh-CN" dirty="0"/>
              <a:t>Methods exist that convert between Qt and STL </a:t>
            </a:r>
          </a:p>
          <a:p>
            <a:pPr lvl="1"/>
            <a:r>
              <a:rPr lang="en" altLang="zh-CN" dirty="0"/>
              <a:t>E.g. you need to pass </a:t>
            </a:r>
            <a:r>
              <a:rPr lang="en" altLang="zh-CN" dirty="0">
                <a:solidFill>
                  <a:srgbClr val="7030A0"/>
                </a:solidFill>
              </a:rPr>
              <a:t>std::list </a:t>
            </a:r>
            <a:r>
              <a:rPr lang="en" altLang="zh-CN" dirty="0"/>
              <a:t>to a Qt method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3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886C8-D071-1D2D-0558-DB30374E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Using Containers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0C3D6-4A4A-76FD-3762-525F5749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Using </a:t>
            </a:r>
            <a:r>
              <a:rPr lang="en" altLang="zh-CN" dirty="0" err="1"/>
              <a:t>QList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Using </a:t>
            </a:r>
            <a:r>
              <a:rPr lang="en" altLang="zh-CN" dirty="0" err="1"/>
              <a:t>QMap</a:t>
            </a:r>
            <a:r>
              <a:rPr lang="en" altLang="zh-CN" dirty="0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32C04F-B309-2900-4465-C820DCBDE97E}"/>
              </a:ext>
            </a:extLst>
          </p:cNvPr>
          <p:cNvSpPr/>
          <p:nvPr/>
        </p:nvSpPr>
        <p:spPr>
          <a:xfrm>
            <a:off x="1631373" y="2202102"/>
            <a:ext cx="86764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QList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 list; 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list &lt;&lt;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"one"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"two"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"three"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item1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// "two" 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 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item2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indexOf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"two"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// returns 1 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5CD6B9-38F5-74B2-B898-C57A0505FFB1}"/>
              </a:ext>
            </a:extLst>
          </p:cNvPr>
          <p:cNvSpPr/>
          <p:nvPr/>
        </p:nvSpPr>
        <p:spPr>
          <a:xfrm>
            <a:off x="1631373" y="43944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QMap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 map; 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map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"Norway"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map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"Italy"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48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map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"France"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// inserts key if not exists 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map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contains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"Norway"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 { 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val2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map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"Norway"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// recommended lookup 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2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0D971-C347-84F0-2B90-24378A0E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Iterators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8E0D5-77A8-9BF4-9B90-C8CFB4C6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Allow reading a container's content sequentially </a:t>
            </a:r>
          </a:p>
          <a:p>
            <a:r>
              <a:rPr lang="en" altLang="zh-CN" dirty="0"/>
              <a:t>Java-style iterators: simple and easy to use </a:t>
            </a:r>
          </a:p>
          <a:p>
            <a:pPr lvl="1"/>
            <a:r>
              <a:rPr lang="en" altLang="zh-CN" dirty="0" err="1">
                <a:solidFill>
                  <a:srgbClr val="7030A0"/>
                </a:solidFill>
              </a:rPr>
              <a:t>QListIterator</a:t>
            </a:r>
            <a:r>
              <a:rPr lang="en" altLang="zh-CN" dirty="0">
                <a:solidFill>
                  <a:srgbClr val="7030A0"/>
                </a:solidFill>
              </a:rPr>
              <a:t>&lt;...&gt; </a:t>
            </a:r>
            <a:r>
              <a:rPr lang="en" altLang="zh-CN" dirty="0"/>
              <a:t>for read </a:t>
            </a:r>
          </a:p>
          <a:p>
            <a:pPr lvl="1"/>
            <a:r>
              <a:rPr lang="en" altLang="zh-CN" dirty="0" err="1">
                <a:solidFill>
                  <a:srgbClr val="7030A0"/>
                </a:solidFill>
              </a:rPr>
              <a:t>QMutableListIterator</a:t>
            </a:r>
            <a:r>
              <a:rPr lang="en" altLang="zh-CN" dirty="0">
                <a:solidFill>
                  <a:srgbClr val="7030A0"/>
                </a:solidFill>
              </a:rPr>
              <a:t>&lt;...&gt; </a:t>
            </a:r>
            <a:r>
              <a:rPr lang="en" altLang="zh-CN" dirty="0"/>
              <a:t>for read-write </a:t>
            </a:r>
          </a:p>
          <a:p>
            <a:r>
              <a:rPr lang="en" altLang="zh-CN" dirty="0"/>
              <a:t>STL-style iterators slightly more efficient </a:t>
            </a:r>
          </a:p>
          <a:p>
            <a:pPr lvl="1"/>
            <a:r>
              <a:rPr lang="en" altLang="zh-CN" dirty="0" err="1">
                <a:solidFill>
                  <a:srgbClr val="7030A0"/>
                </a:solidFill>
              </a:rPr>
              <a:t>QList</a:t>
            </a:r>
            <a:r>
              <a:rPr lang="en" altLang="zh-CN" dirty="0">
                <a:solidFill>
                  <a:srgbClr val="7030A0"/>
                </a:solidFill>
              </a:rPr>
              <a:t>::</a:t>
            </a:r>
            <a:r>
              <a:rPr lang="en" altLang="zh-CN" dirty="0" err="1">
                <a:solidFill>
                  <a:srgbClr val="7030A0"/>
                </a:solidFill>
              </a:rPr>
              <a:t>const_iterator</a:t>
            </a:r>
            <a:r>
              <a:rPr lang="en" altLang="zh-CN" dirty="0">
                <a:solidFill>
                  <a:srgbClr val="7030A0"/>
                </a:solidFill>
              </a:rPr>
              <a:t> </a:t>
            </a:r>
            <a:r>
              <a:rPr lang="en" altLang="zh-CN" dirty="0"/>
              <a:t>for read </a:t>
            </a:r>
          </a:p>
          <a:p>
            <a:pPr lvl="1"/>
            <a:r>
              <a:rPr lang="en" altLang="zh-CN" dirty="0" err="1">
                <a:solidFill>
                  <a:srgbClr val="7030A0"/>
                </a:solidFill>
              </a:rPr>
              <a:t>QList</a:t>
            </a:r>
            <a:r>
              <a:rPr lang="en" altLang="zh-CN" dirty="0">
                <a:solidFill>
                  <a:srgbClr val="7030A0"/>
                </a:solidFill>
              </a:rPr>
              <a:t>::</a:t>
            </a:r>
            <a:r>
              <a:rPr lang="en" altLang="zh-CN" dirty="0" err="1">
                <a:solidFill>
                  <a:srgbClr val="7030A0"/>
                </a:solidFill>
              </a:rPr>
              <a:t>iteratorfor</a:t>
            </a:r>
            <a:r>
              <a:rPr lang="en" altLang="zh-CN" dirty="0">
                <a:solidFill>
                  <a:srgbClr val="7030A0"/>
                </a:solidFill>
              </a:rPr>
              <a:t> </a:t>
            </a:r>
            <a:r>
              <a:rPr lang="en" altLang="zh-CN" dirty="0"/>
              <a:t>read-write </a:t>
            </a:r>
          </a:p>
          <a:p>
            <a:r>
              <a:rPr lang="en" altLang="zh-CN" dirty="0"/>
              <a:t>Same works for </a:t>
            </a:r>
            <a:r>
              <a:rPr lang="en" altLang="zh-CN" dirty="0" err="1">
                <a:solidFill>
                  <a:srgbClr val="7030A0"/>
                </a:solidFill>
              </a:rPr>
              <a:t>QSet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QMap</a:t>
            </a:r>
            <a:r>
              <a:rPr lang="en" altLang="zh-CN" dirty="0">
                <a:solidFill>
                  <a:srgbClr val="7030A0"/>
                </a:solidFill>
              </a:rPr>
              <a:t>, </a:t>
            </a:r>
            <a:r>
              <a:rPr lang="en" altLang="zh-CN" dirty="0" err="1">
                <a:solidFill>
                  <a:srgbClr val="7030A0"/>
                </a:solidFill>
              </a:rPr>
              <a:t>QHash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9FB2-80A8-3877-8E76-CAC19C28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Iterators Java Style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6AD30-942F-8F4A-986B-263F34B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Example </a:t>
            </a:r>
            <a:r>
              <a:rPr lang="en" altLang="zh-CN" dirty="0" err="1"/>
              <a:t>QList</a:t>
            </a:r>
            <a:r>
              <a:rPr lang="en" altLang="zh-CN" dirty="0"/>
              <a:t> iterator</a:t>
            </a:r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Forward iteration</a:t>
            </a:r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Backward iteration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BE8546-FC07-2152-7A58-634F8A1A10C6}"/>
              </a:ext>
            </a:extLst>
          </p:cNvPr>
          <p:cNvSpPr/>
          <p:nvPr/>
        </p:nvSpPr>
        <p:spPr>
          <a:xfrm>
            <a:off x="2964873" y="2281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list;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list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QListIterator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(list);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8421B-6093-B7C6-A170-A39146901DC5}"/>
              </a:ext>
            </a:extLst>
          </p:cNvPr>
          <p:cNvSpPr/>
          <p:nvPr/>
        </p:nvSpPr>
        <p:spPr>
          <a:xfrm>
            <a:off x="3048000" y="39709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hasNext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{ 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qDebug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 B C D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B612D8-D94A-6E1F-8D06-C13E3D0FFDC0}"/>
              </a:ext>
            </a:extLst>
          </p:cNvPr>
          <p:cNvSpPr/>
          <p:nvPr/>
        </p:nvSpPr>
        <p:spPr>
          <a:xfrm>
            <a:off x="2964873" y="5432544"/>
            <a:ext cx="7103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toBack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position after the last item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hasPrevious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{ 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qDebug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previous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 C B A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 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94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D5F3B-180B-21E1-DAED-E7126386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STL-Style Iterators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45848-DEDD-7065-0C19-35DAAD15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dirty="0"/>
              <a:t>Example </a:t>
            </a:r>
            <a:r>
              <a:rPr lang="en" altLang="zh-CN" dirty="0" err="1"/>
              <a:t>QList</a:t>
            </a:r>
            <a:r>
              <a:rPr lang="en" altLang="zh-CN" dirty="0"/>
              <a:t> iterator 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Forward mutable iteration</a:t>
            </a:r>
          </a:p>
          <a:p>
            <a:pPr marL="0" indent="0">
              <a:buNone/>
            </a:pPr>
            <a:r>
              <a:rPr lang="en" altLang="zh-CN" dirty="0"/>
              <a:t> </a:t>
            </a:r>
          </a:p>
          <a:p>
            <a:endParaRPr lang="en" altLang="zh-CN" dirty="0"/>
          </a:p>
          <a:p>
            <a:r>
              <a:rPr lang="en" altLang="zh-CN" dirty="0"/>
              <a:t>Backward mutable iteration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 err="1">
                <a:solidFill>
                  <a:srgbClr val="7030A0"/>
                </a:solidFill>
              </a:rPr>
              <a:t>QList</a:t>
            </a:r>
            <a:r>
              <a:rPr lang="en" altLang="zh-CN" dirty="0">
                <a:solidFill>
                  <a:srgbClr val="7030A0"/>
                </a:solidFill>
              </a:rPr>
              <a:t>&lt;</a:t>
            </a:r>
            <a:r>
              <a:rPr lang="en" altLang="zh-CN" dirty="0" err="1">
                <a:solidFill>
                  <a:srgbClr val="7030A0"/>
                </a:solidFill>
              </a:rPr>
              <a:t>QString</a:t>
            </a:r>
            <a:r>
              <a:rPr lang="en" altLang="zh-CN" dirty="0">
                <a:solidFill>
                  <a:srgbClr val="7030A0"/>
                </a:solidFill>
              </a:rPr>
              <a:t>&gt;::</a:t>
            </a:r>
            <a:r>
              <a:rPr lang="en" altLang="zh-CN" dirty="0" err="1">
                <a:solidFill>
                  <a:srgbClr val="7030A0"/>
                </a:solidFill>
              </a:rPr>
              <a:t>const_iterator</a:t>
            </a:r>
            <a:r>
              <a:rPr lang="en" altLang="zh-CN" dirty="0">
                <a:solidFill>
                  <a:srgbClr val="7030A0"/>
                </a:solidFill>
              </a:rPr>
              <a:t> </a:t>
            </a:r>
            <a:r>
              <a:rPr lang="en" altLang="zh-CN" dirty="0"/>
              <a:t>for read-only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D8DEA2-A498-6A7D-BCCE-B64D5357FA15}"/>
              </a:ext>
            </a:extLst>
          </p:cNvPr>
          <p:cNvSpPr/>
          <p:nvPr/>
        </p:nvSpPr>
        <p:spPr>
          <a:xfrm>
            <a:off x="2331027" y="23542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list;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list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QList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&gt;::iterator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9F4D33-0616-0782-169A-D0A150B3DEF8}"/>
              </a:ext>
            </a:extLst>
          </p:cNvPr>
          <p:cNvSpPr/>
          <p:nvPr/>
        </p:nvSpPr>
        <p:spPr>
          <a:xfrm>
            <a:off x="1271155" y="4001294"/>
            <a:ext cx="10082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begin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++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 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toLower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}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FFCD9-D2FF-B563-0295-B49123C88D93}"/>
              </a:ext>
            </a:extLst>
          </p:cNvPr>
          <p:cNvSpPr/>
          <p:nvPr/>
        </p:nvSpPr>
        <p:spPr>
          <a:xfrm>
            <a:off x="1271155" y="4992192"/>
            <a:ext cx="10397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begin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{ --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toLower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 }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EAF7A-AFEC-9B61-B71C-A4A867D1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The foreach Keyword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E22BE-6EBC-4069-9E64-3E24D6A7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altLang="zh-CN" dirty="0"/>
              <a:t>It is a macro, feels like a keyword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break and continue as normal </a:t>
            </a:r>
          </a:p>
          <a:p>
            <a:r>
              <a:rPr lang="en" altLang="zh-CN" dirty="0"/>
              <a:t>Modifying the container while iterating </a:t>
            </a:r>
          </a:p>
          <a:p>
            <a:pPr lvl="1"/>
            <a:r>
              <a:rPr lang="en" altLang="zh-CN" dirty="0"/>
              <a:t>Results in container being copied </a:t>
            </a:r>
          </a:p>
          <a:p>
            <a:pPr lvl="1"/>
            <a:r>
              <a:rPr lang="en" altLang="zh-CN" dirty="0"/>
              <a:t>Iteration continues in unmodified version </a:t>
            </a:r>
          </a:p>
          <a:p>
            <a:r>
              <a:rPr lang="en" altLang="zh-CN" dirty="0"/>
              <a:t>Not possible to modify item </a:t>
            </a:r>
          </a:p>
          <a:p>
            <a:pPr lvl="1"/>
            <a:r>
              <a:rPr lang="en" altLang="zh-CN" dirty="0"/>
              <a:t>Iterator variable is a const reference. </a:t>
            </a:r>
          </a:p>
          <a:p>
            <a:pPr marL="0" indent="0">
              <a:buNone/>
            </a:pPr>
            <a:r>
              <a:rPr lang="en" altLang="zh-CN" dirty="0"/>
              <a:t>C++11 expands the for keyword for iteration over containers. C++11 auto feature can also be useful for iterators to infer the appropriate type.</a:t>
            </a:r>
            <a:endParaRPr kumimoji="1"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F050E9-2FB3-FA13-5D14-F68CDA984E2F}"/>
              </a:ext>
            </a:extLst>
          </p:cNvPr>
          <p:cNvSpPr/>
          <p:nvPr/>
        </p:nvSpPr>
        <p:spPr>
          <a:xfrm>
            <a:off x="2930236" y="2274562"/>
            <a:ext cx="806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foreach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&amp;str, list)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isEmpty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qDebug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str; }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5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Features of Qt </a:t>
            </a:r>
          </a:p>
          <a:p>
            <a:r>
              <a:rPr lang="en" altLang="zh-CN" dirty="0"/>
              <a:t>C++ Refresher </a:t>
            </a:r>
          </a:p>
          <a:p>
            <a:r>
              <a:rPr lang="en" altLang="zh-CN" dirty="0"/>
              <a:t>Hello World Application </a:t>
            </a:r>
          </a:p>
          <a:p>
            <a:r>
              <a:rPr lang="en" altLang="zh-CN" dirty="0"/>
              <a:t>Core Classes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Objects and Object Communication </a:t>
            </a:r>
          </a:p>
          <a:p>
            <a:r>
              <a:rPr lang="en" altLang="zh-CN" dirty="0"/>
              <a:t>A Look Ahead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6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</a:rPr>
              <a:t>Features of Qt </a:t>
            </a:r>
          </a:p>
          <a:p>
            <a:r>
              <a:rPr lang="en" altLang="zh-CN" dirty="0"/>
              <a:t>C++ Refresher </a:t>
            </a:r>
            <a:endParaRPr lang="en" altLang="zh-CN" dirty="0">
              <a:solidFill>
                <a:srgbClr val="FF0000"/>
              </a:solidFill>
            </a:endParaRPr>
          </a:p>
          <a:p>
            <a:r>
              <a:rPr lang="en" altLang="zh-CN" dirty="0"/>
              <a:t>Hello World Application </a:t>
            </a:r>
          </a:p>
          <a:p>
            <a:r>
              <a:rPr lang="en" altLang="zh-CN" dirty="0"/>
              <a:t>Core Classes </a:t>
            </a:r>
          </a:p>
          <a:p>
            <a:r>
              <a:rPr lang="en" altLang="zh-CN" dirty="0"/>
              <a:t>Objects and Object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36030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41BE0-4B0A-D325-32FB-B5D9138C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Implicit Sharing and Containers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83A25-8CE8-F589-5F84-76D7FFCE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/>
              <a:t>Implicit Sharing </a:t>
            </a:r>
          </a:p>
          <a:p>
            <a:pPr marL="457200" lvl="1" indent="0">
              <a:buNone/>
            </a:pPr>
            <a:r>
              <a:rPr lang="en" altLang="zh-CN" dirty="0"/>
              <a:t>If an object is copied, then its data is copied only when the data of one of the objects is changed ("copy on write") </a:t>
            </a:r>
          </a:p>
          <a:p>
            <a:r>
              <a:rPr lang="en" altLang="zh-CN" dirty="0"/>
              <a:t>Shared class has a pointer to shared data block </a:t>
            </a:r>
          </a:p>
          <a:p>
            <a:pPr lvl="1"/>
            <a:r>
              <a:rPr lang="en" altLang="zh-CN" dirty="0"/>
              <a:t>Shared data block = reference counter and actual data </a:t>
            </a:r>
          </a:p>
          <a:p>
            <a:r>
              <a:rPr lang="en" altLang="zh-CN" dirty="0"/>
              <a:t>Assignment is a shallow copy </a:t>
            </a:r>
          </a:p>
          <a:p>
            <a:r>
              <a:rPr lang="en" altLang="zh-CN" dirty="0"/>
              <a:t>Changing results into deep copy (detach)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2C48A-3DEF-A36D-A1C0-DA2F40D37C33}"/>
              </a:ext>
            </a:extLst>
          </p:cNvPr>
          <p:cNvSpPr/>
          <p:nvPr/>
        </p:nvSpPr>
        <p:spPr>
          <a:xfrm>
            <a:off x="1020605" y="5253633"/>
            <a:ext cx="10435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QList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list1, list2;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ist1 &lt;&lt;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list2 = list1;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shallow-copy: shares data with list1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list2 &lt;&lt;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deep-copy: change triggers detach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2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1657-6D0D-50F4-8243-4D8576E8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Qt's C++ Object Model - </a:t>
            </a:r>
            <a:r>
              <a:rPr lang="en" altLang="zh-CN" dirty="0" err="1"/>
              <a:t>QObject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CB310-1FCB-D639-E779-C9B49903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QObject</a:t>
            </a:r>
            <a:r>
              <a:rPr lang="en" altLang="zh-CN" dirty="0"/>
              <a:t> is the heart of Qt's object model </a:t>
            </a:r>
          </a:p>
          <a:p>
            <a:r>
              <a:rPr lang="en" altLang="zh-CN" dirty="0"/>
              <a:t>Include these features: </a:t>
            </a:r>
          </a:p>
          <a:p>
            <a:pPr lvl="1"/>
            <a:r>
              <a:rPr lang="en" altLang="zh-CN" dirty="0"/>
              <a:t>Memory management </a:t>
            </a:r>
          </a:p>
          <a:p>
            <a:pPr lvl="1"/>
            <a:r>
              <a:rPr lang="en" altLang="zh-CN" dirty="0"/>
              <a:t>Object properties </a:t>
            </a:r>
          </a:p>
          <a:p>
            <a:pPr lvl="1"/>
            <a:r>
              <a:rPr lang="en" altLang="zh-CN" dirty="0"/>
              <a:t>Introspection </a:t>
            </a:r>
          </a:p>
          <a:p>
            <a:pPr lvl="1"/>
            <a:r>
              <a:rPr lang="en" altLang="zh-CN" dirty="0"/>
              <a:t>Signals and Slots </a:t>
            </a:r>
          </a:p>
          <a:p>
            <a:pPr lvl="1"/>
            <a:r>
              <a:rPr lang="en" altLang="zh-CN" dirty="0"/>
              <a:t>Event handling </a:t>
            </a:r>
          </a:p>
          <a:p>
            <a:r>
              <a:rPr lang="en" altLang="zh-CN" dirty="0" err="1"/>
              <a:t>QObject</a:t>
            </a:r>
            <a:r>
              <a:rPr lang="en" altLang="zh-CN" dirty="0"/>
              <a:t> has no visual representation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91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A380-85AE-942A-EF7A-25872C40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Object 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B5076-307F-E1C6-4687-19F05D84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dirty="0" err="1"/>
              <a:t>QObjects</a:t>
            </a:r>
            <a:r>
              <a:rPr lang="en" altLang="zh-CN" dirty="0"/>
              <a:t> organize themselves in object trees </a:t>
            </a:r>
          </a:p>
          <a:p>
            <a:r>
              <a:rPr lang="en" altLang="zh-CN" dirty="0"/>
              <a:t>Based on parent-child relationship </a:t>
            </a:r>
          </a:p>
          <a:p>
            <a:r>
              <a:rPr lang="en" altLang="zh-CN" dirty="0" err="1">
                <a:solidFill>
                  <a:srgbClr val="7030A0"/>
                </a:solidFill>
              </a:rPr>
              <a:t>QObject</a:t>
            </a:r>
            <a:r>
              <a:rPr lang="en" altLang="zh-CN" dirty="0">
                <a:solidFill>
                  <a:srgbClr val="7030A0"/>
                </a:solidFill>
              </a:rPr>
              <a:t>(</a:t>
            </a:r>
            <a:r>
              <a:rPr lang="en" altLang="zh-CN" dirty="0" err="1">
                <a:solidFill>
                  <a:srgbClr val="7030A0"/>
                </a:solidFill>
              </a:rPr>
              <a:t>QObject</a:t>
            </a:r>
            <a:r>
              <a:rPr lang="en" altLang="zh-CN" dirty="0">
                <a:solidFill>
                  <a:srgbClr val="7030A0"/>
                </a:solidFill>
              </a:rPr>
              <a:t> *parent = 0) </a:t>
            </a:r>
          </a:p>
          <a:p>
            <a:pPr lvl="1"/>
            <a:r>
              <a:rPr lang="en" altLang="zh-CN" dirty="0"/>
              <a:t>Parent adds object to list of children </a:t>
            </a:r>
          </a:p>
          <a:p>
            <a:pPr lvl="1"/>
            <a:r>
              <a:rPr lang="en" altLang="zh-CN" dirty="0"/>
              <a:t>Parent owns children</a:t>
            </a:r>
          </a:p>
          <a:p>
            <a:r>
              <a:rPr lang="en" altLang="zh-CN" dirty="0"/>
              <a:t> Construction/Destruction </a:t>
            </a:r>
          </a:p>
          <a:p>
            <a:r>
              <a:rPr lang="en" altLang="zh-CN" dirty="0"/>
              <a:t>Trees can be constructed in any order </a:t>
            </a:r>
          </a:p>
          <a:p>
            <a:r>
              <a:rPr lang="en" altLang="zh-CN" dirty="0"/>
              <a:t>Trees can be destroyed in any order </a:t>
            </a:r>
          </a:p>
          <a:p>
            <a:pPr lvl="1"/>
            <a:r>
              <a:rPr lang="en" altLang="zh-CN" dirty="0"/>
              <a:t>If object has a parent: object is first removed from the parent </a:t>
            </a:r>
          </a:p>
          <a:p>
            <a:pPr lvl="1"/>
            <a:r>
              <a:rPr lang="en" altLang="zh-CN" dirty="0"/>
              <a:t>If object has children: deletes each child first </a:t>
            </a:r>
          </a:p>
          <a:p>
            <a:pPr lvl="1"/>
            <a:r>
              <a:rPr lang="en" altLang="zh-CN" dirty="0"/>
              <a:t>No object is deleted twice </a:t>
            </a:r>
          </a:p>
          <a:p>
            <a:r>
              <a:rPr lang="en" altLang="zh-CN" dirty="0"/>
              <a:t>Note: Parent-child relationship is not inheritance!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52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E896-7B24-61BD-4784-BB95CA67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Creating Objects - General Guidelines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9E30A-1A6A-8308-A4FF-954C7BAA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On Heap - </a:t>
            </a:r>
            <a:r>
              <a:rPr lang="en" altLang="zh-CN" dirty="0" err="1"/>
              <a:t>QObject</a:t>
            </a:r>
            <a:r>
              <a:rPr lang="en" altLang="zh-CN" dirty="0"/>
              <a:t> with parent 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7030A0"/>
                </a:solidFill>
              </a:rPr>
              <a:t>	</a:t>
            </a:r>
            <a:r>
              <a:rPr lang="en" altLang="zh-CN" dirty="0" err="1">
                <a:solidFill>
                  <a:srgbClr val="7030A0"/>
                </a:solidFill>
              </a:rPr>
              <a:t>QTimer</a:t>
            </a:r>
            <a:r>
              <a:rPr lang="en" altLang="zh-CN" dirty="0">
                <a:solidFill>
                  <a:srgbClr val="7030A0"/>
                </a:solidFill>
              </a:rPr>
              <a:t> *timer = new </a:t>
            </a:r>
            <a:r>
              <a:rPr lang="en" altLang="zh-CN" dirty="0" err="1">
                <a:solidFill>
                  <a:srgbClr val="7030A0"/>
                </a:solidFill>
              </a:rPr>
              <a:t>QTimer</a:t>
            </a:r>
            <a:r>
              <a:rPr lang="en" altLang="zh-CN" dirty="0">
                <a:solidFill>
                  <a:srgbClr val="7030A0"/>
                </a:solidFill>
              </a:rPr>
              <a:t>(this); </a:t>
            </a:r>
          </a:p>
          <a:p>
            <a:r>
              <a:rPr lang="en" altLang="zh-CN" dirty="0"/>
              <a:t>On Stack - </a:t>
            </a:r>
            <a:r>
              <a:rPr lang="en" altLang="zh-CN" dirty="0" err="1"/>
              <a:t>QObject</a:t>
            </a:r>
            <a:r>
              <a:rPr lang="en" altLang="zh-CN" dirty="0"/>
              <a:t> without parent: </a:t>
            </a:r>
          </a:p>
          <a:p>
            <a:pPr lvl="1"/>
            <a:r>
              <a:rPr lang="en" altLang="zh-CN" dirty="0" err="1"/>
              <a:t>QFile</a:t>
            </a:r>
            <a:r>
              <a:rPr lang="en" altLang="zh-CN" dirty="0"/>
              <a:t>, usually local to a function </a:t>
            </a:r>
          </a:p>
          <a:p>
            <a:pPr lvl="1"/>
            <a:r>
              <a:rPr lang="en" altLang="zh-CN" dirty="0" err="1"/>
              <a:t>QApplication</a:t>
            </a:r>
            <a:r>
              <a:rPr lang="en" altLang="zh-CN" dirty="0"/>
              <a:t> (local to main()) </a:t>
            </a:r>
          </a:p>
          <a:p>
            <a:pPr lvl="1"/>
            <a:r>
              <a:rPr lang="en" altLang="zh-CN" dirty="0" err="1"/>
              <a:t>QSettings</a:t>
            </a:r>
            <a:r>
              <a:rPr lang="en" altLang="zh-CN" dirty="0"/>
              <a:t>, lightweight to create, local to a function </a:t>
            </a:r>
          </a:p>
          <a:p>
            <a:r>
              <a:rPr lang="en" altLang="zh-CN" dirty="0"/>
              <a:t>On Stack - value types </a:t>
            </a:r>
          </a:p>
          <a:p>
            <a:pPr lvl="1"/>
            <a:r>
              <a:rPr lang="en" altLang="zh-CN" dirty="0" err="1"/>
              <a:t>QString</a:t>
            </a:r>
            <a:r>
              <a:rPr lang="en" altLang="zh-CN" dirty="0"/>
              <a:t>, </a:t>
            </a:r>
            <a:r>
              <a:rPr lang="en" altLang="zh-CN" dirty="0" err="1"/>
              <a:t>QList</a:t>
            </a:r>
            <a:r>
              <a:rPr lang="en" altLang="zh-CN" dirty="0"/>
              <a:t>, </a:t>
            </a:r>
            <a:r>
              <a:rPr lang="en" altLang="zh-CN" dirty="0" err="1"/>
              <a:t>QHash</a:t>
            </a:r>
            <a:r>
              <a:rPr lang="en" altLang="zh-CN" dirty="0"/>
              <a:t>, </a:t>
            </a:r>
            <a:r>
              <a:rPr lang="en" altLang="zh-CN" dirty="0" err="1"/>
              <a:t>QMap</a:t>
            </a:r>
            <a:r>
              <a:rPr lang="en" altLang="zh-CN" dirty="0"/>
              <a:t>, </a:t>
            </a:r>
            <a:r>
              <a:rPr lang="en" altLang="zh-CN" dirty="0" err="1"/>
              <a:t>QColor</a:t>
            </a:r>
            <a:r>
              <a:rPr lang="en" altLang="zh-CN" dirty="0"/>
              <a:t>, </a:t>
            </a:r>
            <a:r>
              <a:rPr lang="en" altLang="zh-CN" dirty="0" err="1"/>
              <a:t>QImage</a:t>
            </a:r>
            <a:r>
              <a:rPr lang="en" altLang="zh-CN" dirty="0"/>
              <a:t>, </a:t>
            </a:r>
            <a:r>
              <a:rPr lang="en" altLang="zh-CN" dirty="0" err="1"/>
              <a:t>QPixmap</a:t>
            </a:r>
            <a:r>
              <a:rPr lang="en" altLang="zh-CN" dirty="0"/>
              <a:t>, </a:t>
            </a:r>
            <a:r>
              <a:rPr lang="en" altLang="zh-CN" dirty="0" err="1"/>
              <a:t>QVariant</a:t>
            </a:r>
            <a:r>
              <a:rPr lang="en" altLang="zh-CN" dirty="0"/>
              <a:t> </a:t>
            </a:r>
          </a:p>
          <a:p>
            <a:r>
              <a:rPr lang="en" altLang="zh-CN" dirty="0"/>
              <a:t>Stack or Heap - </a:t>
            </a:r>
            <a:r>
              <a:rPr lang="en" altLang="zh-CN" dirty="0" err="1"/>
              <a:t>QDialog</a:t>
            </a:r>
            <a:r>
              <a:rPr lang="en" altLang="zh-CN" dirty="0"/>
              <a:t> - depending on lifetime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74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6280-62A5-E323-00C9-3631ED89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Q_OBJECT - flag for MOC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22D6F-A389-6778-A078-0602B7F1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Meta Object Compiler (MOC) </a:t>
            </a:r>
          </a:p>
          <a:p>
            <a:r>
              <a:rPr lang="en" altLang="zh-CN" dirty="0"/>
              <a:t>Q_OBJECT </a:t>
            </a:r>
          </a:p>
          <a:p>
            <a:pPr lvl="1"/>
            <a:r>
              <a:rPr lang="en" altLang="zh-CN" dirty="0"/>
              <a:t>Enhances </a:t>
            </a:r>
            <a:r>
              <a:rPr lang="en" altLang="zh-CN" dirty="0" err="1"/>
              <a:t>QObject</a:t>
            </a:r>
            <a:r>
              <a:rPr lang="en" altLang="zh-CN" dirty="0"/>
              <a:t> with </a:t>
            </a:r>
            <a:r>
              <a:rPr lang="en" altLang="zh-CN" dirty="0" err="1"/>
              <a:t>QMetaObject</a:t>
            </a:r>
            <a:r>
              <a:rPr lang="en" altLang="zh-CN" dirty="0"/>
              <a:t> information </a:t>
            </a:r>
          </a:p>
          <a:p>
            <a:pPr lvl="1"/>
            <a:r>
              <a:rPr lang="en" altLang="zh-CN" dirty="0"/>
              <a:t>Required for Q_PROPERTY, </a:t>
            </a:r>
            <a:r>
              <a:rPr lang="en" altLang="zh-CN" dirty="0" err="1"/>
              <a:t>QObject</a:t>
            </a:r>
            <a:r>
              <a:rPr lang="en" altLang="zh-CN" dirty="0"/>
              <a:t>::</a:t>
            </a:r>
            <a:r>
              <a:rPr lang="en" altLang="zh-CN" dirty="0" err="1"/>
              <a:t>metaObject</a:t>
            </a:r>
            <a:r>
              <a:rPr lang="en" altLang="zh-CN" dirty="0"/>
              <a:t>(), </a:t>
            </a:r>
            <a:r>
              <a:rPr lang="en" altLang="zh-CN" dirty="0" err="1"/>
              <a:t>qobject_cast</a:t>
            </a:r>
            <a:r>
              <a:rPr lang="en" altLang="zh-CN" dirty="0"/>
              <a:t>, etc. </a:t>
            </a:r>
          </a:p>
          <a:p>
            <a:pPr lvl="1"/>
            <a:r>
              <a:rPr lang="en" altLang="zh-CN" dirty="0"/>
              <a:t>Required for signals, slots, and </a:t>
            </a:r>
            <a:r>
              <a:rPr lang="en" altLang="zh-CN" dirty="0" err="1"/>
              <a:t>QMetaObject</a:t>
            </a:r>
            <a:r>
              <a:rPr lang="en" altLang="zh-CN" dirty="0"/>
              <a:t>::</a:t>
            </a:r>
            <a:r>
              <a:rPr lang="en" altLang="zh-CN" dirty="0" err="1"/>
              <a:t>invokeMethod</a:t>
            </a:r>
            <a:r>
              <a:rPr lang="en" altLang="zh-CN" dirty="0"/>
              <a:t>() </a:t>
            </a:r>
          </a:p>
          <a:p>
            <a:r>
              <a:rPr lang="en" altLang="zh-CN" dirty="0" err="1"/>
              <a:t>moc</a:t>
            </a:r>
            <a:r>
              <a:rPr lang="en" altLang="zh-CN" dirty="0"/>
              <a:t> creates generates the </a:t>
            </a:r>
            <a:r>
              <a:rPr lang="en" altLang="zh-CN" dirty="0" err="1"/>
              <a:t>QMetaObject</a:t>
            </a:r>
            <a:r>
              <a:rPr lang="en" altLang="zh-CN" dirty="0"/>
              <a:t> code for each Q_OBJECT</a:t>
            </a:r>
          </a:p>
          <a:p>
            <a:pPr marL="0" indent="0">
              <a:buNone/>
            </a:pP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 err="1"/>
              <a:t>Makefiles</a:t>
            </a:r>
            <a:r>
              <a:rPr lang="en" altLang="zh-CN" dirty="0"/>
              <a:t> generated by </a:t>
            </a:r>
            <a:r>
              <a:rPr lang="en" altLang="zh-CN" dirty="0" err="1"/>
              <a:t>qmake</a:t>
            </a:r>
            <a:r>
              <a:rPr lang="en" altLang="zh-CN" dirty="0"/>
              <a:t> take care of making the Q_OBJECT-marked classes automatically for you.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98064-950D-DFD4-9E3B-B32798383EEA}"/>
              </a:ext>
            </a:extLst>
          </p:cNvPr>
          <p:cNvSpPr/>
          <p:nvPr/>
        </p:nvSpPr>
        <p:spPr>
          <a:xfrm>
            <a:off x="2620338" y="38780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-o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moc_myclass.cpp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myclass.h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myclass.cpp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moc_myclass.cpp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-o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myapp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moc_myclass.o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myclass.o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1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Features of Qt </a:t>
            </a:r>
          </a:p>
          <a:p>
            <a:r>
              <a:rPr lang="en" altLang="zh-CN" dirty="0"/>
              <a:t>C++ Refresher </a:t>
            </a:r>
          </a:p>
          <a:p>
            <a:r>
              <a:rPr lang="en" altLang="zh-CN" dirty="0"/>
              <a:t>Hello World Application </a:t>
            </a:r>
          </a:p>
          <a:p>
            <a:r>
              <a:rPr lang="en" altLang="zh-CN" dirty="0"/>
              <a:t>Core Classes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Objects and Object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993317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49B7-D72A-1DD3-0A1F-27B33A41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Callbacks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CC6B5-F09D-8049-8235-4481F3F0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General Problem: How do you get from "the user clicks a button" to your business logic? </a:t>
            </a:r>
          </a:p>
          <a:p>
            <a:r>
              <a:rPr lang="en" altLang="zh-CN" dirty="0"/>
              <a:t>Possible solutions </a:t>
            </a:r>
          </a:p>
          <a:p>
            <a:pPr lvl="1"/>
            <a:r>
              <a:rPr lang="en" altLang="zh-CN" dirty="0"/>
              <a:t>Callbacks </a:t>
            </a:r>
          </a:p>
          <a:p>
            <a:pPr lvl="2"/>
            <a:r>
              <a:rPr lang="en" altLang="zh-CN" dirty="0"/>
              <a:t>Based on function pointers </a:t>
            </a:r>
          </a:p>
          <a:p>
            <a:pPr lvl="2"/>
            <a:r>
              <a:rPr lang="en" altLang="zh-CN" dirty="0"/>
              <a:t>Traditionally not type-safe </a:t>
            </a:r>
          </a:p>
          <a:p>
            <a:pPr lvl="1"/>
            <a:r>
              <a:rPr lang="en" altLang="zh-CN" dirty="0"/>
              <a:t>Observer Pattern (Listener) </a:t>
            </a:r>
          </a:p>
          <a:p>
            <a:pPr lvl="2"/>
            <a:r>
              <a:rPr lang="en" altLang="zh-CN" dirty="0"/>
              <a:t>Based on interface classes </a:t>
            </a:r>
          </a:p>
          <a:p>
            <a:pPr lvl="2"/>
            <a:r>
              <a:rPr lang="en" altLang="zh-CN" dirty="0"/>
              <a:t>Needs listener registration</a:t>
            </a:r>
          </a:p>
          <a:p>
            <a:pPr lvl="2"/>
            <a:r>
              <a:rPr lang="en" altLang="zh-CN" dirty="0"/>
              <a:t>Many interface classes </a:t>
            </a:r>
          </a:p>
          <a:p>
            <a:r>
              <a:rPr lang="en" altLang="zh-CN" dirty="0"/>
              <a:t>Qt uses </a:t>
            </a:r>
          </a:p>
          <a:p>
            <a:pPr lvl="1"/>
            <a:r>
              <a:rPr lang="en" altLang="zh-CN" dirty="0"/>
              <a:t>Signals and slots for high-level (semantic) callbacks </a:t>
            </a:r>
          </a:p>
          <a:p>
            <a:pPr lvl="1"/>
            <a:r>
              <a:rPr lang="en" altLang="zh-CN" dirty="0"/>
              <a:t>Virtual methods for low-level (syntactic) events.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4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4359-D3E7-EFCC-B78C-767243FB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Connecting Signals to Slots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5195C-7363-6B9D-D631-E0934612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zh-CN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endParaRPr lang="en" altLang="zh-CN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endParaRPr lang="en" altLang="zh-CN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endParaRPr lang="en" altLang="zh-CN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endParaRPr lang="en" altLang="zh-CN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endParaRPr lang="en" altLang="zh-CN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r>
              <a:rPr lang="en" altLang="zh-CN" dirty="0">
                <a:solidFill>
                  <a:srgbClr val="3B3835"/>
                </a:solidFill>
                <a:latin typeface="Source Sans Pro" panose="020B0503030403020204" pitchFamily="34" charset="0"/>
              </a:rPr>
              <a:t>In C++ Code: Signal/Slot Connection Established Connecting Signals to Slots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CFB16-1A8A-650B-4FF0-5C29ABEADA5B}"/>
              </a:ext>
            </a:extLst>
          </p:cNvPr>
          <p:cNvSpPr/>
          <p:nvPr/>
        </p:nvSpPr>
        <p:spPr>
          <a:xfrm>
            <a:off x="2175162" y="2875002"/>
            <a:ext cx="807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/>
              <a:t>QObject</a:t>
            </a:r>
            <a:r>
              <a:rPr lang="en" altLang="zh-CN" dirty="0"/>
              <a:t>::connect(</a:t>
            </a:r>
            <a:r>
              <a:rPr lang="en" altLang="zh-CN" dirty="0" err="1"/>
              <a:t>sliderItem</a:t>
            </a:r>
            <a:r>
              <a:rPr lang="en" altLang="zh-CN" dirty="0"/>
              <a:t>,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00080"/>
                </a:solidFill>
              </a:rPr>
              <a:t>SIGNAL</a:t>
            </a:r>
            <a:r>
              <a:rPr lang="en" altLang="zh-CN" dirty="0"/>
              <a:t>(</a:t>
            </a:r>
            <a:r>
              <a:rPr lang="en" altLang="zh-CN" dirty="0" err="1">
                <a:solidFill>
                  <a:srgbClr val="00677C"/>
                </a:solidFill>
              </a:rPr>
              <a:t>valueChanged</a:t>
            </a:r>
            <a:r>
              <a:rPr lang="en" altLang="zh-CN" dirty="0"/>
              <a:t>(</a:t>
            </a:r>
            <a:r>
              <a:rPr lang="en" altLang="zh-CN" dirty="0" err="1">
                <a:solidFill>
                  <a:srgbClr val="800080"/>
                </a:solidFill>
              </a:rPr>
              <a:t>QVariant</a:t>
            </a:r>
            <a:r>
              <a:rPr lang="en" altLang="zh-CN" dirty="0"/>
              <a:t>)),</a:t>
            </a:r>
          </a:p>
          <a:p>
            <a:r>
              <a:rPr lang="en" altLang="zh-CN" dirty="0">
                <a:solidFill>
                  <a:srgbClr val="C0C0C0"/>
                </a:solidFill>
              </a:rPr>
              <a:t>		 </a:t>
            </a:r>
            <a:r>
              <a:rPr lang="en" altLang="zh-CN" dirty="0" err="1"/>
              <a:t>pickerItem</a:t>
            </a:r>
            <a:r>
              <a:rPr lang="en" altLang="zh-CN" dirty="0"/>
              <a:t>,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r>
              <a:rPr lang="en" altLang="zh-CN" dirty="0">
                <a:solidFill>
                  <a:srgbClr val="000080"/>
                </a:solidFill>
              </a:rPr>
              <a:t>SLOT</a:t>
            </a:r>
            <a:r>
              <a:rPr lang="en" altLang="zh-CN" dirty="0"/>
              <a:t>(</a:t>
            </a:r>
            <a:r>
              <a:rPr lang="en" altLang="zh-CN" dirty="0" err="1">
                <a:solidFill>
                  <a:srgbClr val="00677C"/>
                </a:solidFill>
              </a:rPr>
              <a:t>setValue</a:t>
            </a:r>
            <a:r>
              <a:rPr lang="en" altLang="zh-CN" dirty="0"/>
              <a:t>(</a:t>
            </a:r>
            <a:r>
              <a:rPr lang="en" altLang="zh-CN" dirty="0" err="1">
                <a:solidFill>
                  <a:srgbClr val="800080"/>
                </a:solidFill>
              </a:rPr>
              <a:t>QVariant</a:t>
            </a:r>
            <a:r>
              <a:rPr lang="en" altLang="zh-CN" dirty="0"/>
              <a:t>)));</a:t>
            </a:r>
            <a:r>
              <a:rPr lang="en" altLang="zh-CN" dirty="0">
                <a:solidFill>
                  <a:srgbClr val="C0C0C0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52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2BD82-5D8E-5569-DE1F-F72F3DE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Custom Slots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248A0-EDDD-0288-1A07-83033FB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 File: </a:t>
            </a:r>
            <a:r>
              <a:rPr lang="en" altLang="zh-CN" dirty="0" err="1"/>
              <a:t>myclass.h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File: </a:t>
            </a:r>
            <a:r>
              <a:rPr lang="en" altLang="zh-CN" dirty="0" err="1"/>
              <a:t>myclass.cpp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D6BAAD-7198-BE06-0768-019BEB361C9E}"/>
              </a:ext>
            </a:extLst>
          </p:cNvPr>
          <p:cNvSpPr/>
          <p:nvPr/>
        </p:nvSpPr>
        <p:spPr>
          <a:xfrm>
            <a:off x="3846786" y="19699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QObject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Q_OBJECT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marker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moc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…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public slots: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 custom slot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9677C1-AF50-7C62-014E-E8E609EB7B5F}"/>
              </a:ext>
            </a:extLst>
          </p:cNvPr>
          <p:cNvSpPr/>
          <p:nvPr/>
        </p:nvSpPr>
        <p:spPr>
          <a:xfrm>
            <a:off x="3846786" y="49117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MyClass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slot implementation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9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63EE-73DD-622E-8D7C-5B2088CF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Custom Signals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08F65-CA53-C534-9708-8CA67132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File: </a:t>
            </a:r>
            <a:r>
              <a:rPr lang="en" altLang="zh-CN" dirty="0" err="1"/>
              <a:t>myclass.h</a:t>
            </a:r>
            <a:endParaRPr lang="en" altLang="zh-CN" dirty="0"/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File: </a:t>
            </a:r>
            <a:r>
              <a:rPr lang="en" altLang="zh-CN" dirty="0" err="1"/>
              <a:t>myclass.cpp</a:t>
            </a:r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Sending a signal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E5C74-5FF6-9172-2B16-7D0B24E7A379}"/>
              </a:ext>
            </a:extLst>
          </p:cNvPr>
          <p:cNvSpPr/>
          <p:nvPr/>
        </p:nvSpPr>
        <p:spPr>
          <a:xfrm>
            <a:off x="1786758" y="2413337"/>
            <a:ext cx="789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QObject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Q_OBJECT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marker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moc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…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signals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	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valueChanged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 custom signal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83EC2C-37B3-5127-671B-E159B8F06240}"/>
              </a:ext>
            </a:extLst>
          </p:cNvPr>
          <p:cNvSpPr/>
          <p:nvPr/>
        </p:nvSpPr>
        <p:spPr>
          <a:xfrm>
            <a:off x="1786758" y="4987647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No implementation for a signal!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D33A52-A8A4-CD76-2D59-E5AFD7EB867F}"/>
              </a:ext>
            </a:extLst>
          </p:cNvPr>
          <p:cNvSpPr/>
          <p:nvPr/>
        </p:nvSpPr>
        <p:spPr>
          <a:xfrm>
            <a:off x="1786758" y="61768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emit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valueChanged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EC933-3908-33F1-3DF2-521661DC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Qt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3F647-EF73-61E9-E0B7-07C3485E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Developed by C++, and coding in C++ style</a:t>
            </a:r>
          </a:p>
          <a:p>
            <a:r>
              <a:rPr kumimoji="1" lang="en" altLang="zh-CN" dirty="0"/>
              <a:t>For</a:t>
            </a:r>
            <a:r>
              <a:rPr kumimoji="1" lang="zh-CN" altLang="en-US" dirty="0"/>
              <a:t> </a:t>
            </a:r>
            <a:r>
              <a:rPr kumimoji="1" lang="en" altLang="zh-CN" dirty="0"/>
              <a:t>creating graphical user interfaces</a:t>
            </a:r>
          </a:p>
          <a:p>
            <a:r>
              <a:rPr lang="en" altLang="zh-CN" dirty="0"/>
              <a:t>Cross-platform software</a:t>
            </a:r>
            <a:endParaRPr kumimoji="1" lang="en" altLang="zh-CN" dirty="0"/>
          </a:p>
          <a:p>
            <a:r>
              <a:rPr kumimoji="1" lang="en" altLang="zh-CN" dirty="0"/>
              <a:t>Supports various compilers</a:t>
            </a:r>
            <a:r>
              <a:rPr kumimoji="1" lang="en-US" altLang="zh-CN" dirty="0"/>
              <a:t>: </a:t>
            </a:r>
            <a:r>
              <a:rPr kumimoji="1" lang="en" altLang="zh-CN" dirty="0"/>
              <a:t>the GCC C++ compiler, the Visual Studio suite, PHP…</a:t>
            </a:r>
          </a:p>
        </p:txBody>
      </p:sp>
    </p:spTree>
    <p:extLst>
      <p:ext uri="{BB962C8B-B14F-4D97-AF65-F5344CB8AC3E}">
        <p14:creationId xmlns:p14="http://schemas.microsoft.com/office/powerpoint/2010/main" val="206199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EC933-3908-33F1-3DF2-521661DC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Qt Is Used Everywhere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3F647-EF73-61E9-E0B7-07C3485E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Software: KDE, Qt Creator, Google Earth, Skype (for Linux), VirtualBox, Spotify, VLC Media Player, </a:t>
            </a:r>
            <a:r>
              <a:rPr lang="en" altLang="zh-CN" dirty="0" err="1"/>
              <a:t>AutoDesk</a:t>
            </a:r>
            <a:r>
              <a:rPr lang="en" altLang="zh-CN" dirty="0"/>
              <a:t> Maya, </a:t>
            </a:r>
            <a:r>
              <a:rPr lang="en" altLang="zh-CN" dirty="0" err="1"/>
              <a:t>AutoDesk</a:t>
            </a:r>
            <a:r>
              <a:rPr lang="en" altLang="zh-CN" dirty="0"/>
              <a:t> </a:t>
            </a:r>
            <a:r>
              <a:rPr lang="en" altLang="zh-CN" dirty="0" err="1"/>
              <a:t>MotionBuilder</a:t>
            </a:r>
            <a:r>
              <a:rPr lang="en" altLang="zh-CN" dirty="0"/>
              <a:t>, 3D Studio Max </a:t>
            </a:r>
          </a:p>
          <a:p>
            <a:r>
              <a:rPr lang="en" altLang="zh-CN" dirty="0"/>
              <a:t>Games: EA Origin System </a:t>
            </a:r>
          </a:p>
          <a:p>
            <a:r>
              <a:rPr lang="en" altLang="zh-CN" dirty="0"/>
              <a:t>Mobile UX: Sharp </a:t>
            </a:r>
            <a:r>
              <a:rPr lang="en" altLang="zh-CN" dirty="0" err="1"/>
              <a:t>Zaurus</a:t>
            </a:r>
            <a:r>
              <a:rPr lang="en" altLang="zh-CN" dirty="0"/>
              <a:t> (</a:t>
            </a:r>
            <a:r>
              <a:rPr lang="en" altLang="zh-CN" dirty="0" err="1"/>
              <a:t>Qtopia</a:t>
            </a:r>
            <a:r>
              <a:rPr lang="en" altLang="zh-CN" dirty="0"/>
              <a:t>), Nokia N8 (Symbian), Nokia N9 (</a:t>
            </a:r>
            <a:r>
              <a:rPr lang="en" altLang="zh-CN" dirty="0" err="1"/>
              <a:t>Meego</a:t>
            </a:r>
            <a:r>
              <a:rPr lang="en" altLang="zh-CN" dirty="0"/>
              <a:t>), Blackberry 10 Cascades, Jolla (</a:t>
            </a:r>
            <a:r>
              <a:rPr lang="en" altLang="zh-CN" dirty="0" err="1"/>
              <a:t>Meego</a:t>
            </a:r>
            <a:r>
              <a:rPr lang="en" altLang="zh-CN" dirty="0"/>
              <a:t>), Ubuntu Touch, Kobo (e-reader)</a:t>
            </a:r>
          </a:p>
          <a:p>
            <a:r>
              <a:rPr lang="en" altLang="zh-CN" dirty="0"/>
              <a:t>Ported to Mobile Platforms: Android, iOS, Tizen, Windows RT </a:t>
            </a:r>
          </a:p>
          <a:p>
            <a:r>
              <a:rPr lang="en" altLang="zh-CN" dirty="0"/>
              <a:t>Ported to Real Time Operating Systems (QNX, </a:t>
            </a:r>
            <a:r>
              <a:rPr lang="en" altLang="zh-CN" dirty="0" err="1"/>
              <a:t>VXWorks</a:t>
            </a:r>
            <a:r>
              <a:rPr lang="en" altLang="zh-CN" dirty="0"/>
              <a:t>, Green Hills Integrity) </a:t>
            </a:r>
          </a:p>
          <a:p>
            <a:r>
              <a:rPr lang="en" altLang="zh-CN" dirty="0"/>
              <a:t>Robots: Suitable Beam </a:t>
            </a:r>
          </a:p>
          <a:p>
            <a:r>
              <a:rPr lang="en" altLang="zh-CN" dirty="0"/>
              <a:t>Companies: Disney Animation Studios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803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2FDCD-C070-4106-12F4-152B2AA4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Why Qt?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52CEF-4010-B67F-937D-9B51DE76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Write code once to target multiple platforms (“Write Once, Compile Anywhere”) </a:t>
            </a:r>
          </a:p>
          <a:p>
            <a:r>
              <a:rPr lang="en" altLang="zh-CN" dirty="0"/>
              <a:t>Produce compact, high-performance applications </a:t>
            </a:r>
          </a:p>
          <a:p>
            <a:r>
              <a:rPr lang="en" altLang="zh-CN" dirty="0"/>
              <a:t>Focus on innovation, not infrastructure coding </a:t>
            </a:r>
          </a:p>
        </p:txBody>
      </p:sp>
    </p:spTree>
    <p:extLst>
      <p:ext uri="{BB962C8B-B14F-4D97-AF65-F5344CB8AC3E}">
        <p14:creationId xmlns:p14="http://schemas.microsoft.com/office/powerpoint/2010/main" val="32340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2405C-D5C9-3AC9-4F7F-6E934235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5D980B-E8F4-77CC-582E-010BF1E90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975644"/>
            <a:ext cx="8382000" cy="4051300"/>
          </a:xfrm>
        </p:spPr>
      </p:pic>
    </p:spTree>
    <p:extLst>
      <p:ext uri="{BB962C8B-B14F-4D97-AF65-F5344CB8AC3E}">
        <p14:creationId xmlns:p14="http://schemas.microsoft.com/office/powerpoint/2010/main" val="9009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F58-51AF-2668-9ACE-7A768BB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3EAD-AC84-67B0-9957-10239F9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Features of Qt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C++ Refresher </a:t>
            </a:r>
          </a:p>
          <a:p>
            <a:r>
              <a:rPr lang="en" altLang="zh-CN" dirty="0"/>
              <a:t>Hello World Application </a:t>
            </a:r>
          </a:p>
          <a:p>
            <a:r>
              <a:rPr lang="en" altLang="zh-CN" dirty="0"/>
              <a:t>Core Classes </a:t>
            </a:r>
          </a:p>
          <a:p>
            <a:r>
              <a:rPr lang="en" altLang="zh-CN" dirty="0"/>
              <a:t>Objects and Object Communication </a:t>
            </a:r>
          </a:p>
          <a:p>
            <a:r>
              <a:rPr lang="en" altLang="zh-CN" dirty="0"/>
              <a:t>A Look Ahead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5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DDB9-3926-759E-52CB-DCB02B5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How Much C++ Do You Need To Know?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735A1-59FD-7CC4-54D0-4B5650A1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Objects and classes </a:t>
            </a:r>
          </a:p>
          <a:p>
            <a:pPr lvl="1"/>
            <a:r>
              <a:rPr lang="en" altLang="zh-CN" dirty="0"/>
              <a:t>Declaring a class, inheritance, calling member functions etc.</a:t>
            </a:r>
          </a:p>
          <a:p>
            <a:r>
              <a:rPr lang="en" altLang="zh-CN" dirty="0"/>
              <a:t>Polymorphism </a:t>
            </a:r>
          </a:p>
          <a:p>
            <a:pPr lvl="1"/>
            <a:r>
              <a:rPr lang="en" altLang="zh-CN" dirty="0"/>
              <a:t>Virtual methods </a:t>
            </a:r>
          </a:p>
          <a:p>
            <a:r>
              <a:rPr lang="en" altLang="zh-CN" dirty="0"/>
              <a:t>Operator overloading </a:t>
            </a:r>
          </a:p>
          <a:p>
            <a:r>
              <a:rPr lang="en" altLang="zh-CN" dirty="0"/>
              <a:t>Templates </a:t>
            </a:r>
          </a:p>
          <a:p>
            <a:pPr lvl="1"/>
            <a:r>
              <a:rPr lang="en" altLang="zh-CN" dirty="0"/>
              <a:t>Limited to the container and concurrent classes </a:t>
            </a:r>
          </a:p>
          <a:p>
            <a:r>
              <a:rPr lang="en" altLang="zh-CN" dirty="0"/>
              <a:t>No... </a:t>
            </a:r>
          </a:p>
          <a:p>
            <a:pPr lvl="1"/>
            <a:r>
              <a:rPr lang="en" altLang="zh-CN" dirty="0"/>
              <a:t>...RTTI</a:t>
            </a:r>
          </a:p>
          <a:p>
            <a:pPr lvl="1"/>
            <a:r>
              <a:rPr lang="en" altLang="zh-CN" dirty="0"/>
              <a:t>...Sophisticated templates </a:t>
            </a:r>
          </a:p>
          <a:p>
            <a:pPr lvl="1"/>
            <a:r>
              <a:rPr lang="en" altLang="zh-CN" dirty="0"/>
              <a:t>...Exceptions </a:t>
            </a:r>
          </a:p>
          <a:p>
            <a:pPr lvl="1"/>
            <a:r>
              <a:rPr lang="en" altLang="zh-CN" dirty="0"/>
              <a:t>...C++11/C++14 </a:t>
            </a:r>
          </a:p>
        </p:txBody>
      </p:sp>
    </p:spTree>
    <p:extLst>
      <p:ext uri="{BB962C8B-B14F-4D97-AF65-F5344CB8AC3E}">
        <p14:creationId xmlns:p14="http://schemas.microsoft.com/office/powerpoint/2010/main" val="28634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2119</Words>
  <Application>Microsoft Macintosh PowerPoint</Application>
  <PresentationFormat>宽屏</PresentationFormat>
  <Paragraphs>410</Paragraphs>
  <Slides>39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等线 Light</vt:lpstr>
      <vt:lpstr>Arial Unicode MS</vt:lpstr>
      <vt:lpstr>Arial</vt:lpstr>
      <vt:lpstr>Menlo</vt:lpstr>
      <vt:lpstr>Source Sans Pro</vt:lpstr>
      <vt:lpstr>Office 主题​​</vt:lpstr>
      <vt:lpstr>Introduction to Qt</vt:lpstr>
      <vt:lpstr>Agenda</vt:lpstr>
      <vt:lpstr>Agenda</vt:lpstr>
      <vt:lpstr>What is Qt</vt:lpstr>
      <vt:lpstr>Qt Is Used Everywhere</vt:lpstr>
      <vt:lpstr>Why Qt?</vt:lpstr>
      <vt:lpstr>Qt Architecture</vt:lpstr>
      <vt:lpstr>Agenda</vt:lpstr>
      <vt:lpstr>How Much C++ Do You Need To Know?</vt:lpstr>
      <vt:lpstr>Agenda</vt:lpstr>
      <vt:lpstr>Widgets – Hello World Example</vt:lpstr>
      <vt:lpstr>Using qmake</vt:lpstr>
      <vt:lpstr>Example helloworld.pro </vt:lpstr>
      <vt:lpstr>Qt Creator IDE</vt:lpstr>
      <vt:lpstr>Finding the Answers</vt:lpstr>
      <vt:lpstr>Modules</vt:lpstr>
      <vt:lpstr>More include Files</vt:lpstr>
      <vt:lpstr>Agenda</vt:lpstr>
      <vt:lpstr>Text Processing with QString</vt:lpstr>
      <vt:lpstr>Text Processing with QString</vt:lpstr>
      <vt:lpstr>Formatted Output With QString::arg()</vt:lpstr>
      <vt:lpstr>Text Processing With QStringList</vt:lpstr>
      <vt:lpstr>Container Classes</vt:lpstr>
      <vt:lpstr>Using Containers</vt:lpstr>
      <vt:lpstr>Iterators</vt:lpstr>
      <vt:lpstr>Iterators Java Style</vt:lpstr>
      <vt:lpstr>STL-Style Iterators</vt:lpstr>
      <vt:lpstr>The foreach Keyword</vt:lpstr>
      <vt:lpstr>Agenda</vt:lpstr>
      <vt:lpstr>Implicit Sharing and Containers</vt:lpstr>
      <vt:lpstr>Qt's C++ Object Model - QObject</vt:lpstr>
      <vt:lpstr>Object Trees</vt:lpstr>
      <vt:lpstr>Creating Objects - General Guidelines</vt:lpstr>
      <vt:lpstr>Q_OBJECT - flag for MOC</vt:lpstr>
      <vt:lpstr>Agenda</vt:lpstr>
      <vt:lpstr>Callbacks</vt:lpstr>
      <vt:lpstr>Connecting Signals to Slots</vt:lpstr>
      <vt:lpstr>Custom Slots</vt:lpstr>
      <vt:lpstr>Custom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Qt</dc:title>
  <dc:creator>Microsoft Office User</dc:creator>
  <cp:lastModifiedBy>Sun Xudong</cp:lastModifiedBy>
  <cp:revision>26</cp:revision>
  <dcterms:created xsi:type="dcterms:W3CDTF">2022-04-29T06:09:13Z</dcterms:created>
  <dcterms:modified xsi:type="dcterms:W3CDTF">2022-11-18T07:12:41Z</dcterms:modified>
</cp:coreProperties>
</file>