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5143500" type="screen16x9"/>
  <p:notesSz cx="6858000" cy="9144000"/>
  <p:embeddedFontLst>
    <p:embeddedFont>
      <p:font typeface="Proxima Nova" panose="020005060300000200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8"/>
  </p:normalViewPr>
  <p:slideViewPr>
    <p:cSldViewPr snapToGrid="0" snapToObjects="1">
      <p:cViewPr varScale="1">
        <p:scale>
          <a:sx n="140" d="100"/>
          <a:sy n="140" d="100"/>
        </p:scale>
        <p:origin x="13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e5b7c0188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e5b7c0188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e5b7c0188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e5b7c0188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e5b7c0188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e5b7c0188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5b7c0188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5b7c0188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e5b7c0188_3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e5b7c0188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e5b7c0188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e5b7c018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e5b7c0188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e5b7c0188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e5b7c0188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e5b7c0188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e5b7c0188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e5b7c0188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e5b7c0188_3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e5b7c0188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e5b7c0188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e5b7c0188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e5b7c0188_3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e5b7c0188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e5b7c0188_3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e5b7c018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OrgFinder</a:t>
            </a:r>
            <a:r>
              <a:rPr lang="en" dirty="0"/>
              <a:t> Design Process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Complete Wireframe Flow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5"/>
          <p:cNvPicPr preferRelativeResize="0"/>
          <p:nvPr/>
        </p:nvPicPr>
        <p:blipFill>
          <a:blip r:embed="rId3">
            <a:alphaModFix/>
          </a:blip>
          <a:stretch>
            <a:fillRect/>
          </a:stretch>
        </p:blipFill>
        <p:spPr>
          <a:xfrm>
            <a:off x="800603" y="0"/>
            <a:ext cx="754279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55" name="Google Shape;15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aspects of the app that can be improved. </a:t>
            </a:r>
            <a:endParaRPr/>
          </a:p>
          <a:p>
            <a:pPr marL="457200" lvl="0" indent="-342900" algn="l" rtl="0">
              <a:spcBef>
                <a:spcPts val="1600"/>
              </a:spcBef>
              <a:spcAft>
                <a:spcPts val="0"/>
              </a:spcAft>
              <a:buSzPts val="1800"/>
              <a:buAutoNum type="arabicPeriod"/>
            </a:pPr>
            <a:r>
              <a:rPr lang="en"/>
              <a:t>The actual usability of being able to create organizations from so many different places is questionable, but I included them so that the user has maximum ease of access. However, this may not be a good thing, considering creating an organization should be a decision scrutinized before executed.</a:t>
            </a:r>
            <a:endParaRPr/>
          </a:p>
          <a:p>
            <a:pPr marL="457200" lvl="0" indent="-342900" algn="l" rtl="0">
              <a:spcBef>
                <a:spcPts val="0"/>
              </a:spcBef>
              <a:spcAft>
                <a:spcPts val="0"/>
              </a:spcAft>
              <a:buSzPts val="1800"/>
              <a:buAutoNum type="arabicPeriod"/>
            </a:pPr>
            <a:r>
              <a:rPr lang="en"/>
              <a:t>Improvements for individuals with visual impairments were not considered when choosing color scheme.</a:t>
            </a:r>
            <a:endParaRPr/>
          </a:p>
          <a:p>
            <a:pPr marL="457200" lvl="0" indent="-342900" algn="l" rtl="0">
              <a:spcBef>
                <a:spcPts val="0"/>
              </a:spcBef>
              <a:spcAft>
                <a:spcPts val="0"/>
              </a:spcAft>
              <a:buSzPts val="1800"/>
              <a:buAutoNum type="arabicPeriod"/>
            </a:pPr>
            <a:r>
              <a:rPr lang="en"/>
              <a:t>Profile page needs to be revamped with a better and more relevant overview.</a:t>
            </a:r>
            <a:endParaRPr/>
          </a:p>
          <a:p>
            <a:pPr marL="457200" lvl="0" indent="-342900" algn="l" rtl="0">
              <a:spcBef>
                <a:spcPts val="0"/>
              </a:spcBef>
              <a:spcAft>
                <a:spcPts val="0"/>
              </a:spcAft>
              <a:buSzPts val="1800"/>
              <a:buAutoNum type="arabicPeriod"/>
            </a:pPr>
            <a:r>
              <a:rPr lang="en"/>
              <a:t>Overall app needs to be reviewed by more people. User testing needs to be conducted.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a:t>
            </a:r>
            <a:endParaRPr/>
          </a:p>
        </p:txBody>
      </p:sp>
      <p:sp>
        <p:nvSpPr>
          <p:cNvPr id="79" name="Google Shape;79;p16"/>
          <p:cNvSpPr txBox="1">
            <a:spLocks noGrp="1"/>
          </p:cNvSpPr>
          <p:nvPr>
            <p:ph type="body" idx="1"/>
          </p:nvPr>
        </p:nvSpPr>
        <p:spPr>
          <a:xfrm>
            <a:off x="137075" y="1152475"/>
            <a:ext cx="3008100" cy="3416400"/>
          </a:xfrm>
          <a:prstGeom prst="rect">
            <a:avLst/>
          </a:prstGeom>
        </p:spPr>
        <p:txBody>
          <a:bodyPr spcFirstLastPara="1" wrap="square" lIns="91425" tIns="91425" rIns="91425" bIns="91425" anchor="t" anchorCtr="0">
            <a:noAutofit/>
          </a:bodyPr>
          <a:lstStyle/>
          <a:p>
            <a:pPr marL="457200" lvl="0" indent="-342900" algn="l" rtl="0">
              <a:lnSpc>
                <a:spcPct val="114000"/>
              </a:lnSpc>
              <a:spcBef>
                <a:spcPts val="0"/>
              </a:spcBef>
              <a:spcAft>
                <a:spcPts val="0"/>
              </a:spcAft>
              <a:buSzPts val="1800"/>
              <a:buAutoNum type="arabicPeriod"/>
            </a:pPr>
            <a:r>
              <a:rPr lang="en" dirty="0"/>
              <a:t>Whiteboarding</a:t>
            </a:r>
            <a:endParaRPr dirty="0"/>
          </a:p>
          <a:p>
            <a:pPr marL="457200" lvl="0" indent="-304800" algn="l" rtl="0">
              <a:lnSpc>
                <a:spcPct val="114000"/>
              </a:lnSpc>
              <a:spcBef>
                <a:spcPts val="0"/>
              </a:spcBef>
              <a:spcAft>
                <a:spcPts val="0"/>
              </a:spcAft>
              <a:buSzPts val="1200"/>
              <a:buAutoNum type="alphaLcPeriod"/>
            </a:pPr>
            <a:r>
              <a:rPr lang="en" sz="1200" dirty="0"/>
              <a:t>I began by </a:t>
            </a:r>
            <a:r>
              <a:rPr lang="en" sz="1200" b="1" dirty="0"/>
              <a:t>sketching out ideas</a:t>
            </a:r>
            <a:r>
              <a:rPr lang="en" sz="1200" dirty="0"/>
              <a:t>, listing what I believed was necessary for the kind of app I was building.</a:t>
            </a:r>
            <a:endParaRPr sz="1200" dirty="0"/>
          </a:p>
          <a:p>
            <a:pPr marL="457200" lvl="0" indent="-304800" algn="l" rtl="0">
              <a:lnSpc>
                <a:spcPct val="114000"/>
              </a:lnSpc>
              <a:spcBef>
                <a:spcPts val="0"/>
              </a:spcBef>
              <a:spcAft>
                <a:spcPts val="0"/>
              </a:spcAft>
              <a:buSzPts val="1200"/>
              <a:buAutoNum type="alphaLcPeriod"/>
            </a:pPr>
            <a:r>
              <a:rPr lang="en" sz="1200" dirty="0"/>
              <a:t>I </a:t>
            </a:r>
            <a:r>
              <a:rPr lang="en" sz="1200" b="1" dirty="0"/>
              <a:t>analyzed layout, flow, and ease of access.</a:t>
            </a:r>
            <a:r>
              <a:rPr lang="en" sz="1200" dirty="0"/>
              <a:t> This part took me the longest, as I played through multiple scenarios in my head and asked others what they thought of the flow.</a:t>
            </a:r>
            <a:endParaRPr sz="1200" dirty="0"/>
          </a:p>
          <a:p>
            <a:pPr marL="457200" lvl="0" indent="-304800" algn="l" rtl="0">
              <a:lnSpc>
                <a:spcPct val="114000"/>
              </a:lnSpc>
              <a:spcBef>
                <a:spcPts val="0"/>
              </a:spcBef>
              <a:spcAft>
                <a:spcPts val="0"/>
              </a:spcAft>
              <a:buSzPts val="1200"/>
              <a:buAutoNum type="alphaLcPeriod"/>
            </a:pPr>
            <a:r>
              <a:rPr lang="en" sz="1200" dirty="0"/>
              <a:t>Since I was working alone on this project, once I got a good idea for the overall feel of the app and layout, I digitized my work.</a:t>
            </a:r>
            <a:endParaRPr sz="1200" dirty="0"/>
          </a:p>
        </p:txBody>
      </p:sp>
      <p:pic>
        <p:nvPicPr>
          <p:cNvPr id="80" name="Google Shape;80;p16"/>
          <p:cNvPicPr preferRelativeResize="0"/>
          <p:nvPr/>
        </p:nvPicPr>
        <p:blipFill>
          <a:blip r:embed="rId3">
            <a:alphaModFix/>
          </a:blip>
          <a:stretch>
            <a:fillRect/>
          </a:stretch>
        </p:blipFill>
        <p:spPr>
          <a:xfrm>
            <a:off x="3115352" y="1240800"/>
            <a:ext cx="3233223" cy="3780624"/>
          </a:xfrm>
          <a:prstGeom prst="rect">
            <a:avLst/>
          </a:prstGeom>
          <a:noFill/>
          <a:ln>
            <a:noFill/>
          </a:ln>
        </p:spPr>
      </p:pic>
      <p:pic>
        <p:nvPicPr>
          <p:cNvPr id="81" name="Google Shape;81;p16"/>
          <p:cNvPicPr preferRelativeResize="0"/>
          <p:nvPr/>
        </p:nvPicPr>
        <p:blipFill rotWithShape="1">
          <a:blip r:embed="rId4">
            <a:alphaModFix/>
          </a:blip>
          <a:srcRect r="2837" b="23330"/>
          <a:stretch/>
        </p:blipFill>
        <p:spPr>
          <a:xfrm>
            <a:off x="5864600" y="1240800"/>
            <a:ext cx="3279400" cy="3109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	</a:t>
            </a:r>
            <a:endParaRPr/>
          </a:p>
        </p:txBody>
      </p:sp>
      <p:sp>
        <p:nvSpPr>
          <p:cNvPr id="87" name="Google Shape;87;p17"/>
          <p:cNvSpPr txBox="1">
            <a:spLocks noGrp="1"/>
          </p:cNvSpPr>
          <p:nvPr>
            <p:ph type="body" idx="1"/>
          </p:nvPr>
        </p:nvSpPr>
        <p:spPr>
          <a:xfrm>
            <a:off x="311700" y="1152475"/>
            <a:ext cx="3661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Determining Style and Placement - </a:t>
            </a:r>
            <a:r>
              <a:rPr lang="en" dirty="0" err="1"/>
              <a:t>Homescreen</a:t>
            </a:r>
            <a:endParaRPr dirty="0"/>
          </a:p>
          <a:p>
            <a:pPr marL="457200" lvl="0" indent="-304800" algn="l" rtl="0">
              <a:spcBef>
                <a:spcPts val="1600"/>
              </a:spcBef>
              <a:spcAft>
                <a:spcPts val="0"/>
              </a:spcAft>
              <a:buSzPts val="1200"/>
              <a:buAutoNum type="alphaLcPeriod"/>
            </a:pPr>
            <a:r>
              <a:rPr lang="en" sz="1200" dirty="0"/>
              <a:t>I determined what to put in the nav bar. </a:t>
            </a:r>
            <a:r>
              <a:rPr lang="en" sz="1200" b="1" dirty="0"/>
              <a:t>A </a:t>
            </a:r>
            <a:r>
              <a:rPr lang="en" sz="1200" b="1" dirty="0" err="1"/>
              <a:t>homescreen</a:t>
            </a:r>
            <a:r>
              <a:rPr lang="en" sz="1200" b="1" dirty="0"/>
              <a:t> is a great way to quickly glance over new things that may be happening in joined orgs.</a:t>
            </a:r>
            <a:r>
              <a:rPr lang="en" sz="1200" dirty="0"/>
              <a:t> If the user is not in any organizations, this home screen has a button in the center prompting users to find some.</a:t>
            </a:r>
            <a:endParaRPr sz="1200" dirty="0"/>
          </a:p>
          <a:p>
            <a:pPr marL="457200" lvl="0" indent="-304800" algn="l" rtl="0">
              <a:spcBef>
                <a:spcPts val="0"/>
              </a:spcBef>
              <a:spcAft>
                <a:spcPts val="0"/>
              </a:spcAft>
              <a:buSzPts val="1200"/>
              <a:buAutoNum type="alphaLcPeriod"/>
            </a:pPr>
            <a:r>
              <a:rPr lang="en" sz="1200" dirty="0"/>
              <a:t>After determining the best tabs to put in the navigation bar, I used the </a:t>
            </a:r>
            <a:r>
              <a:rPr lang="en" sz="1200" dirty="0" err="1"/>
              <a:t>homescreen</a:t>
            </a:r>
            <a:r>
              <a:rPr lang="en" sz="1200" dirty="0"/>
              <a:t> to decide the theme for the rest of the app. I decided </a:t>
            </a:r>
            <a:r>
              <a:rPr lang="en" sz="1200" b="1" dirty="0"/>
              <a:t>cards would be the cleanest way to group information. </a:t>
            </a:r>
            <a:endParaRPr sz="1200" b="1" dirty="0"/>
          </a:p>
        </p:txBody>
      </p:sp>
      <p:pic>
        <p:nvPicPr>
          <p:cNvPr id="88" name="Google Shape;88;p17"/>
          <p:cNvPicPr preferRelativeResize="0"/>
          <p:nvPr/>
        </p:nvPicPr>
        <p:blipFill>
          <a:blip r:embed="rId3">
            <a:alphaModFix/>
          </a:blip>
          <a:stretch>
            <a:fillRect/>
          </a:stretch>
        </p:blipFill>
        <p:spPr>
          <a:xfrm>
            <a:off x="4253011" y="661275"/>
            <a:ext cx="2329788" cy="4141784"/>
          </a:xfrm>
          <a:prstGeom prst="rect">
            <a:avLst/>
          </a:prstGeom>
          <a:noFill/>
          <a:ln>
            <a:noFill/>
          </a:ln>
        </p:spPr>
      </p:pic>
      <p:pic>
        <p:nvPicPr>
          <p:cNvPr id="89" name="Google Shape;89;p17"/>
          <p:cNvPicPr preferRelativeResize="0"/>
          <p:nvPr/>
        </p:nvPicPr>
        <p:blipFill>
          <a:blip r:embed="rId4">
            <a:alphaModFix/>
          </a:blip>
          <a:stretch>
            <a:fillRect/>
          </a:stretch>
        </p:blipFill>
        <p:spPr>
          <a:xfrm>
            <a:off x="6619375" y="661275"/>
            <a:ext cx="2329800" cy="41418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a:t>
            </a:r>
            <a:endParaRPr/>
          </a:p>
        </p:txBody>
      </p:sp>
      <p:sp>
        <p:nvSpPr>
          <p:cNvPr id="95" name="Google Shape;95;p18"/>
          <p:cNvSpPr txBox="1">
            <a:spLocks noGrp="1"/>
          </p:cNvSpPr>
          <p:nvPr>
            <p:ph type="body" idx="1"/>
          </p:nvPr>
        </p:nvSpPr>
        <p:spPr>
          <a:xfrm>
            <a:off x="311700" y="1152475"/>
            <a:ext cx="2973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Determining how to search and browse - Search Screen </a:t>
            </a:r>
            <a:endParaRPr/>
          </a:p>
          <a:p>
            <a:pPr marL="0" lvl="0" indent="0" algn="l" rtl="0">
              <a:spcBef>
                <a:spcPts val="1600"/>
              </a:spcBef>
              <a:spcAft>
                <a:spcPts val="1600"/>
              </a:spcAft>
              <a:buNone/>
            </a:pPr>
            <a:r>
              <a:rPr lang="en" sz="1200"/>
              <a:t>The search screen allows users to both </a:t>
            </a:r>
            <a:r>
              <a:rPr lang="en" sz="1200" b="1"/>
              <a:t>browse and search</a:t>
            </a:r>
            <a:r>
              <a:rPr lang="en" sz="1200"/>
              <a:t>. I reasoned these should go together since browsing usually leads to searching. Keeping what is unknown for the user in one place would make it easier for the user to associate the search tab with discovering and finding new groups.</a:t>
            </a:r>
            <a:endParaRPr sz="1200"/>
          </a:p>
        </p:txBody>
      </p:sp>
      <p:pic>
        <p:nvPicPr>
          <p:cNvPr id="96" name="Google Shape;96;p18"/>
          <p:cNvPicPr preferRelativeResize="0"/>
          <p:nvPr/>
        </p:nvPicPr>
        <p:blipFill>
          <a:blip r:embed="rId3">
            <a:alphaModFix/>
          </a:blip>
          <a:stretch>
            <a:fillRect/>
          </a:stretch>
        </p:blipFill>
        <p:spPr>
          <a:xfrm>
            <a:off x="3285666" y="0"/>
            <a:ext cx="2893219" cy="5143501"/>
          </a:xfrm>
          <a:prstGeom prst="rect">
            <a:avLst/>
          </a:prstGeom>
          <a:noFill/>
          <a:ln>
            <a:noFill/>
          </a:ln>
        </p:spPr>
      </p:pic>
      <p:pic>
        <p:nvPicPr>
          <p:cNvPr id="97" name="Google Shape;97;p18"/>
          <p:cNvPicPr preferRelativeResize="0"/>
          <p:nvPr/>
        </p:nvPicPr>
        <p:blipFill>
          <a:blip r:embed="rId4">
            <a:alphaModFix/>
          </a:blip>
          <a:stretch>
            <a:fillRect/>
          </a:stretch>
        </p:blipFill>
        <p:spPr>
          <a:xfrm>
            <a:off x="6250791" y="0"/>
            <a:ext cx="2893219"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a:t>
            </a:r>
            <a:endParaRPr/>
          </a:p>
        </p:txBody>
      </p:sp>
      <p:sp>
        <p:nvSpPr>
          <p:cNvPr id="103" name="Google Shape;103;p19"/>
          <p:cNvSpPr txBox="1">
            <a:spLocks noGrp="1"/>
          </p:cNvSpPr>
          <p:nvPr>
            <p:ph type="body" idx="1"/>
          </p:nvPr>
        </p:nvSpPr>
        <p:spPr>
          <a:xfrm>
            <a:off x="311700" y="1152475"/>
            <a:ext cx="3273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Determining how to join and leave orgs - Org Screen</a:t>
            </a:r>
            <a:endParaRPr/>
          </a:p>
          <a:p>
            <a:pPr marL="457200" lvl="0" indent="-304800" algn="l" rtl="0">
              <a:spcBef>
                <a:spcPts val="1600"/>
              </a:spcBef>
              <a:spcAft>
                <a:spcPts val="0"/>
              </a:spcAft>
              <a:buSzPts val="1200"/>
              <a:buAutoNum type="alphaLcPeriod"/>
            </a:pPr>
            <a:r>
              <a:rPr lang="en" sz="1200"/>
              <a:t>Information placed on home pages for individual groups is concise. Days, time, and location for meeting is provided near the name, making it easy to determine </a:t>
            </a:r>
            <a:r>
              <a:rPr lang="en" sz="1200" b="1"/>
              <a:t>whether the user can make the club. </a:t>
            </a:r>
            <a:endParaRPr sz="1200" b="1"/>
          </a:p>
          <a:p>
            <a:pPr marL="457200" lvl="0" indent="-304800" algn="l" rtl="0">
              <a:spcBef>
                <a:spcPts val="0"/>
              </a:spcBef>
              <a:spcAft>
                <a:spcPts val="0"/>
              </a:spcAft>
              <a:buSzPts val="1200"/>
              <a:buAutoNum type="alphaLcPeriod"/>
            </a:pPr>
            <a:r>
              <a:rPr lang="en" sz="1200"/>
              <a:t>The floating + icon changes depending on whether the user is in the club or not, but usage type remains constant. </a:t>
            </a:r>
            <a:r>
              <a:rPr lang="en" sz="1200" b="1"/>
              <a:t>Users can associate it with settings for the organization.</a:t>
            </a:r>
            <a:endParaRPr sz="1200" b="1"/>
          </a:p>
        </p:txBody>
      </p:sp>
      <p:pic>
        <p:nvPicPr>
          <p:cNvPr id="104" name="Google Shape;104;p19"/>
          <p:cNvPicPr preferRelativeResize="0"/>
          <p:nvPr/>
        </p:nvPicPr>
        <p:blipFill>
          <a:blip r:embed="rId3">
            <a:alphaModFix/>
          </a:blip>
          <a:stretch>
            <a:fillRect/>
          </a:stretch>
        </p:blipFill>
        <p:spPr>
          <a:xfrm>
            <a:off x="3635379" y="978075"/>
            <a:ext cx="1757025" cy="3123600"/>
          </a:xfrm>
          <a:prstGeom prst="rect">
            <a:avLst/>
          </a:prstGeom>
          <a:noFill/>
          <a:ln>
            <a:noFill/>
          </a:ln>
        </p:spPr>
      </p:pic>
      <p:pic>
        <p:nvPicPr>
          <p:cNvPr id="105" name="Google Shape;105;p19"/>
          <p:cNvPicPr preferRelativeResize="0"/>
          <p:nvPr/>
        </p:nvPicPr>
        <p:blipFill>
          <a:blip r:embed="rId4">
            <a:alphaModFix/>
          </a:blip>
          <a:stretch>
            <a:fillRect/>
          </a:stretch>
        </p:blipFill>
        <p:spPr>
          <a:xfrm>
            <a:off x="5475329" y="978075"/>
            <a:ext cx="1792875" cy="3187350"/>
          </a:xfrm>
          <a:prstGeom prst="rect">
            <a:avLst/>
          </a:prstGeom>
          <a:noFill/>
          <a:ln>
            <a:noFill/>
          </a:ln>
        </p:spPr>
      </p:pic>
      <p:pic>
        <p:nvPicPr>
          <p:cNvPr id="106" name="Google Shape;106;p19"/>
          <p:cNvPicPr preferRelativeResize="0"/>
          <p:nvPr/>
        </p:nvPicPr>
        <p:blipFill>
          <a:blip r:embed="rId5">
            <a:alphaModFix/>
          </a:blip>
          <a:stretch>
            <a:fillRect/>
          </a:stretch>
        </p:blipFill>
        <p:spPr>
          <a:xfrm>
            <a:off x="7351125" y="978075"/>
            <a:ext cx="1792875" cy="31873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a:t>
            </a:r>
            <a:endParaRPr/>
          </a:p>
        </p:txBody>
      </p:sp>
      <p:sp>
        <p:nvSpPr>
          <p:cNvPr id="112" name="Google Shape;112;p20"/>
          <p:cNvSpPr txBox="1">
            <a:spLocks noGrp="1"/>
          </p:cNvSpPr>
          <p:nvPr>
            <p:ph type="body" idx="1"/>
          </p:nvPr>
        </p:nvSpPr>
        <p:spPr>
          <a:xfrm>
            <a:off x="311700" y="1152475"/>
            <a:ext cx="398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Giving users more ways to join orgs - Joined Organizations Screen</a:t>
            </a:r>
            <a:endParaRPr/>
          </a:p>
          <a:p>
            <a:pPr marL="457200" lvl="0" indent="-304800" algn="l" rtl="0">
              <a:spcBef>
                <a:spcPts val="1600"/>
              </a:spcBef>
              <a:spcAft>
                <a:spcPts val="0"/>
              </a:spcAft>
              <a:buSzPts val="1200"/>
              <a:buAutoNum type="alphaLcPeriod"/>
            </a:pPr>
            <a:r>
              <a:rPr lang="en" sz="1200"/>
              <a:t>The middle button in the navbar is a </a:t>
            </a:r>
            <a:r>
              <a:rPr lang="en" sz="1200" b="1"/>
              <a:t>list of current organizations,</a:t>
            </a:r>
            <a:r>
              <a:rPr lang="en" sz="1200"/>
              <a:t> which should be front and center for the user to browse. Clicking an org card will take the user back to the organization page.</a:t>
            </a:r>
            <a:endParaRPr sz="1200"/>
          </a:p>
          <a:p>
            <a:pPr marL="457200" lvl="0" indent="-304800" algn="l" rtl="0">
              <a:spcBef>
                <a:spcPts val="0"/>
              </a:spcBef>
              <a:spcAft>
                <a:spcPts val="0"/>
              </a:spcAft>
              <a:buSzPts val="1200"/>
              <a:buAutoNum type="alphaLcPeriod"/>
            </a:pPr>
            <a:r>
              <a:rPr lang="en" sz="1200"/>
              <a:t>The + button allows users to join new organizations or leave ones they select. It makes sense to allow them to join an org from their joined orgs page. It will navigate them back to the search screen.</a:t>
            </a:r>
            <a:endParaRPr sz="1200"/>
          </a:p>
          <a:p>
            <a:pPr marL="457200" lvl="0" indent="-304800" algn="l" rtl="0">
              <a:spcBef>
                <a:spcPts val="0"/>
              </a:spcBef>
              <a:spcAft>
                <a:spcPts val="0"/>
              </a:spcAft>
              <a:buSzPts val="1200"/>
              <a:buAutoNum type="alphaLcPeriod"/>
            </a:pPr>
            <a:r>
              <a:rPr lang="en" sz="1200"/>
              <a:t>This introduces making an organization as well.</a:t>
            </a:r>
            <a:endParaRPr sz="1200"/>
          </a:p>
          <a:p>
            <a:pPr marL="457200" lvl="0" indent="-304800" algn="l" rtl="0">
              <a:spcBef>
                <a:spcPts val="0"/>
              </a:spcBef>
              <a:spcAft>
                <a:spcPts val="0"/>
              </a:spcAft>
              <a:buSzPts val="1200"/>
              <a:buAutoNum type="alphaLcPeriod"/>
            </a:pPr>
            <a:r>
              <a:rPr lang="en" sz="1200"/>
              <a:t>This screen should include a section for owned organizations, which I forgot to include.</a:t>
            </a:r>
            <a:endParaRPr sz="1200"/>
          </a:p>
        </p:txBody>
      </p:sp>
      <p:pic>
        <p:nvPicPr>
          <p:cNvPr id="113" name="Google Shape;113;p20"/>
          <p:cNvPicPr preferRelativeResize="0"/>
          <p:nvPr/>
        </p:nvPicPr>
        <p:blipFill>
          <a:blip r:embed="rId3">
            <a:alphaModFix/>
          </a:blip>
          <a:stretch>
            <a:fillRect/>
          </a:stretch>
        </p:blipFill>
        <p:spPr>
          <a:xfrm>
            <a:off x="4609800" y="347725"/>
            <a:ext cx="2149299" cy="3820976"/>
          </a:xfrm>
          <a:prstGeom prst="rect">
            <a:avLst/>
          </a:prstGeom>
          <a:noFill/>
          <a:ln>
            <a:noFill/>
          </a:ln>
        </p:spPr>
      </p:pic>
      <p:pic>
        <p:nvPicPr>
          <p:cNvPr id="114" name="Google Shape;114;p20"/>
          <p:cNvPicPr preferRelativeResize="0"/>
          <p:nvPr/>
        </p:nvPicPr>
        <p:blipFill>
          <a:blip r:embed="rId4">
            <a:alphaModFix/>
          </a:blip>
          <a:stretch>
            <a:fillRect/>
          </a:stretch>
        </p:blipFill>
        <p:spPr>
          <a:xfrm>
            <a:off x="6919624" y="347725"/>
            <a:ext cx="2149299"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a:t>
            </a:r>
            <a:endParaRPr/>
          </a:p>
        </p:txBody>
      </p:sp>
      <p:sp>
        <p:nvSpPr>
          <p:cNvPr id="120" name="Google Shape;120;p21"/>
          <p:cNvSpPr txBox="1">
            <a:spLocks noGrp="1"/>
          </p:cNvSpPr>
          <p:nvPr>
            <p:ph type="body" idx="1"/>
          </p:nvPr>
        </p:nvSpPr>
        <p:spPr>
          <a:xfrm>
            <a:off x="311700" y="1152475"/>
            <a:ext cx="3608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Giving the users an overview of their activity - Profile</a:t>
            </a:r>
            <a:endParaRPr/>
          </a:p>
          <a:p>
            <a:pPr marL="457200" lvl="0" indent="-304800" algn="l" rtl="0">
              <a:spcBef>
                <a:spcPts val="1600"/>
              </a:spcBef>
              <a:spcAft>
                <a:spcPts val="0"/>
              </a:spcAft>
              <a:buSzPts val="1200"/>
              <a:buAutoNum type="alphaLcPeriod"/>
            </a:pPr>
            <a:r>
              <a:rPr lang="en" sz="1200"/>
              <a:t>A user’s profile lets them know </a:t>
            </a:r>
            <a:r>
              <a:rPr lang="en" sz="1200" b="1"/>
              <a:t>how involved they are with organizations.</a:t>
            </a:r>
            <a:endParaRPr sz="1200" b="1"/>
          </a:p>
          <a:p>
            <a:pPr marL="457200" lvl="0" indent="-304800" algn="l" rtl="0">
              <a:spcBef>
                <a:spcPts val="0"/>
              </a:spcBef>
              <a:spcAft>
                <a:spcPts val="0"/>
              </a:spcAft>
              <a:buSzPts val="1200"/>
              <a:buAutoNum type="alphaLcPeriod"/>
            </a:pPr>
            <a:r>
              <a:rPr lang="en" sz="1200"/>
              <a:t>Assuming the user can only govern one organization but possibly be on an executive board for others, there is a number included for owned orgs as well. Clicking either areas will navigate the user to their organizations list.</a:t>
            </a:r>
            <a:endParaRPr sz="1200"/>
          </a:p>
          <a:p>
            <a:pPr marL="457200" lvl="0" indent="-304800" algn="l" rtl="0">
              <a:spcBef>
                <a:spcPts val="0"/>
              </a:spcBef>
              <a:spcAft>
                <a:spcPts val="0"/>
              </a:spcAft>
              <a:buSzPts val="1200"/>
              <a:buAutoNum type="alphaLcPeriod"/>
            </a:pPr>
            <a:r>
              <a:rPr lang="en" sz="1200"/>
              <a:t>If the user does not own an organization, they may also create a new one from here.</a:t>
            </a:r>
            <a:endParaRPr sz="1200"/>
          </a:p>
        </p:txBody>
      </p:sp>
      <p:pic>
        <p:nvPicPr>
          <p:cNvPr id="121" name="Google Shape;121;p21"/>
          <p:cNvPicPr preferRelativeResize="0"/>
          <p:nvPr/>
        </p:nvPicPr>
        <p:blipFill>
          <a:blip r:embed="rId3">
            <a:alphaModFix/>
          </a:blip>
          <a:stretch>
            <a:fillRect/>
          </a:stretch>
        </p:blipFill>
        <p:spPr>
          <a:xfrm>
            <a:off x="4133800" y="661263"/>
            <a:ext cx="2149299" cy="3820976"/>
          </a:xfrm>
          <a:prstGeom prst="rect">
            <a:avLst/>
          </a:prstGeom>
          <a:noFill/>
          <a:ln>
            <a:noFill/>
          </a:ln>
        </p:spPr>
      </p:pic>
      <p:pic>
        <p:nvPicPr>
          <p:cNvPr id="122" name="Google Shape;122;p21"/>
          <p:cNvPicPr preferRelativeResize="0"/>
          <p:nvPr/>
        </p:nvPicPr>
        <p:blipFill>
          <a:blip r:embed="rId4">
            <a:alphaModFix/>
          </a:blip>
          <a:stretch>
            <a:fillRect/>
          </a:stretch>
        </p:blipFill>
        <p:spPr>
          <a:xfrm>
            <a:off x="6389299" y="671700"/>
            <a:ext cx="2149299"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Process</a:t>
            </a:r>
            <a:endParaRPr/>
          </a:p>
        </p:txBody>
      </p:sp>
      <p:sp>
        <p:nvSpPr>
          <p:cNvPr id="128" name="Google Shape;128;p22"/>
          <p:cNvSpPr txBox="1">
            <a:spLocks noGrp="1"/>
          </p:cNvSpPr>
          <p:nvPr>
            <p:ph type="body" idx="1"/>
          </p:nvPr>
        </p:nvSpPr>
        <p:spPr>
          <a:xfrm>
            <a:off x="311700" y="1076275"/>
            <a:ext cx="539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Giving the user a way to make an organization - New Organization Form</a:t>
            </a:r>
            <a:endParaRPr/>
          </a:p>
          <a:p>
            <a:pPr marL="457200" lvl="0" indent="-304800" algn="l" rtl="0">
              <a:spcBef>
                <a:spcPts val="1600"/>
              </a:spcBef>
              <a:spcAft>
                <a:spcPts val="0"/>
              </a:spcAft>
              <a:buSzPts val="1200"/>
              <a:buAutoNum type="alphaLcPeriod"/>
            </a:pPr>
            <a:r>
              <a:rPr lang="en" sz="1200"/>
              <a:t>Given that making the actual form was not a requirement, I have not done so. </a:t>
            </a:r>
            <a:endParaRPr sz="1200"/>
          </a:p>
          <a:p>
            <a:pPr marL="457200" lvl="0" indent="-304800" algn="l" rtl="0">
              <a:spcBef>
                <a:spcPts val="0"/>
              </a:spcBef>
              <a:spcAft>
                <a:spcPts val="0"/>
              </a:spcAft>
              <a:buSzPts val="1200"/>
              <a:buAutoNum type="alphaLcPeriod"/>
            </a:pPr>
            <a:r>
              <a:rPr lang="en" sz="1200" b="1"/>
              <a:t>A new organization can be proposed from 3 locations:</a:t>
            </a:r>
            <a:endParaRPr sz="1200" b="1"/>
          </a:p>
          <a:p>
            <a:pPr marL="914400" lvl="1" indent="-304800" algn="l" rtl="0">
              <a:spcBef>
                <a:spcPts val="0"/>
              </a:spcBef>
              <a:spcAft>
                <a:spcPts val="0"/>
              </a:spcAft>
              <a:buSzPts val="1200"/>
              <a:buAutoNum type="romanLcPeriod"/>
            </a:pPr>
            <a:r>
              <a:rPr lang="en" sz="1200" b="1"/>
              <a:t>Search Screen</a:t>
            </a:r>
            <a:r>
              <a:rPr lang="en" sz="1200"/>
              <a:t> - if user cannot find an organization of the type they are looking for, they can create one</a:t>
            </a:r>
            <a:endParaRPr sz="1200"/>
          </a:p>
          <a:p>
            <a:pPr marL="914400" lvl="1" indent="-304800" algn="l" rtl="0">
              <a:spcBef>
                <a:spcPts val="0"/>
              </a:spcBef>
              <a:spcAft>
                <a:spcPts val="0"/>
              </a:spcAft>
              <a:buSzPts val="1200"/>
              <a:buAutoNum type="romanLcPeriod"/>
            </a:pPr>
            <a:r>
              <a:rPr lang="en" sz="1200" b="1"/>
              <a:t>Joined Organizations screen </a:t>
            </a:r>
            <a:r>
              <a:rPr lang="en" sz="1200"/>
              <a:t>- For ease of access. If the user already has an idea of what they want to propose and are reminded by what they currently have that the org they want doesn’t exist.</a:t>
            </a:r>
            <a:endParaRPr sz="1200"/>
          </a:p>
          <a:p>
            <a:pPr marL="914400" lvl="1" indent="-304800" algn="l" rtl="0">
              <a:spcBef>
                <a:spcPts val="0"/>
              </a:spcBef>
              <a:spcAft>
                <a:spcPts val="0"/>
              </a:spcAft>
              <a:buSzPts val="1200"/>
              <a:buAutoNum type="romanLcPeriod"/>
            </a:pPr>
            <a:r>
              <a:rPr lang="en" sz="1200" b="1"/>
              <a:t>Profile Screen -</a:t>
            </a:r>
            <a:r>
              <a:rPr lang="en" sz="1200"/>
              <a:t> Since managing an organization is a big deal, it can almost define the user. Thus, it makes sense to allow users to make an org from their profile.</a:t>
            </a:r>
            <a:endParaRPr sz="1200"/>
          </a:p>
        </p:txBody>
      </p:sp>
      <p:pic>
        <p:nvPicPr>
          <p:cNvPr id="129" name="Google Shape;129;p22"/>
          <p:cNvPicPr preferRelativeResize="0"/>
          <p:nvPr/>
        </p:nvPicPr>
        <p:blipFill>
          <a:blip r:embed="rId3">
            <a:alphaModFix/>
          </a:blip>
          <a:stretch>
            <a:fillRect/>
          </a:stretch>
        </p:blipFill>
        <p:spPr>
          <a:xfrm>
            <a:off x="5745641" y="0"/>
            <a:ext cx="289321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final note...</a:t>
            </a:r>
            <a:endParaRPr/>
          </a:p>
        </p:txBody>
      </p:sp>
      <p:sp>
        <p:nvSpPr>
          <p:cNvPr id="135" name="Google Shape;135;p23"/>
          <p:cNvSpPr txBox="1">
            <a:spLocks noGrp="1"/>
          </p:cNvSpPr>
          <p:nvPr>
            <p:ph type="body" idx="1"/>
          </p:nvPr>
        </p:nvSpPr>
        <p:spPr>
          <a:xfrm>
            <a:off x="311700" y="2286800"/>
            <a:ext cx="8520600" cy="22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included a calendar button in the navbar but did not mock a screen for it. </a:t>
            </a:r>
            <a:endParaRPr/>
          </a:p>
          <a:p>
            <a:pPr marL="0" lvl="0" indent="0" algn="l" rtl="0">
              <a:spcBef>
                <a:spcPts val="1600"/>
              </a:spcBef>
              <a:spcAft>
                <a:spcPts val="0"/>
              </a:spcAft>
              <a:buNone/>
            </a:pPr>
            <a:r>
              <a:rPr lang="en"/>
              <a:t>Ideally it would hold </a:t>
            </a:r>
            <a:r>
              <a:rPr lang="en" b="1"/>
              <a:t>all times for weekly meetings for orgs and events</a:t>
            </a:r>
            <a:r>
              <a:rPr lang="en"/>
              <a:t> the user is interested in attending. </a:t>
            </a:r>
            <a:endParaRPr/>
          </a:p>
          <a:p>
            <a:pPr marL="0" lvl="0" indent="0" algn="l" rtl="0">
              <a:spcBef>
                <a:spcPts val="1600"/>
              </a:spcBef>
              <a:spcAft>
                <a:spcPts val="1600"/>
              </a:spcAft>
              <a:buNone/>
            </a:pPr>
            <a:r>
              <a:rPr lang="en"/>
              <a:t>It could also be synced to google calendars to allow users to see a full overview of their schedule.</a:t>
            </a:r>
            <a:endParaRPr/>
          </a:p>
        </p:txBody>
      </p:sp>
      <p:pic>
        <p:nvPicPr>
          <p:cNvPr id="136" name="Google Shape;136;p23"/>
          <p:cNvPicPr preferRelativeResize="0"/>
          <p:nvPr/>
        </p:nvPicPr>
        <p:blipFill rotWithShape="1">
          <a:blip r:embed="rId3">
            <a:alphaModFix/>
          </a:blip>
          <a:srcRect t="90252"/>
          <a:stretch/>
        </p:blipFill>
        <p:spPr>
          <a:xfrm>
            <a:off x="1951175" y="1270693"/>
            <a:ext cx="4403925" cy="763150"/>
          </a:xfrm>
          <a:prstGeom prst="rect">
            <a:avLst/>
          </a:prstGeom>
          <a:noFill/>
          <a:ln>
            <a:noFill/>
          </a:ln>
        </p:spPr>
      </p:pic>
      <p:sp>
        <p:nvSpPr>
          <p:cNvPr id="137" name="Google Shape;137;p23"/>
          <p:cNvSpPr/>
          <p:nvPr/>
        </p:nvSpPr>
        <p:spPr>
          <a:xfrm>
            <a:off x="4580825" y="1312925"/>
            <a:ext cx="858600" cy="7863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871</Words>
  <Application>Microsoft Macintosh PowerPoint</Application>
  <PresentationFormat>On-screen Show (16:9)</PresentationFormat>
  <Paragraphs>47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Proxima Nova</vt:lpstr>
      <vt:lpstr>Arial</vt:lpstr>
      <vt:lpstr>Spearmint</vt:lpstr>
      <vt:lpstr>OrgFinder Design Process</vt:lpstr>
      <vt:lpstr>Design Process</vt:lpstr>
      <vt:lpstr>Design Process </vt:lpstr>
      <vt:lpstr>Design Process</vt:lpstr>
      <vt:lpstr>Design Process</vt:lpstr>
      <vt:lpstr>Design Process</vt:lpstr>
      <vt:lpstr>Design Process</vt:lpstr>
      <vt:lpstr>Design Process</vt:lpstr>
      <vt:lpstr>A final note...</vt:lpstr>
      <vt:lpstr>Complete Wireframe Flow</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OrgFinder</dc:title>
  <cp:lastModifiedBy>Shannon Ke</cp:lastModifiedBy>
  <cp:revision>2</cp:revision>
  <dcterms:modified xsi:type="dcterms:W3CDTF">2019-09-03T01:32:08Z</dcterms:modified>
</cp:coreProperties>
</file>