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8"/>
  </p:notesMasterIdLst>
  <p:sldIdLst>
    <p:sldId id="256" r:id="rId2"/>
    <p:sldId id="257" r:id="rId3"/>
    <p:sldId id="258" r:id="rId4"/>
    <p:sldId id="262" r:id="rId5"/>
    <p:sldId id="264" r:id="rId6"/>
    <p:sldId id="266" r:id="rId7"/>
    <p:sldId id="267" r:id="rId8"/>
    <p:sldId id="268" r:id="rId9"/>
    <p:sldId id="269" r:id="rId10"/>
    <p:sldId id="270" r:id="rId11"/>
    <p:sldId id="271" r:id="rId12"/>
    <p:sldId id="263" r:id="rId13"/>
    <p:sldId id="272" r:id="rId14"/>
    <p:sldId id="273" r:id="rId15"/>
    <p:sldId id="274" r:id="rId16"/>
    <p:sldId id="275" r:id="rId17"/>
    <p:sldId id="276" r:id="rId18"/>
    <p:sldId id="277" r:id="rId19"/>
    <p:sldId id="279" r:id="rId20"/>
    <p:sldId id="278" r:id="rId21"/>
    <p:sldId id="280" r:id="rId22"/>
    <p:sldId id="281" r:id="rId23"/>
    <p:sldId id="282" r:id="rId24"/>
    <p:sldId id="286" r:id="rId25"/>
    <p:sldId id="287" r:id="rId26"/>
    <p:sldId id="288" r:id="rId27"/>
    <p:sldId id="283" r:id="rId28"/>
    <p:sldId id="284" r:id="rId29"/>
    <p:sldId id="285" r:id="rId30"/>
    <p:sldId id="289" r:id="rId31"/>
    <p:sldId id="290" r:id="rId32"/>
    <p:sldId id="291" r:id="rId33"/>
    <p:sldId id="292" r:id="rId34"/>
    <p:sldId id="293" r:id="rId35"/>
    <p:sldId id="294"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8" autoAdjust="0"/>
    <p:restoredTop sz="61450"/>
  </p:normalViewPr>
  <p:slideViewPr>
    <p:cSldViewPr snapToGrid="0" showGuides="1">
      <p:cViewPr varScale="1">
        <p:scale>
          <a:sx n="70" d="100"/>
          <a:sy n="70" d="100"/>
        </p:scale>
        <p:origin x="888" y="66"/>
      </p:cViewPr>
      <p:guideLst>
        <p:guide pos="3840"/>
        <p:guide orient="horz" pos="216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14112-2E2D-A344-B7D9-BCA1088E5055}" type="datetimeFigureOut">
              <a:rPr kumimoji="1" lang="zh-CN" altLang="en-US" smtClean="0"/>
              <a:t>2016/11/16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665B6-05D1-3146-9C88-067D1BF76EBE}" type="slidenum">
              <a:rPr kumimoji="1" lang="zh-CN" altLang="en-US" smtClean="0"/>
              <a:t>‹#›</a:t>
            </a:fld>
            <a:endParaRPr kumimoji="1" lang="zh-CN" altLang="en-US"/>
          </a:p>
        </p:txBody>
      </p:sp>
    </p:spTree>
    <p:extLst>
      <p:ext uri="{BB962C8B-B14F-4D97-AF65-F5344CB8AC3E}">
        <p14:creationId xmlns:p14="http://schemas.microsoft.com/office/powerpoint/2010/main" val="71489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latin typeface="+mn-ea"/>
                <a:ea typeface="+mn-ea"/>
                <a:cs typeface="SimHei" charset="-122"/>
              </a:rPr>
              <a:t>今天给大家分享一些</a:t>
            </a:r>
            <a:r>
              <a:rPr kumimoji="1" lang="en-US" altLang="zh-CN" dirty="0" err="1">
                <a:latin typeface="+mn-ea"/>
                <a:ea typeface="+mn-ea"/>
                <a:cs typeface="SimHei" charset="-122"/>
              </a:rPr>
              <a:t>mysql</a:t>
            </a:r>
            <a:r>
              <a:rPr kumimoji="1" lang="zh-CN" altLang="en-US" dirty="0">
                <a:latin typeface="+mn-ea"/>
                <a:ea typeface="+mn-ea"/>
                <a:cs typeface="SimHei" charset="-122"/>
              </a:rPr>
              <a:t>的知识和经验。说实话我也是刚刚接触</a:t>
            </a:r>
            <a:r>
              <a:rPr kumimoji="1" lang="en-US" altLang="zh-CN" dirty="0" err="1">
                <a:latin typeface="+mn-ea"/>
                <a:ea typeface="+mn-ea"/>
                <a:cs typeface="SimHei" charset="-122"/>
              </a:rPr>
              <a:t>mysql</a:t>
            </a:r>
            <a:r>
              <a:rPr kumimoji="1" lang="zh-CN" altLang="en-US" dirty="0">
                <a:latin typeface="+mn-ea"/>
                <a:ea typeface="+mn-ea"/>
                <a:cs typeface="SimHei" charset="-122"/>
              </a:rPr>
              <a:t>没多久，在年初的时候，我对</a:t>
            </a:r>
            <a:r>
              <a:rPr kumimoji="1" lang="en-US" altLang="zh-CN" dirty="0" err="1">
                <a:latin typeface="+mn-ea"/>
                <a:ea typeface="+mn-ea"/>
                <a:cs typeface="SimHei" charset="-122"/>
              </a:rPr>
              <a:t>mysql</a:t>
            </a:r>
            <a:r>
              <a:rPr kumimoji="1" lang="zh-CN" altLang="en-US" dirty="0">
                <a:latin typeface="+mn-ea"/>
                <a:ea typeface="+mn-ea"/>
                <a:cs typeface="SimHei" charset="-122"/>
              </a:rPr>
              <a:t>的了解还仅限于会用一些</a:t>
            </a:r>
            <a:r>
              <a:rPr kumimoji="1" lang="en-US" altLang="zh-CN" dirty="0" err="1">
                <a:latin typeface="+mn-ea"/>
                <a:ea typeface="+mn-ea"/>
                <a:cs typeface="SimHei" charset="-122"/>
              </a:rPr>
              <a:t>sql</a:t>
            </a:r>
            <a:r>
              <a:rPr kumimoji="1" lang="zh-CN" altLang="en-US" dirty="0">
                <a:latin typeface="+mn-ea"/>
                <a:ea typeface="+mn-ea"/>
                <a:cs typeface="SimHei" charset="-122"/>
              </a:rPr>
              <a:t>语句进行查询。但是经过这一段时间的学习，我已经进行一些</a:t>
            </a:r>
            <a:r>
              <a:rPr kumimoji="1" lang="en-US" altLang="zh-CN" dirty="0" err="1">
                <a:latin typeface="+mn-ea"/>
                <a:ea typeface="+mn-ea"/>
                <a:cs typeface="SimHei" charset="-122"/>
              </a:rPr>
              <a:t>mysql</a:t>
            </a:r>
            <a:r>
              <a:rPr kumimoji="1" lang="zh-CN" altLang="en-US" dirty="0">
                <a:latin typeface="+mn-ea"/>
                <a:ea typeface="+mn-ea"/>
                <a:cs typeface="SimHei" charset="-122"/>
              </a:rPr>
              <a:t>的部署，基于</a:t>
            </a:r>
            <a:r>
              <a:rPr kumimoji="1" lang="en-US" altLang="zh-CN" dirty="0" err="1">
                <a:latin typeface="+mn-ea"/>
                <a:ea typeface="+mn-ea"/>
                <a:cs typeface="SimHei" charset="-122"/>
              </a:rPr>
              <a:t>mysql</a:t>
            </a:r>
            <a:r>
              <a:rPr kumimoji="1" lang="zh-CN" altLang="en-US" dirty="0">
                <a:latin typeface="+mn-ea"/>
                <a:ea typeface="+mn-ea"/>
                <a:cs typeface="SimHei" charset="-122"/>
              </a:rPr>
              <a:t>复制部署一些高可用架构，进行一些参数优化。今天主要把</a:t>
            </a:r>
            <a:r>
              <a:rPr kumimoji="1" lang="en-US" altLang="zh-CN" dirty="0" err="1">
                <a:latin typeface="+mn-ea"/>
                <a:ea typeface="+mn-ea"/>
                <a:cs typeface="SimHei" charset="-122"/>
              </a:rPr>
              <a:t>mysql</a:t>
            </a:r>
            <a:r>
              <a:rPr kumimoji="1" lang="zh-CN" altLang="en-US" dirty="0">
                <a:latin typeface="+mn-ea"/>
                <a:ea typeface="+mn-ea"/>
                <a:cs typeface="SimHei" charset="-122"/>
              </a:rPr>
              <a:t>复制相关的内容分享给大家。</a:t>
            </a:r>
          </a:p>
        </p:txBody>
      </p:sp>
      <p:sp>
        <p:nvSpPr>
          <p:cNvPr id="4" name="幻灯片编号占位符 3"/>
          <p:cNvSpPr>
            <a:spLocks noGrp="1"/>
          </p:cNvSpPr>
          <p:nvPr>
            <p:ph type="sldNum" sz="quarter" idx="10"/>
          </p:nvPr>
        </p:nvSpPr>
        <p:spPr/>
        <p:txBody>
          <a:bodyPr/>
          <a:lstStyle/>
          <a:p>
            <a:fld id="{5E6665B6-05D1-3146-9C88-067D1BF76EBE}" type="slidenum">
              <a:rPr kumimoji="1" lang="zh-CN" altLang="en-US" smtClean="0"/>
              <a:t>1</a:t>
            </a:fld>
            <a:endParaRPr kumimoji="1" lang="zh-CN" altLang="en-US"/>
          </a:p>
        </p:txBody>
      </p:sp>
    </p:spTree>
    <p:extLst>
      <p:ext uri="{BB962C8B-B14F-4D97-AF65-F5344CB8AC3E}">
        <p14:creationId xmlns:p14="http://schemas.microsoft.com/office/powerpoint/2010/main" val="342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由于并不清楚执行的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语句的具体内容，所以出现问题时并不好定位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有时候一条</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语句会影响大量的行，基于行的复制产生的</a:t>
            </a:r>
            <a:r>
              <a:rPr lang="en-US" altLang="zh-CN" dirty="0" err="1">
                <a:latin typeface="微软雅黑" panose="020B0503020204020204" pitchFamily="34" charset="-122"/>
                <a:ea typeface="微软雅黑" panose="020B0503020204020204" pitchFamily="34" charset="-122"/>
              </a:rPr>
              <a:t>binlog</a:t>
            </a:r>
            <a:r>
              <a:rPr lang="zh-CN" altLang="en-US" dirty="0">
                <a:latin typeface="微软雅黑" panose="020B0503020204020204" pitchFamily="34" charset="-122"/>
                <a:ea typeface="微软雅黑" panose="020B0503020204020204" pitchFamily="34" charset="-122"/>
              </a:rPr>
              <a:t>会比基于语句的多很多，需要在主从之间传递的信息也会多很多，复制延迟和资源消耗也会相应增加；而基于行的只是把一条语句重新执行一遍，并不产生大量的数据传递。</a:t>
            </a:r>
          </a:p>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如果上一级的模式的基于行的，那么后面的所有都只能是基于行的复制模式，因为并不能知道原始的</a:t>
            </a:r>
            <a:r>
              <a:rPr lang="en-US" altLang="zh-CN" dirty="0" err="1">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语句；而基于语句的模式，可以在后面的从库采用三种方式的任意一种均可</a:t>
            </a:r>
            <a:r>
              <a:rPr lang="zh-CN" altLang="en-US" sz="1000" dirty="0">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10</a:t>
            </a:fld>
            <a:endParaRPr kumimoji="1" lang="zh-CN" altLang="en-US"/>
          </a:p>
        </p:txBody>
      </p:sp>
    </p:spTree>
    <p:extLst>
      <p:ext uri="{BB962C8B-B14F-4D97-AF65-F5344CB8AC3E}">
        <p14:creationId xmlns:p14="http://schemas.microsoft.com/office/powerpoint/2010/main" val="99359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图片来自</a:t>
            </a:r>
            <a:r>
              <a:rPr lang="en-US" altLang="zh-CN" dirty="0"/>
              <a:t>《</a:t>
            </a:r>
            <a:r>
              <a:rPr lang="zh-CN" altLang="en-US" dirty="0"/>
              <a:t>高性能</a:t>
            </a:r>
            <a:r>
              <a:rPr lang="en-US" altLang="zh-CN" dirty="0"/>
              <a:t>MySQL》</a:t>
            </a:r>
            <a:endParaRPr lang="zh-CN" altLang="en-US" dirty="0"/>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11</a:t>
            </a:fld>
            <a:endParaRPr kumimoji="1" lang="zh-CN" altLang="en-US"/>
          </a:p>
        </p:txBody>
      </p:sp>
    </p:spTree>
    <p:extLst>
      <p:ext uri="{BB962C8B-B14F-4D97-AF65-F5344CB8AC3E}">
        <p14:creationId xmlns:p14="http://schemas.microsoft.com/office/powerpoint/2010/main" val="408264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主库的</a:t>
            </a:r>
            <a:r>
              <a:rPr lang="en-US" altLang="zh-CN" dirty="0" err="1"/>
              <a:t>sync_binlog</a:t>
            </a:r>
            <a:r>
              <a:rPr lang="zh-CN" altLang="en-US" dirty="0"/>
              <a:t>参数控制</a:t>
            </a:r>
            <a:r>
              <a:rPr lang="en-US" altLang="zh-CN" dirty="0" err="1"/>
              <a:t>binlog</a:t>
            </a:r>
            <a:r>
              <a:rPr lang="zh-CN" altLang="en-US" dirty="0"/>
              <a:t>日志刷新到磁盘的频率。设置不同的值会造成巨大的性能差距。</a:t>
            </a:r>
          </a:p>
          <a:p>
            <a:r>
              <a:rPr lang="zh-CN" altLang="en-US" dirty="0"/>
              <a:t>主库每次提交事务完成数据更新之前，将数据更新的事件按照时间的顺序记录到二进制日志中，在完成二进制日志的记录之后，存储引擎会提交事务完成数据更新。</a:t>
            </a:r>
          </a:p>
          <a:p>
            <a:br>
              <a:rPr lang="zh-CN" altLang="en-US" dirty="0"/>
            </a:br>
            <a:endParaRPr lang="zh-CN" altLang="en-US" dirty="0"/>
          </a:p>
          <a:p>
            <a:r>
              <a:rPr lang="en-US" altLang="zh-CN" dirty="0"/>
              <a:t>MySQL</a:t>
            </a:r>
            <a:r>
              <a:rPr lang="zh-CN" altLang="en-US" dirty="0"/>
              <a:t>通过三个线程来完成复制过程：</a:t>
            </a:r>
            <a:r>
              <a:rPr lang="en-US" altLang="zh-CN" dirty="0" err="1"/>
              <a:t>binlog</a:t>
            </a:r>
            <a:r>
              <a:rPr lang="en-US" altLang="zh-CN" dirty="0"/>
              <a:t> dump</a:t>
            </a:r>
            <a:r>
              <a:rPr lang="zh-CN" altLang="en-US" dirty="0"/>
              <a:t>线程跑在主库上，</a:t>
            </a:r>
            <a:r>
              <a:rPr lang="en-US" altLang="zh-CN" dirty="0"/>
              <a:t>I/O</a:t>
            </a:r>
            <a:r>
              <a:rPr lang="zh-CN" altLang="en-US" dirty="0"/>
              <a:t>线程和</a:t>
            </a:r>
            <a:r>
              <a:rPr lang="en-US" altLang="zh-CN" dirty="0"/>
              <a:t>SQL</a:t>
            </a:r>
            <a:r>
              <a:rPr lang="zh-CN" altLang="en-US" dirty="0"/>
              <a:t>线程跑在从库上。</a:t>
            </a:r>
          </a:p>
          <a:p>
            <a:r>
              <a:rPr lang="zh-CN" altLang="en-US" dirty="0"/>
              <a:t>当从库启动复制的时候（</a:t>
            </a:r>
            <a:r>
              <a:rPr lang="en-US" altLang="zh-CN" dirty="0"/>
              <a:t>start slave</a:t>
            </a:r>
            <a:r>
              <a:rPr lang="zh-CN" altLang="en-US" dirty="0"/>
              <a:t>），首先创建</a:t>
            </a:r>
            <a:r>
              <a:rPr lang="en-US" altLang="zh-CN" dirty="0"/>
              <a:t>I/O</a:t>
            </a:r>
            <a:r>
              <a:rPr lang="zh-CN" altLang="en-US" dirty="0"/>
              <a:t>线程连接主库，主库接收到连接之后创建</a:t>
            </a:r>
            <a:r>
              <a:rPr lang="en-US" altLang="zh-CN" dirty="0" err="1"/>
              <a:t>binlog</a:t>
            </a:r>
            <a:r>
              <a:rPr lang="en-US" altLang="zh-CN" dirty="0"/>
              <a:t> dump</a:t>
            </a:r>
            <a:r>
              <a:rPr lang="zh-CN" altLang="en-US" dirty="0"/>
              <a:t>线程，从</a:t>
            </a:r>
            <a:r>
              <a:rPr lang="en-US" altLang="zh-CN" dirty="0" err="1"/>
              <a:t>binlog</a:t>
            </a:r>
            <a:r>
              <a:rPr lang="zh-CN" altLang="en-US" dirty="0"/>
              <a:t>中读取事件并发送给</a:t>
            </a:r>
            <a:r>
              <a:rPr lang="en-US" altLang="zh-CN" dirty="0"/>
              <a:t>I/O</a:t>
            </a:r>
            <a:r>
              <a:rPr lang="zh-CN" altLang="en-US" dirty="0"/>
              <a:t>线程，</a:t>
            </a:r>
            <a:r>
              <a:rPr lang="en-US" altLang="zh-CN" dirty="0"/>
              <a:t>I/O</a:t>
            </a:r>
            <a:r>
              <a:rPr lang="zh-CN" altLang="en-US" dirty="0"/>
              <a:t>线程获取到事件数据后更新到从库的中继日志</a:t>
            </a:r>
            <a:r>
              <a:rPr lang="en-US" altLang="zh-CN" dirty="0"/>
              <a:t>relay log</a:t>
            </a:r>
            <a:r>
              <a:rPr lang="zh-CN" altLang="en-US" dirty="0"/>
              <a:t>中去，之后从库上的</a:t>
            </a:r>
            <a:r>
              <a:rPr lang="en-US" altLang="zh-CN" dirty="0"/>
              <a:t>SQL</a:t>
            </a:r>
            <a:r>
              <a:rPr lang="zh-CN" altLang="en-US" dirty="0"/>
              <a:t>线程读取</a:t>
            </a:r>
            <a:r>
              <a:rPr lang="en-US" altLang="zh-CN" dirty="0"/>
              <a:t>relay log</a:t>
            </a:r>
            <a:r>
              <a:rPr lang="zh-CN" altLang="en-US" dirty="0"/>
              <a:t>中读取事件，并在从库的数据库上重新执行一遍（</a:t>
            </a:r>
            <a:r>
              <a:rPr lang="en-US" altLang="zh-CN" dirty="0"/>
              <a:t>replay</a:t>
            </a:r>
            <a:r>
              <a:rPr lang="zh-CN" altLang="en-US" dirty="0"/>
              <a:t>）。</a:t>
            </a:r>
          </a:p>
          <a:p>
            <a:br>
              <a:rPr lang="zh-CN" altLang="en-US" dirty="0"/>
            </a:br>
            <a:endParaRPr lang="zh-CN" altLang="en-US" dirty="0"/>
          </a:p>
          <a:p>
            <a:r>
              <a:rPr lang="en-US" altLang="zh-CN" dirty="0"/>
              <a:t>MySQL</a:t>
            </a:r>
            <a:r>
              <a:rPr lang="zh-CN" altLang="en-US" dirty="0"/>
              <a:t>的复制是异步工作的，所以主库和从库之间存在一定的时间差。如果是对实时性要求非常高的数据应该也要从主库获得。</a:t>
            </a:r>
          </a:p>
          <a:p>
            <a:r>
              <a:rPr lang="zh-CN" altLang="en-US" dirty="0"/>
              <a:t>延迟的原因主要来自于主库上并发执行的查询在备库上只能串行化执行，因为只有一个</a:t>
            </a:r>
            <a:r>
              <a:rPr lang="en-US" altLang="zh-CN" dirty="0"/>
              <a:t>SQL</a:t>
            </a:r>
            <a:r>
              <a:rPr lang="zh-CN" altLang="en-US" dirty="0"/>
              <a:t>线程来重放中继日志中事件，这是很多工作负载的性能瓶颈所在。</a:t>
            </a:r>
          </a:p>
          <a:p>
            <a:endParaRPr lang="zh-CN" altLang="en-US" dirty="0"/>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13</a:t>
            </a:fld>
            <a:endParaRPr kumimoji="1" lang="zh-CN" altLang="en-US"/>
          </a:p>
        </p:txBody>
      </p:sp>
    </p:spTree>
    <p:extLst>
      <p:ext uri="{BB962C8B-B14F-4D97-AF65-F5344CB8AC3E}">
        <p14:creationId xmlns:p14="http://schemas.microsoft.com/office/powerpoint/2010/main" val="314299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14</a:t>
            </a:fld>
            <a:endParaRPr kumimoji="1" lang="zh-CN" altLang="en-US"/>
          </a:p>
        </p:txBody>
      </p:sp>
    </p:spTree>
    <p:extLst>
      <p:ext uri="{BB962C8B-B14F-4D97-AF65-F5344CB8AC3E}">
        <p14:creationId xmlns:p14="http://schemas.microsoft.com/office/powerpoint/2010/main" val="2998266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为什么要延迟</a:t>
            </a:r>
            <a:endParaRPr lang="en-US" altLang="zh-CN" dirty="0"/>
          </a:p>
          <a:p>
            <a:r>
              <a:rPr lang="zh-CN" altLang="en-US" dirty="0"/>
              <a:t>防止因操作失误产生的灾难性后果</a:t>
            </a:r>
            <a:endParaRPr lang="en-US" altLang="zh-CN" dirty="0"/>
          </a:p>
          <a:p>
            <a:r>
              <a:rPr lang="zh-CN" altLang="en-US" dirty="0"/>
              <a:t>比如</a:t>
            </a:r>
            <a:r>
              <a:rPr lang="en-US" altLang="zh-CN" dirty="0"/>
              <a:t>delete</a:t>
            </a:r>
            <a:r>
              <a:rPr lang="zh-CN" altLang="en-US" dirty="0"/>
              <a:t>当成了</a:t>
            </a:r>
            <a:r>
              <a:rPr lang="en-US" altLang="zh-CN" dirty="0"/>
              <a:t>select</a:t>
            </a:r>
          </a:p>
          <a:p>
            <a:r>
              <a:rPr lang="en-US" altLang="zh-CN" dirty="0"/>
              <a:t>update</a:t>
            </a:r>
            <a:r>
              <a:rPr lang="zh-CN" altLang="en-US" dirty="0"/>
              <a:t>忘了加</a:t>
            </a:r>
            <a:r>
              <a:rPr lang="en-US" altLang="zh-CN" dirty="0"/>
              <a:t>where</a:t>
            </a:r>
            <a:r>
              <a:rPr lang="zh-CN" altLang="en-US" dirty="0"/>
              <a:t>条件</a:t>
            </a:r>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16</a:t>
            </a:fld>
            <a:endParaRPr kumimoji="1" lang="zh-CN" altLang="en-US"/>
          </a:p>
        </p:txBody>
      </p:sp>
    </p:spTree>
    <p:extLst>
      <p:ext uri="{BB962C8B-B14F-4D97-AF65-F5344CB8AC3E}">
        <p14:creationId xmlns:p14="http://schemas.microsoft.com/office/powerpoint/2010/main" val="920149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两台数据库服务都被配置为对方的备库</a:t>
            </a:r>
          </a:p>
          <a:p>
            <a:r>
              <a:rPr lang="zh-CN" altLang="en-US" dirty="0"/>
              <a:t>一个可能的应用场景是出于不同地区的两个办公室可能都需要一份</a:t>
            </a:r>
            <a:r>
              <a:rPr lang="zh-CN" altLang="en-US" b="1" dirty="0"/>
              <a:t>完整</a:t>
            </a:r>
            <a:r>
              <a:rPr lang="zh-CN" altLang="en-US" dirty="0"/>
              <a:t>的</a:t>
            </a:r>
            <a:r>
              <a:rPr lang="zh-CN" altLang="en-US" b="1" dirty="0"/>
              <a:t>可写</a:t>
            </a:r>
            <a:r>
              <a:rPr lang="zh-CN" altLang="en-US" dirty="0"/>
              <a:t>拷贝。</a:t>
            </a:r>
          </a:p>
          <a:p>
            <a:r>
              <a:rPr lang="zh-CN" altLang="en-US" dirty="0"/>
              <a:t>该配置最大的问题是很容易产生数据冲突，特别是当两个库同时修改一行数据时。</a:t>
            </a:r>
          </a:p>
          <a:p>
            <a:r>
              <a:rPr lang="zh-CN" altLang="en-US" dirty="0"/>
              <a:t>需要配置</a:t>
            </a:r>
            <a:r>
              <a:rPr lang="en-US" altLang="zh-CN" dirty="0"/>
              <a:t>auto-increment-increment</a:t>
            </a:r>
            <a:r>
              <a:rPr lang="zh-CN" altLang="en-US" dirty="0"/>
              <a:t>和</a:t>
            </a:r>
            <a:r>
              <a:rPr lang="en-US" altLang="zh-CN" dirty="0"/>
              <a:t>auto-increment-offset</a:t>
            </a:r>
            <a:r>
              <a:rPr lang="zh-CN" altLang="en-US" dirty="0"/>
              <a:t>两个字段的值来避免数据冲突。</a:t>
            </a:r>
          </a:p>
          <a:p>
            <a:endParaRPr lang="zh-CN" altLang="en-US" dirty="0"/>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17</a:t>
            </a:fld>
            <a:endParaRPr kumimoji="1" lang="zh-CN" altLang="en-US"/>
          </a:p>
        </p:txBody>
      </p:sp>
    </p:spTree>
    <p:extLst>
      <p:ext uri="{BB962C8B-B14F-4D97-AF65-F5344CB8AC3E}">
        <p14:creationId xmlns:p14="http://schemas.microsoft.com/office/powerpoint/2010/main" val="408216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这样就避免了很多数据不一致的问题。</a:t>
            </a:r>
          </a:p>
          <a:p>
            <a:r>
              <a:rPr lang="zh-CN" altLang="en-US" dirty="0"/>
              <a:t>应用场景：类似于建立一个热备，并且可以利用这个热备提高读性能，利于故障转移和故障恢复。</a:t>
            </a:r>
          </a:p>
          <a:p>
            <a:endParaRPr lang="en-US" altLang="zh-CN" dirty="0"/>
          </a:p>
          <a:p>
            <a:r>
              <a:rPr lang="zh-CN" altLang="en-US" dirty="0"/>
              <a:t>可以扩展读性能，但是不能扩展写性能</a:t>
            </a:r>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19</a:t>
            </a:fld>
            <a:endParaRPr kumimoji="1" lang="zh-CN" altLang="en-US"/>
          </a:p>
        </p:txBody>
      </p:sp>
    </p:spTree>
    <p:extLst>
      <p:ext uri="{BB962C8B-B14F-4D97-AF65-F5344CB8AC3E}">
        <p14:creationId xmlns:p14="http://schemas.microsoft.com/office/powerpoint/2010/main" val="758163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除了部署</a:t>
            </a:r>
            <a:r>
              <a:rPr lang="en-US" altLang="zh-CN" dirty="0" err="1"/>
              <a:t>mysql</a:t>
            </a:r>
            <a:r>
              <a:rPr lang="zh-CN" altLang="en-US" dirty="0"/>
              <a:t>时产生的数据库，其他的建议在从库是进行复制过滤</a:t>
            </a:r>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24</a:t>
            </a:fld>
            <a:endParaRPr kumimoji="1" lang="zh-CN" altLang="en-US"/>
          </a:p>
        </p:txBody>
      </p:sp>
    </p:spTree>
    <p:extLst>
      <p:ext uri="{BB962C8B-B14F-4D97-AF65-F5344CB8AC3E}">
        <p14:creationId xmlns:p14="http://schemas.microsoft.com/office/powerpoint/2010/main" val="4270347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MySQL Replication</a:t>
            </a:r>
            <a:r>
              <a:rPr lang="zh-CN" altLang="en-US" sz="1200" b="0" i="0" kern="1200" dirty="0">
                <a:solidFill>
                  <a:schemeClr val="tx1"/>
                </a:solidFill>
                <a:effectLst/>
                <a:latin typeface="+mn-lt"/>
                <a:ea typeface="+mn-ea"/>
                <a:cs typeface="+mn-cs"/>
              </a:rPr>
              <a:t>都是异步（</a:t>
            </a:r>
            <a:r>
              <a:rPr lang="en-US" altLang="zh-CN" sz="1200" b="0" i="0" kern="1200" dirty="0">
                <a:solidFill>
                  <a:schemeClr val="tx1"/>
                </a:solidFill>
                <a:effectLst/>
                <a:latin typeface="+mn-lt"/>
                <a:ea typeface="+mn-ea"/>
                <a:cs typeface="+mn-cs"/>
              </a:rPr>
              <a:t>asynchronous</a:t>
            </a:r>
            <a:r>
              <a:rPr lang="zh-CN" altLang="en-US" sz="1200" b="0" i="0" kern="1200" dirty="0">
                <a:solidFill>
                  <a:schemeClr val="tx1"/>
                </a:solidFill>
                <a:effectLst/>
                <a:latin typeface="+mn-lt"/>
                <a:ea typeface="+mn-ea"/>
                <a:cs typeface="+mn-cs"/>
              </a:rPr>
              <a:t>）的，主库在执行完一些事务后，是不会管备库的进度的。如果备库不幸落后，而更不幸的是主库此时又出现</a:t>
            </a:r>
            <a:r>
              <a:rPr lang="en-US" altLang="zh-CN" sz="1200" b="0" i="0" kern="1200" dirty="0">
                <a:solidFill>
                  <a:schemeClr val="tx1"/>
                </a:solidFill>
                <a:effectLst/>
                <a:latin typeface="+mn-lt"/>
                <a:ea typeface="+mn-ea"/>
                <a:cs typeface="+mn-cs"/>
              </a:rPr>
              <a:t>Crash</a:t>
            </a:r>
            <a:r>
              <a:rPr lang="zh-CN" altLang="en-US" sz="1200" b="0" i="0" kern="1200" dirty="0">
                <a:solidFill>
                  <a:schemeClr val="tx1"/>
                </a:solidFill>
                <a:effectLst/>
                <a:latin typeface="+mn-lt"/>
                <a:ea typeface="+mn-ea"/>
                <a:cs typeface="+mn-cs"/>
              </a:rPr>
              <a:t>（例如宕机），这时备库中的数据就是不完整的。简而言之，在主库发生故障的时候，我们无法使用备库来继续提供数据一致的服务了。</a:t>
            </a:r>
            <a:r>
              <a:rPr lang="en-US" altLang="zh-CN" sz="1200" b="0" i="0" kern="1200" dirty="0" err="1">
                <a:solidFill>
                  <a:schemeClr val="tx1"/>
                </a:solidFill>
                <a:effectLst/>
                <a:latin typeface="+mn-lt"/>
                <a:ea typeface="+mn-ea"/>
                <a:cs typeface="+mn-cs"/>
              </a:rPr>
              <a:t>Semisynchronous</a:t>
            </a:r>
            <a:r>
              <a:rPr lang="en-US" altLang="zh-CN" sz="1200" b="0" i="0" kern="1200" dirty="0">
                <a:solidFill>
                  <a:schemeClr val="tx1"/>
                </a:solidFill>
                <a:effectLst/>
                <a:latin typeface="+mn-lt"/>
                <a:ea typeface="+mn-ea"/>
                <a:cs typeface="+mn-cs"/>
              </a:rPr>
              <a:t> Replication(</a:t>
            </a:r>
            <a:r>
              <a:rPr lang="zh-CN" altLang="en-US" sz="1200" b="0" i="0" kern="1200" dirty="0">
                <a:solidFill>
                  <a:schemeClr val="tx1"/>
                </a:solidFill>
                <a:effectLst/>
                <a:latin typeface="+mn-lt"/>
                <a:ea typeface="+mn-ea"/>
                <a:cs typeface="+mn-cs"/>
              </a:rPr>
              <a:t>半同步复制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则一定程度上保证提交的事务已经传给了至少一个备库。</a:t>
            </a:r>
            <a:r>
              <a:rPr lang="en-US" altLang="zh-CN" sz="1200" b="0" i="0" kern="1200" dirty="0">
                <a:solidFill>
                  <a:schemeClr val="tx1"/>
                </a:solidFill>
                <a:effectLst/>
                <a:latin typeface="+mn-lt"/>
                <a:ea typeface="+mn-ea"/>
                <a:cs typeface="+mn-cs"/>
              </a:rPr>
              <a:t>Semi synchronous</a:t>
            </a:r>
            <a:r>
              <a:rPr lang="zh-CN" altLang="en-US" sz="1200" b="0" i="0" kern="1200" dirty="0">
                <a:solidFill>
                  <a:schemeClr val="tx1"/>
                </a:solidFill>
                <a:effectLst/>
                <a:latin typeface="+mn-lt"/>
                <a:ea typeface="+mn-ea"/>
                <a:cs typeface="+mn-cs"/>
              </a:rPr>
              <a:t>中，仅仅保证事务的已经传递到备库上，但是并不确保已经在备库上执行完成了。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如果主备网络故障或者备库挂了，主库在事务提交后等待</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秒（</a:t>
            </a:r>
            <a:r>
              <a:rPr lang="en-US" altLang="zh-CN" sz="1200" b="0" i="0" kern="1200" dirty="0" err="1">
                <a:solidFill>
                  <a:schemeClr val="tx1"/>
                </a:solidFill>
                <a:effectLst/>
                <a:latin typeface="+mn-lt"/>
                <a:ea typeface="+mn-ea"/>
                <a:cs typeface="+mn-cs"/>
              </a:rPr>
              <a:t>rpl_semi_sync_master_timeout</a:t>
            </a:r>
            <a:r>
              <a:rPr lang="zh-CN" altLang="en-US" sz="1200" b="0" i="0" kern="1200" dirty="0">
                <a:solidFill>
                  <a:schemeClr val="tx1"/>
                </a:solidFill>
                <a:effectLst/>
                <a:latin typeface="+mn-lt"/>
                <a:ea typeface="+mn-ea"/>
                <a:cs typeface="+mn-cs"/>
              </a:rPr>
              <a:t>的默认值）后，就会继续。这时，主库就会变回原来的异步状态。</a:t>
            </a:r>
            <a:endParaRPr lang="zh-CN" altLang="en-US" dirty="0"/>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25</a:t>
            </a:fld>
            <a:endParaRPr kumimoji="1" lang="zh-CN" altLang="en-US"/>
          </a:p>
        </p:txBody>
      </p:sp>
    </p:spTree>
    <p:extLst>
      <p:ext uri="{BB962C8B-B14F-4D97-AF65-F5344CB8AC3E}">
        <p14:creationId xmlns:p14="http://schemas.microsoft.com/office/powerpoint/2010/main" val="187073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E6665B6-05D1-3146-9C88-067D1BF76EBE}" type="slidenum">
              <a:rPr kumimoji="1" lang="zh-CN" altLang="en-US" smtClean="0"/>
              <a:t>2</a:t>
            </a:fld>
            <a:endParaRPr kumimoji="1" lang="zh-CN" altLang="en-US"/>
          </a:p>
        </p:txBody>
      </p:sp>
    </p:spTree>
    <p:extLst>
      <p:ext uri="{BB962C8B-B14F-4D97-AF65-F5344CB8AC3E}">
        <p14:creationId xmlns:p14="http://schemas.microsoft.com/office/powerpoint/2010/main" val="183794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什么是复制呢，复制就是在两台</a:t>
            </a:r>
            <a:r>
              <a:rPr lang="en-US" altLang="zh-CN" dirty="0"/>
              <a:t>MySQL</a:t>
            </a:r>
            <a:r>
              <a:rPr lang="zh-CN" altLang="en-US" dirty="0"/>
              <a:t>服务器之间拷贝（同步）数据，他是</a:t>
            </a:r>
            <a:r>
              <a:rPr lang="en-US" altLang="zh-CN" dirty="0"/>
              <a:t>MySQL</a:t>
            </a:r>
            <a:r>
              <a:rPr lang="zh-CN" altLang="en-US" dirty="0"/>
              <a:t>內建的功能，不需要第三方组件支持。 </a:t>
            </a:r>
          </a:p>
          <a:p>
            <a:r>
              <a:rPr lang="en-US" altLang="zh-CN" dirty="0"/>
              <a:t>MySQL</a:t>
            </a:r>
            <a:r>
              <a:rPr lang="zh-CN" altLang="en-US" dirty="0"/>
              <a:t>內建的复制（</a:t>
            </a:r>
            <a:r>
              <a:rPr lang="en-US" altLang="zh-CN" dirty="0"/>
              <a:t>replication</a:t>
            </a:r>
            <a:r>
              <a:rPr lang="zh-CN" altLang="en-US" dirty="0"/>
              <a:t>）功能是构建基于</a:t>
            </a:r>
            <a:r>
              <a:rPr lang="en-US" altLang="zh-CN" dirty="0"/>
              <a:t>MySQL</a:t>
            </a:r>
            <a:r>
              <a:rPr lang="zh-CN" altLang="en-US" dirty="0"/>
              <a:t>的大规模、高性能架构的基础。复制功能不仅有利于构建高性能的数据库应用，同时也是高可用性、可扩展性、灾难恢复、备份以及数据仓库等工作的基础。 </a:t>
            </a:r>
          </a:p>
          <a:p>
            <a:endParaRPr kumimoji="1" lang="zh-CN" altLang="en-US" dirty="0"/>
          </a:p>
        </p:txBody>
      </p:sp>
      <p:sp>
        <p:nvSpPr>
          <p:cNvPr id="4" name="幻灯片编号占位符 3"/>
          <p:cNvSpPr>
            <a:spLocks noGrp="1"/>
          </p:cNvSpPr>
          <p:nvPr>
            <p:ph type="sldNum" sz="quarter" idx="10"/>
          </p:nvPr>
        </p:nvSpPr>
        <p:spPr/>
        <p:txBody>
          <a:bodyPr/>
          <a:lstStyle/>
          <a:p>
            <a:fld id="{5E6665B6-05D1-3146-9C88-067D1BF76EBE}" type="slidenum">
              <a:rPr kumimoji="1" lang="zh-CN" altLang="en-US" smtClean="0"/>
              <a:t>3</a:t>
            </a:fld>
            <a:endParaRPr kumimoji="1" lang="zh-CN" altLang="en-US"/>
          </a:p>
        </p:txBody>
      </p:sp>
    </p:spTree>
    <p:extLst>
      <p:ext uri="{BB962C8B-B14F-4D97-AF65-F5344CB8AC3E}">
        <p14:creationId xmlns:p14="http://schemas.microsoft.com/office/powerpoint/2010/main" val="152828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新版的账号系统基于</a:t>
            </a:r>
            <a:r>
              <a:rPr lang="en-US" altLang="zh-CN" dirty="0"/>
              <a:t>MySQL</a:t>
            </a:r>
            <a:r>
              <a:rPr lang="zh-CN" altLang="en-US" dirty="0"/>
              <a:t>的复制功能可以提供的作用有： </a:t>
            </a:r>
          </a:p>
          <a:p>
            <a:r>
              <a:rPr lang="zh-CN" altLang="en-US" b="1" dirty="0"/>
              <a:t>可靠性</a:t>
            </a:r>
            <a:r>
              <a:rPr lang="zh-CN" altLang="en-US" dirty="0"/>
              <a:t>：如果主库出现问题，可以快速切换到从库提供服务</a:t>
            </a:r>
          </a:p>
          <a:p>
            <a:r>
              <a:rPr lang="zh-CN" altLang="en-US" b="1" dirty="0"/>
              <a:t>读写分离</a:t>
            </a:r>
            <a:r>
              <a:rPr lang="zh-CN" altLang="en-US" dirty="0"/>
              <a:t>：可以在从库上执行查询操作，降低主库的访问压力</a:t>
            </a:r>
          </a:p>
          <a:p>
            <a:r>
              <a:rPr lang="zh-CN" altLang="en-US" b="1" dirty="0"/>
              <a:t>备份</a:t>
            </a:r>
            <a:r>
              <a:rPr lang="zh-CN" altLang="en-US" dirty="0"/>
              <a:t>：可以在从库上执行备份任务，避免备份期间影响主库的服务</a:t>
            </a:r>
          </a:p>
          <a:p>
            <a:r>
              <a:rPr kumimoji="1" lang="zh-CN" altLang="en-US" dirty="0"/>
              <a:t>我们有两台云主机，两天机器上分别部署</a:t>
            </a:r>
            <a:r>
              <a:rPr kumimoji="1" lang="en-US" altLang="zh-CN" dirty="0" err="1"/>
              <a:t>mysql</a:t>
            </a:r>
            <a:r>
              <a:rPr kumimoji="1" lang="zh-CN" altLang="en-US" dirty="0"/>
              <a:t>，一主一备进行同步</a:t>
            </a:r>
            <a:endParaRPr kumimoji="1" lang="en-US" altLang="zh-CN" dirty="0"/>
          </a:p>
          <a:p>
            <a:r>
              <a:rPr kumimoji="1" lang="zh-CN" altLang="en-US" dirty="0"/>
              <a:t>备库承担备份和主要的读操作，主库承担写操作和少部分读操作</a:t>
            </a:r>
            <a:endParaRPr kumimoji="1" lang="en-US" altLang="zh-CN" dirty="0"/>
          </a:p>
          <a:p>
            <a:r>
              <a:rPr kumimoji="1" lang="zh-CN" altLang="en-US" dirty="0"/>
              <a:t>两台机器保证了基本的高可用，由于我刚开始经常会把数据搞丢，但是因为是两台</a:t>
            </a:r>
            <a:r>
              <a:rPr kumimoji="1" lang="en-US" altLang="zh-CN" dirty="0" err="1"/>
              <a:t>mysql</a:t>
            </a:r>
            <a:r>
              <a:rPr kumimoji="1" lang="zh-CN" altLang="en-US" dirty="0"/>
              <a:t>提供服务，一般来说都可以在从库上去折腾恢复数据，主库依然提供服务，所以从没有长时间停服</a:t>
            </a:r>
          </a:p>
        </p:txBody>
      </p:sp>
      <p:sp>
        <p:nvSpPr>
          <p:cNvPr id="4" name="幻灯片编号占位符 3"/>
          <p:cNvSpPr>
            <a:spLocks noGrp="1"/>
          </p:cNvSpPr>
          <p:nvPr>
            <p:ph type="sldNum" sz="quarter" idx="10"/>
          </p:nvPr>
        </p:nvSpPr>
        <p:spPr/>
        <p:txBody>
          <a:bodyPr/>
          <a:lstStyle/>
          <a:p>
            <a:fld id="{5E6665B6-05D1-3146-9C88-067D1BF76EBE}" type="slidenum">
              <a:rPr kumimoji="1" lang="zh-CN" altLang="en-US" smtClean="0"/>
              <a:t>4</a:t>
            </a:fld>
            <a:endParaRPr kumimoji="1" lang="zh-CN" altLang="en-US"/>
          </a:p>
        </p:txBody>
      </p:sp>
    </p:spTree>
    <p:extLst>
      <p:ext uri="{BB962C8B-B14F-4D97-AF65-F5344CB8AC3E}">
        <p14:creationId xmlns:p14="http://schemas.microsoft.com/office/powerpoint/2010/main" val="98036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5.6</a:t>
            </a:r>
            <a:r>
              <a:rPr lang="zh-CN" altLang="en-US" dirty="0"/>
              <a:t>开始</a:t>
            </a:r>
            <a:r>
              <a:rPr lang="en-US" altLang="zh-CN" dirty="0" err="1"/>
              <a:t>mysql</a:t>
            </a:r>
            <a:r>
              <a:rPr lang="zh-CN" altLang="en-US" dirty="0"/>
              <a:t>在二进制日志的基础上，支持了基于</a:t>
            </a:r>
            <a:r>
              <a:rPr lang="en-US" altLang="zh-CN" dirty="0"/>
              <a:t>GTID</a:t>
            </a:r>
            <a:r>
              <a:rPr lang="zh-CN" altLang="en-US" dirty="0"/>
              <a:t>全局事务</a:t>
            </a:r>
            <a:r>
              <a:rPr lang="en-US" altLang="zh-CN" dirty="0"/>
              <a:t>id</a:t>
            </a:r>
            <a:r>
              <a:rPr lang="zh-CN" altLang="en-US" dirty="0"/>
              <a:t>的复制</a:t>
            </a:r>
          </a:p>
          <a:p>
            <a:r>
              <a:rPr lang="zh-CN" altLang="en-US" dirty="0"/>
              <a:t>基于语句（</a:t>
            </a:r>
            <a:r>
              <a:rPr lang="en-US" altLang="zh-CN" dirty="0"/>
              <a:t>STATEMENT</a:t>
            </a:r>
            <a:r>
              <a:rPr lang="zh-CN" altLang="en-US" dirty="0"/>
              <a:t>）：</a:t>
            </a:r>
            <a:r>
              <a:rPr lang="en-US" altLang="zh-CN" dirty="0" err="1"/>
              <a:t>binlog</a:t>
            </a:r>
            <a:r>
              <a:rPr lang="zh-CN" altLang="en-US" dirty="0"/>
              <a:t>中保存每次修改的数据的</a:t>
            </a:r>
            <a:r>
              <a:rPr lang="en-US" altLang="zh-CN" dirty="0"/>
              <a:t>SQL</a:t>
            </a:r>
            <a:r>
              <a:rPr lang="zh-CN" altLang="en-US" dirty="0"/>
              <a:t>语句， </a:t>
            </a:r>
          </a:p>
          <a:p>
            <a:r>
              <a:rPr lang="zh-CN" altLang="en-US" dirty="0"/>
              <a:t>基于行（</a:t>
            </a:r>
            <a:r>
              <a:rPr lang="en-US" altLang="zh-CN" dirty="0"/>
              <a:t>ROW</a:t>
            </a:r>
            <a:r>
              <a:rPr lang="zh-CN" altLang="en-US" dirty="0"/>
              <a:t>）：记录每一行的数据变化，而不是原始的</a:t>
            </a:r>
            <a:r>
              <a:rPr lang="en-US" altLang="zh-CN" dirty="0"/>
              <a:t>SQL</a:t>
            </a:r>
            <a:r>
              <a:rPr lang="zh-CN" altLang="en-US" dirty="0"/>
              <a:t>语句。</a:t>
            </a:r>
            <a:r>
              <a:rPr lang="en-US" altLang="zh-CN" dirty="0"/>
              <a:t>MySQL5.1</a:t>
            </a:r>
            <a:r>
              <a:rPr lang="zh-CN" altLang="en-US" dirty="0"/>
              <a:t>版本之后才支持。 </a:t>
            </a:r>
          </a:p>
          <a:p>
            <a:r>
              <a:rPr lang="zh-CN" altLang="en-US" dirty="0"/>
              <a:t>混合（</a:t>
            </a:r>
            <a:r>
              <a:rPr lang="en-US" altLang="zh-CN" dirty="0"/>
              <a:t>MIXED</a:t>
            </a:r>
            <a:r>
              <a:rPr lang="zh-CN" altLang="en-US" dirty="0"/>
              <a:t>）：混合</a:t>
            </a:r>
            <a:r>
              <a:rPr lang="en-US" altLang="zh-CN" dirty="0"/>
              <a:t>STATEMENT</a:t>
            </a:r>
            <a:r>
              <a:rPr lang="zh-CN" altLang="en-US" dirty="0"/>
              <a:t>模式和</a:t>
            </a:r>
            <a:r>
              <a:rPr lang="en-US" altLang="zh-CN" dirty="0"/>
              <a:t>ROW</a:t>
            </a:r>
            <a:r>
              <a:rPr lang="zh-CN" altLang="en-US" dirty="0"/>
              <a:t>模式，在</a:t>
            </a:r>
            <a:r>
              <a:rPr lang="en-US" altLang="zh-CN" dirty="0"/>
              <a:t>STATEMENT</a:t>
            </a:r>
            <a:r>
              <a:rPr lang="zh-CN" altLang="en-US" dirty="0"/>
              <a:t>模式可用的时候，即不会产生主从差异的时候，采用</a:t>
            </a:r>
            <a:r>
              <a:rPr lang="en-US" altLang="zh-CN" dirty="0"/>
              <a:t>STATEMENT</a:t>
            </a:r>
            <a:r>
              <a:rPr lang="zh-CN" altLang="en-US" dirty="0"/>
              <a:t>模式，某些情况下会切换到</a:t>
            </a:r>
            <a:r>
              <a:rPr lang="en-US" altLang="zh-CN" dirty="0"/>
              <a:t>ROW</a:t>
            </a:r>
            <a:r>
              <a:rPr lang="zh-CN" altLang="en-US" dirty="0"/>
              <a:t>模式，比如</a:t>
            </a:r>
            <a:r>
              <a:rPr lang="en-US" altLang="zh-CN" dirty="0"/>
              <a:t>SQL</a:t>
            </a:r>
            <a:r>
              <a:rPr lang="zh-CN" altLang="en-US" dirty="0"/>
              <a:t>语句中包含时间、用户等函数的时候。 </a:t>
            </a:r>
          </a:p>
          <a:p>
            <a:r>
              <a:rPr lang="zh-CN" altLang="en-US" dirty="0"/>
              <a:t>基于行的复制不在乎原始的</a:t>
            </a:r>
            <a:r>
              <a:rPr lang="en-US" altLang="zh-CN" dirty="0"/>
              <a:t>SQL</a:t>
            </a:r>
            <a:r>
              <a:rPr lang="zh-CN" altLang="en-US" dirty="0"/>
              <a:t>语句，而是复制每个被插入、删除或更新的行。发给主库存储引擎和从库</a:t>
            </a:r>
            <a:r>
              <a:rPr lang="en-US" altLang="zh-CN" dirty="0"/>
              <a:t>I/O</a:t>
            </a:r>
            <a:r>
              <a:rPr lang="zh-CN" altLang="en-US" dirty="0"/>
              <a:t>线程的行是一样的，其中包含插入表中的真实数据。所以不用考虑</a:t>
            </a:r>
            <a:r>
              <a:rPr lang="en-US" altLang="zh-CN" dirty="0"/>
              <a:t>UDF</a:t>
            </a:r>
            <a:r>
              <a:rPr lang="zh-CN" altLang="en-US" dirty="0"/>
              <a:t>、</a:t>
            </a:r>
            <a:r>
              <a:rPr lang="en-US" altLang="zh-CN" dirty="0" err="1"/>
              <a:t>auotincrement</a:t>
            </a:r>
            <a:r>
              <a:rPr lang="zh-CN" altLang="en-US" dirty="0"/>
              <a:t>计数器、函数、语句部分执行等问题，只需简单考虑</a:t>
            </a:r>
            <a:r>
              <a:rPr lang="zh-CN" altLang="en-US" b="1" dirty="0"/>
              <a:t>数据本身</a:t>
            </a:r>
            <a:r>
              <a:rPr lang="zh-CN" altLang="en-US" dirty="0"/>
              <a:t>即可。几乎没有基于行复制适应不了的场景，只有当在备库上修改表的</a:t>
            </a:r>
            <a:r>
              <a:rPr lang="en-US" altLang="zh-CN" dirty="0"/>
              <a:t>schema</a:t>
            </a:r>
            <a:r>
              <a:rPr lang="zh-CN" altLang="en-US" dirty="0"/>
              <a:t>的时候才可能导致复制失败 </a:t>
            </a:r>
          </a:p>
          <a:p>
            <a:endParaRPr kumimoji="1" lang="zh-CN" altLang="en-US" dirty="0"/>
          </a:p>
        </p:txBody>
      </p:sp>
      <p:sp>
        <p:nvSpPr>
          <p:cNvPr id="4" name="幻灯片编号占位符 3"/>
          <p:cNvSpPr>
            <a:spLocks noGrp="1"/>
          </p:cNvSpPr>
          <p:nvPr>
            <p:ph type="sldNum" sz="quarter" idx="10"/>
          </p:nvPr>
        </p:nvSpPr>
        <p:spPr/>
        <p:txBody>
          <a:bodyPr/>
          <a:lstStyle/>
          <a:p>
            <a:fld id="{5E6665B6-05D1-3146-9C88-067D1BF76EBE}" type="slidenum">
              <a:rPr kumimoji="1" lang="zh-CN" altLang="en-US" smtClean="0"/>
              <a:t>5</a:t>
            </a:fld>
            <a:endParaRPr kumimoji="1" lang="zh-CN" altLang="en-US"/>
          </a:p>
        </p:txBody>
      </p:sp>
    </p:spTree>
    <p:extLst>
      <p:ext uri="{BB962C8B-B14F-4D97-AF65-F5344CB8AC3E}">
        <p14:creationId xmlns:p14="http://schemas.microsoft.com/office/powerpoint/2010/main" val="204568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我们通过两个例子来看</a:t>
            </a:r>
            <a:r>
              <a:rPr kumimoji="1" lang="en-US" altLang="zh-CN" dirty="0"/>
              <a:t>STATEMENT</a:t>
            </a:r>
            <a:r>
              <a:rPr kumimoji="1" lang="zh-CN" altLang="en-US" dirty="0"/>
              <a:t>和</a:t>
            </a:r>
            <a:r>
              <a:rPr kumimoji="1" lang="en-US" altLang="zh-CN" dirty="0"/>
              <a:t>row</a:t>
            </a:r>
            <a:r>
              <a:rPr kumimoji="1" lang="zh-CN" altLang="en-US" dirty="0"/>
              <a:t>两种记录日志方式的区别</a:t>
            </a:r>
            <a:endParaRPr kumimoji="1" lang="en-US" altLang="zh-CN" dirty="0"/>
          </a:p>
          <a:p>
            <a:r>
              <a:rPr kumimoji="1" lang="en-US" altLang="zh-CN" dirty="0"/>
              <a:t>STATEMENT</a:t>
            </a:r>
            <a:r>
              <a:rPr kumimoji="1" lang="zh-CN" altLang="en-US" dirty="0"/>
              <a:t>是日志量最少的一种方式</a:t>
            </a:r>
          </a:p>
        </p:txBody>
      </p:sp>
      <p:sp>
        <p:nvSpPr>
          <p:cNvPr id="4" name="幻灯片编号占位符 3"/>
          <p:cNvSpPr>
            <a:spLocks noGrp="1"/>
          </p:cNvSpPr>
          <p:nvPr>
            <p:ph type="sldNum" sz="quarter" idx="10"/>
          </p:nvPr>
        </p:nvSpPr>
        <p:spPr/>
        <p:txBody>
          <a:bodyPr/>
          <a:lstStyle/>
          <a:p>
            <a:fld id="{5E6665B6-05D1-3146-9C88-067D1BF76EBE}" type="slidenum">
              <a:rPr kumimoji="1" lang="zh-CN" altLang="en-US" smtClean="0"/>
              <a:t>6</a:t>
            </a:fld>
            <a:endParaRPr kumimoji="1" lang="zh-CN" altLang="en-US"/>
          </a:p>
        </p:txBody>
      </p:sp>
    </p:spTree>
    <p:extLst>
      <p:ext uri="{BB962C8B-B14F-4D97-AF65-F5344CB8AC3E}">
        <p14:creationId xmlns:p14="http://schemas.microsoft.com/office/powerpoint/2010/main" val="1908311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如果语句中有依赖其他变量的函数，比如获取当前时间的函数</a:t>
            </a:r>
            <a:r>
              <a:rPr kumimoji="1" lang="en-US" altLang="zh-CN" dirty="0"/>
              <a:t>now()</a:t>
            </a:r>
          </a:p>
          <a:p>
            <a:r>
              <a:rPr kumimoji="1" lang="zh-CN" altLang="en-US" dirty="0"/>
              <a:t>主库上的</a:t>
            </a:r>
            <a:r>
              <a:rPr kumimoji="1" lang="en-US" altLang="zh-CN" dirty="0"/>
              <a:t>now</a:t>
            </a:r>
            <a:r>
              <a:rPr kumimoji="1" lang="zh-CN" altLang="en-US" dirty="0"/>
              <a:t>在从库上执行，很大可能是不一样的，这就导致了主备之间数据不一致</a:t>
            </a:r>
          </a:p>
        </p:txBody>
      </p:sp>
      <p:sp>
        <p:nvSpPr>
          <p:cNvPr id="4" name="幻灯片编号占位符 3"/>
          <p:cNvSpPr>
            <a:spLocks noGrp="1"/>
          </p:cNvSpPr>
          <p:nvPr>
            <p:ph type="sldNum" sz="quarter" idx="10"/>
          </p:nvPr>
        </p:nvSpPr>
        <p:spPr/>
        <p:txBody>
          <a:bodyPr/>
          <a:lstStyle/>
          <a:p>
            <a:fld id="{5E6665B6-05D1-3146-9C88-067D1BF76EBE}" type="slidenum">
              <a:rPr kumimoji="1" lang="zh-CN" altLang="en-US" smtClean="0"/>
              <a:t>7</a:t>
            </a:fld>
            <a:endParaRPr kumimoji="1" lang="zh-CN" altLang="en-US"/>
          </a:p>
        </p:txBody>
      </p:sp>
    </p:spTree>
    <p:extLst>
      <p:ext uri="{BB962C8B-B14F-4D97-AF65-F5344CB8AC3E}">
        <p14:creationId xmlns:p14="http://schemas.microsoft.com/office/powerpoint/2010/main" val="188860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如果语句中含有用户自定义函数（</a:t>
            </a:r>
            <a:r>
              <a:rPr lang="en-US" altLang="zh-CN" sz="1200" dirty="0">
                <a:latin typeface="微软雅黑" panose="020B0503020204020204" pitchFamily="34" charset="-122"/>
                <a:ea typeface="微软雅黑" panose="020B0503020204020204" pitchFamily="34" charset="-122"/>
              </a:rPr>
              <a:t>UDF</a:t>
            </a:r>
            <a:r>
              <a:rPr lang="zh-CN" altLang="en-US" sz="1200" dirty="0">
                <a:latin typeface="微软雅黑" panose="020B0503020204020204" pitchFamily="34" charset="-122"/>
                <a:ea typeface="微软雅黑" panose="020B0503020204020204" pitchFamily="34" charset="-122"/>
              </a:rPr>
              <a:t>）调用，无法保证从库上的数据和主库上一致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如果语句同时更新两个含有</a:t>
            </a:r>
            <a:r>
              <a:rPr lang="en-US" altLang="zh-CN" sz="1200" dirty="0">
                <a:latin typeface="微软雅黑" panose="020B0503020204020204" pitchFamily="34" charset="-122"/>
                <a:ea typeface="微软雅黑" panose="020B0503020204020204" pitchFamily="34" charset="-122"/>
              </a:rPr>
              <a:t>auto increment</a:t>
            </a:r>
            <a:r>
              <a:rPr lang="zh-CN" altLang="en-US" sz="1200" dirty="0">
                <a:latin typeface="微软雅黑" panose="020B0503020204020204" pitchFamily="34" charset="-122"/>
                <a:ea typeface="微软雅黑" panose="020B0503020204020204" pitchFamily="34" charset="-122"/>
              </a:rPr>
              <a:t>字段的表，无法保证正确性。因为只有最后插入的那个</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会被复制到从库上然后同时应用到两张表中去，而主库上每张表插入的数据是不同的。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非事务性语句执行期间出错，无法保证从库上的值与主库上的相同</a:t>
            </a:r>
          </a:p>
          <a:p>
            <a:endParaRPr lang="zh-CN" altLang="en-US" dirty="0"/>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8</a:t>
            </a:fld>
            <a:endParaRPr kumimoji="1" lang="zh-CN" altLang="en-US"/>
          </a:p>
        </p:txBody>
      </p:sp>
    </p:spTree>
    <p:extLst>
      <p:ext uri="{BB962C8B-B14F-4D97-AF65-F5344CB8AC3E}">
        <p14:creationId xmlns:p14="http://schemas.microsoft.com/office/powerpoint/2010/main" val="13357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基于行的复制不在乎原始的</a:t>
            </a:r>
            <a:r>
              <a:rPr lang="en-US" altLang="zh-CN" dirty="0"/>
              <a:t>SQL</a:t>
            </a:r>
            <a:r>
              <a:rPr lang="zh-CN" altLang="en-US" dirty="0"/>
              <a:t>语句，而是复制每个被插入、删除或更新的行。发给主库存储引擎和从库</a:t>
            </a:r>
            <a:r>
              <a:rPr lang="en-US" altLang="zh-CN" dirty="0"/>
              <a:t>I/O</a:t>
            </a:r>
            <a:r>
              <a:rPr lang="zh-CN" altLang="en-US" dirty="0"/>
              <a:t>线程的行是一样的，其中包含插入表中的真实数据。所以不用考虑</a:t>
            </a:r>
            <a:r>
              <a:rPr lang="en-US" altLang="zh-CN" dirty="0"/>
              <a:t>UDF</a:t>
            </a:r>
            <a:r>
              <a:rPr lang="zh-CN" altLang="en-US" dirty="0"/>
              <a:t>、</a:t>
            </a:r>
            <a:r>
              <a:rPr lang="en-US" altLang="zh-CN" dirty="0" err="1"/>
              <a:t>auotincrement</a:t>
            </a:r>
            <a:r>
              <a:rPr lang="zh-CN" altLang="en-US" dirty="0"/>
              <a:t>计数器、函数、语句部分执行等问题，只需简单考虑数据本身即可。几乎没有基于行复制适应不了的场景，只有当在备库上修改表的</a:t>
            </a:r>
            <a:r>
              <a:rPr lang="en-US" altLang="zh-CN" dirty="0"/>
              <a:t>schema</a:t>
            </a:r>
            <a:r>
              <a:rPr lang="zh-CN" altLang="en-US" dirty="0"/>
              <a:t>的时候才可能导致复制失败</a:t>
            </a:r>
          </a:p>
        </p:txBody>
      </p:sp>
      <p:sp>
        <p:nvSpPr>
          <p:cNvPr id="4" name="灯片编号占位符 3"/>
          <p:cNvSpPr>
            <a:spLocks noGrp="1"/>
          </p:cNvSpPr>
          <p:nvPr>
            <p:ph type="sldNum" sz="quarter" idx="10"/>
          </p:nvPr>
        </p:nvSpPr>
        <p:spPr/>
        <p:txBody>
          <a:bodyPr/>
          <a:lstStyle/>
          <a:p>
            <a:fld id="{5E6665B6-05D1-3146-9C88-067D1BF76EBE}" type="slidenum">
              <a:rPr kumimoji="1" lang="zh-CN" altLang="en-US" smtClean="0"/>
              <a:t>9</a:t>
            </a:fld>
            <a:endParaRPr kumimoji="1" lang="zh-CN" altLang="en-US"/>
          </a:p>
        </p:txBody>
      </p:sp>
    </p:spTree>
    <p:extLst>
      <p:ext uri="{BB962C8B-B14F-4D97-AF65-F5344CB8AC3E}">
        <p14:creationId xmlns:p14="http://schemas.microsoft.com/office/powerpoint/2010/main" val="396993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296174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402434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67060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125243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264034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348850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215603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331973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186949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295089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536F89-8222-45E7-A3D6-5D316A209B95}" type="datetimeFigureOut">
              <a:rPr lang="zh-CN" altLang="en-US" smtClean="0"/>
              <a:t>2016/11/16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421284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36F89-8222-45E7-A3D6-5D316A209B95}" type="datetimeFigureOut">
              <a:rPr lang="zh-CN" altLang="en-US" smtClean="0"/>
              <a:t>2016/11/16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00EF7-11B3-4D6F-89BA-9DD5DF3FE40B}" type="slidenum">
              <a:rPr lang="zh-CN" altLang="en-US" smtClean="0"/>
              <a:t>‹#›</a:t>
            </a:fld>
            <a:endParaRPr lang="zh-CN" altLang="en-US"/>
          </a:p>
        </p:txBody>
      </p:sp>
    </p:spTree>
    <p:extLst>
      <p:ext uri="{BB962C8B-B14F-4D97-AF65-F5344CB8AC3E}">
        <p14:creationId xmlns:p14="http://schemas.microsoft.com/office/powerpoint/2010/main" val="207868821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910" y="2118129"/>
            <a:ext cx="2148180" cy="2148180"/>
          </a:xfrm>
          <a:prstGeom prst="rect">
            <a:avLst/>
          </a:prstGeom>
        </p:spPr>
      </p:pic>
    </p:spTree>
    <p:extLst>
      <p:ext uri="{BB962C8B-B14F-4D97-AF65-F5344CB8AC3E}">
        <p14:creationId xmlns:p14="http://schemas.microsoft.com/office/powerpoint/2010/main" val="367447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61109" y="2923899"/>
            <a:ext cx="4322999" cy="507831"/>
          </a:xfrm>
          <a:prstGeom prst="rect">
            <a:avLst/>
          </a:prstGeom>
          <a:noFill/>
        </p:spPr>
        <p:txBody>
          <a:bodyPr wrap="square" rtlCol="0">
            <a:spAutoFit/>
          </a:bodyPr>
          <a:lstStyle/>
          <a:p>
            <a:pPr marL="160735" indent="-160735">
              <a:lnSpc>
                <a:spcPct val="150000"/>
              </a:lnSpc>
              <a:buBlip>
                <a:blip r:embed="rId3"/>
              </a:buBlip>
            </a:pPr>
            <a:r>
              <a:rPr lang="zh-CN" altLang="en-US" dirty="0">
                <a:latin typeface="微软雅黑" panose="020B0503020204020204" pitchFamily="34" charset="-122"/>
                <a:ea typeface="微软雅黑" panose="020B0503020204020204" pitchFamily="34" charset="-122"/>
              </a:rPr>
              <a:t>日志量大，传输数据多</a:t>
            </a:r>
          </a:p>
        </p:txBody>
      </p:sp>
      <p:sp>
        <p:nvSpPr>
          <p:cNvPr id="2" name="文本框 1"/>
          <p:cNvSpPr txBox="1"/>
          <p:nvPr/>
        </p:nvSpPr>
        <p:spPr>
          <a:xfrm>
            <a:off x="4259600" y="792209"/>
            <a:ext cx="3672801" cy="523220"/>
          </a:xfrm>
          <a:prstGeom prst="rect">
            <a:avLst/>
          </a:prstGeom>
          <a:noFill/>
        </p:spPr>
        <p:txBody>
          <a:bodyPr wrap="none" rtlCol="0">
            <a:spAutoFit/>
          </a:bodyPr>
          <a:lstStyle/>
          <a:p>
            <a:pPr algn="ctr"/>
            <a:r>
              <a:rPr lang="zh-CN" altLang="en-US" sz="2800" spc="600" dirty="0">
                <a:latin typeface="微软雅黑" panose="020B0503020204020204" pitchFamily="34" charset="-122"/>
                <a:ea typeface="微软雅黑" panose="020B0503020204020204" pitchFamily="34" charset="-122"/>
              </a:rPr>
              <a:t>基于行复制的缺点</a:t>
            </a:r>
          </a:p>
        </p:txBody>
      </p:sp>
      <p:sp>
        <p:nvSpPr>
          <p:cNvPr id="3" name="文本框 2"/>
          <p:cNvSpPr txBox="1"/>
          <p:nvPr/>
        </p:nvSpPr>
        <p:spPr>
          <a:xfrm>
            <a:off x="3861109" y="2172477"/>
            <a:ext cx="4322998" cy="369332"/>
          </a:xfrm>
          <a:prstGeom prst="rect">
            <a:avLst/>
          </a:prstGeom>
          <a:noFill/>
        </p:spPr>
        <p:txBody>
          <a:bodyPr wrap="square" rtlCol="0">
            <a:spAutoFit/>
          </a:bodyPr>
          <a:lstStyle/>
          <a:p>
            <a:pPr marL="160735" indent="-160735">
              <a:buBlip>
                <a:blip r:embed="rId3"/>
              </a:buBlip>
            </a:pPr>
            <a:r>
              <a:rPr lang="zh-CN" altLang="en-US" dirty="0">
                <a:latin typeface="微软雅黑" panose="020B0503020204020204" pitchFamily="34" charset="-122"/>
                <a:ea typeface="微软雅黑" panose="020B0503020204020204" pitchFamily="34" charset="-122"/>
              </a:rPr>
              <a:t>出现问题时不方便定位 </a:t>
            </a:r>
          </a:p>
        </p:txBody>
      </p:sp>
      <p:sp>
        <p:nvSpPr>
          <p:cNvPr id="5" name="文本框 4"/>
          <p:cNvSpPr txBox="1"/>
          <p:nvPr/>
        </p:nvSpPr>
        <p:spPr>
          <a:xfrm>
            <a:off x="3861110" y="3813818"/>
            <a:ext cx="4322998" cy="923330"/>
          </a:xfrm>
          <a:prstGeom prst="rect">
            <a:avLst/>
          </a:prstGeom>
          <a:noFill/>
        </p:spPr>
        <p:txBody>
          <a:bodyPr wrap="square" rtlCol="0">
            <a:spAutoFit/>
          </a:bodyPr>
          <a:lstStyle/>
          <a:p>
            <a:pPr marL="160735" indent="-160735">
              <a:lnSpc>
                <a:spcPct val="150000"/>
              </a:lnSpc>
              <a:buBlip>
                <a:blip r:embed="rId3"/>
              </a:buBlip>
            </a:pPr>
            <a:r>
              <a:rPr lang="zh-CN" altLang="en-US" dirty="0">
                <a:latin typeface="微软雅黑" panose="020B0503020204020204" pitchFamily="34" charset="-122"/>
                <a:ea typeface="微软雅黑" panose="020B0503020204020204" pitchFamily="34" charset="-122"/>
              </a:rPr>
              <a:t>在多级复制架构中，基于行的复制再扩展也只能是基于行的方式</a:t>
            </a:r>
            <a:endParaRPr lang="zh-CN" altLang="en-US" sz="12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251" y="1315430"/>
            <a:ext cx="8557147" cy="474959"/>
          </a:xfrm>
          <a:prstGeom prst="rect">
            <a:avLst/>
          </a:prstGeom>
        </p:spPr>
      </p:pic>
    </p:spTree>
    <p:extLst>
      <p:ext uri="{BB962C8B-B14F-4D97-AF65-F5344CB8AC3E}">
        <p14:creationId xmlns:p14="http://schemas.microsoft.com/office/powerpoint/2010/main" val="69980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9505" y="3228020"/>
            <a:ext cx="2492990" cy="461665"/>
          </a:xfrm>
          <a:prstGeom prst="rect">
            <a:avLst/>
          </a:prstGeom>
          <a:noFill/>
        </p:spPr>
        <p:txBody>
          <a:bodyPr wrap="none" rtlCol="0">
            <a:spAutoFit/>
          </a:bodyPr>
          <a:lstStyle/>
          <a:p>
            <a:pPr algn="ctr"/>
            <a:r>
              <a:rPr lang="zh-CN" altLang="en-US" sz="2400" spc="600" dirty="0">
                <a:latin typeface="微软雅黑" panose="020B0503020204020204" pitchFamily="34" charset="-122"/>
                <a:ea typeface="微软雅黑" panose="020B0503020204020204" pitchFamily="34" charset="-122"/>
              </a:rPr>
              <a:t>复制如何工作</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120" y="1847375"/>
            <a:ext cx="4937760" cy="3163253"/>
          </a:xfrm>
          <a:prstGeom prst="rect">
            <a:avLst/>
          </a:prstGeom>
        </p:spPr>
      </p:pic>
      <p:sp>
        <p:nvSpPr>
          <p:cNvPr id="5" name="文本框 4"/>
          <p:cNvSpPr txBox="1"/>
          <p:nvPr/>
        </p:nvSpPr>
        <p:spPr>
          <a:xfrm>
            <a:off x="2650274" y="3834439"/>
            <a:ext cx="6902605" cy="923330"/>
          </a:xfrm>
          <a:prstGeom prst="rect">
            <a:avLst/>
          </a:prstGeom>
          <a:noFill/>
        </p:spPr>
        <p:txBody>
          <a:bodyPr wrap="square" rtlCol="0">
            <a:spAutoFit/>
          </a:bodyPr>
          <a:lstStyle/>
          <a:p>
            <a:pPr marL="160735" indent="-160735">
              <a:lnSpc>
                <a:spcPct val="150000"/>
              </a:lnSpc>
              <a:buBlip>
                <a:blip r:embed="rId4"/>
              </a:buBlip>
            </a:pP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主库在事务提交时会把数据变更作为二进制日志事件（</a:t>
            </a:r>
            <a:r>
              <a:rPr lang="en-US" altLang="zh-CN" dirty="0" err="1">
                <a:latin typeface="微软雅黑" panose="020B0503020204020204" pitchFamily="34" charset="-122"/>
                <a:ea typeface="微软雅黑" panose="020B0503020204020204" pitchFamily="34" charset="-122"/>
              </a:rPr>
              <a:t>binlog</a:t>
            </a:r>
            <a:r>
              <a:rPr lang="en-US" altLang="zh-CN" dirty="0">
                <a:latin typeface="微软雅黑" panose="020B0503020204020204" pitchFamily="34" charset="-122"/>
                <a:ea typeface="微软雅黑" panose="020B0503020204020204" pitchFamily="34" charset="-122"/>
              </a:rPr>
              <a:t> events</a:t>
            </a:r>
            <a:r>
              <a:rPr lang="zh-CN" altLang="en-US" dirty="0">
                <a:latin typeface="微软雅黑" panose="020B0503020204020204" pitchFamily="34" charset="-122"/>
                <a:ea typeface="微软雅黑" panose="020B0503020204020204" pitchFamily="34" charset="-122"/>
              </a:rPr>
              <a:t>） 记录到二进制日志（</a:t>
            </a:r>
            <a:r>
              <a:rPr lang="en-US" altLang="zh-CN" dirty="0">
                <a:latin typeface="微软雅黑" panose="020B0503020204020204" pitchFamily="34" charset="-122"/>
                <a:ea typeface="微软雅黑" panose="020B0503020204020204" pitchFamily="34" charset="-122"/>
              </a:rPr>
              <a:t>binary log</a:t>
            </a:r>
            <a:r>
              <a:rPr lang="zh-CN" altLang="en-US" dirty="0">
                <a:latin typeface="微软雅黑" panose="020B0503020204020204" pitchFamily="34" charset="-122"/>
                <a:ea typeface="微软雅黑" panose="020B0503020204020204" pitchFamily="34" charset="-122"/>
              </a:rPr>
              <a:t>）中。 </a:t>
            </a:r>
          </a:p>
        </p:txBody>
      </p:sp>
      <p:sp>
        <p:nvSpPr>
          <p:cNvPr id="6" name="文本框 5"/>
          <p:cNvSpPr txBox="1"/>
          <p:nvPr/>
        </p:nvSpPr>
        <p:spPr>
          <a:xfrm>
            <a:off x="2650273" y="4854445"/>
            <a:ext cx="6446316" cy="369332"/>
          </a:xfrm>
          <a:prstGeom prst="rect">
            <a:avLst/>
          </a:prstGeom>
          <a:noFill/>
        </p:spPr>
        <p:txBody>
          <a:bodyPr wrap="none" rtlCol="0">
            <a:spAutoFit/>
          </a:bodyPr>
          <a:lstStyle/>
          <a:p>
            <a:pPr marL="160735" indent="-160735">
              <a:buBlip>
                <a:blip r:embed="rId5"/>
              </a:buBlip>
            </a:pPr>
            <a:r>
              <a:rPr lang="zh-CN" altLang="en-US" dirty="0">
                <a:latin typeface="微软雅黑" panose="020B0503020204020204" pitchFamily="34" charset="-122"/>
                <a:ea typeface="微软雅黑" panose="020B0503020204020204" pitchFamily="34" charset="-122"/>
              </a:rPr>
              <a:t>备库将主库的日志复制到自己的中继日志（</a:t>
            </a:r>
            <a:r>
              <a:rPr lang="en-US" altLang="zh-CN" dirty="0">
                <a:latin typeface="微软雅黑" panose="020B0503020204020204" pitchFamily="34" charset="-122"/>
                <a:ea typeface="微软雅黑" panose="020B0503020204020204" pitchFamily="34" charset="-122"/>
              </a:rPr>
              <a:t>relay log</a:t>
            </a:r>
            <a:r>
              <a:rPr lang="zh-CN" altLang="en-US" dirty="0">
                <a:latin typeface="微软雅黑" panose="020B0503020204020204" pitchFamily="34" charset="-122"/>
                <a:ea typeface="微软雅黑" panose="020B0503020204020204" pitchFamily="34" charset="-122"/>
              </a:rPr>
              <a:t>）中。 </a:t>
            </a:r>
          </a:p>
        </p:txBody>
      </p:sp>
      <p:sp>
        <p:nvSpPr>
          <p:cNvPr id="7" name="文本框 6"/>
          <p:cNvSpPr txBox="1"/>
          <p:nvPr/>
        </p:nvSpPr>
        <p:spPr>
          <a:xfrm>
            <a:off x="2639123" y="5297204"/>
            <a:ext cx="6457467" cy="923330"/>
          </a:xfrm>
          <a:prstGeom prst="rect">
            <a:avLst/>
          </a:prstGeom>
          <a:noFill/>
        </p:spPr>
        <p:txBody>
          <a:bodyPr wrap="square" rtlCol="0">
            <a:spAutoFit/>
          </a:bodyPr>
          <a:lstStyle/>
          <a:p>
            <a:pPr marL="160735" indent="-160735">
              <a:lnSpc>
                <a:spcPct val="150000"/>
              </a:lnSpc>
              <a:buBlip>
                <a:blip r:embed="rId6"/>
              </a:buBlip>
            </a:pPr>
            <a:r>
              <a:rPr lang="zh-CN" altLang="en-US" dirty="0">
                <a:latin typeface="微软雅黑" panose="020B0503020204020204" pitchFamily="34" charset="-122"/>
                <a:ea typeface="微软雅黑" panose="020B0503020204020204" pitchFamily="34" charset="-122"/>
              </a:rPr>
              <a:t>备库读取中继日志中的时间，将其重放（</a:t>
            </a:r>
            <a:r>
              <a:rPr lang="en-US" altLang="zh-CN" dirty="0">
                <a:latin typeface="微软雅黑" panose="020B0503020204020204" pitchFamily="34" charset="-122"/>
                <a:ea typeface="微软雅黑" panose="020B0503020204020204" pitchFamily="34" charset="-122"/>
              </a:rPr>
              <a:t>replay</a:t>
            </a:r>
            <a:r>
              <a:rPr lang="zh-CN" altLang="en-US" dirty="0">
                <a:latin typeface="微软雅黑" panose="020B0503020204020204" pitchFamily="34" charset="-122"/>
                <a:ea typeface="微软雅黑" panose="020B0503020204020204" pitchFamily="34" charset="-122"/>
              </a:rPr>
              <a:t>）到备库数据之上。 </a:t>
            </a:r>
          </a:p>
        </p:txBody>
      </p:sp>
    </p:spTree>
    <p:extLst>
      <p:ext uri="{BB962C8B-B14F-4D97-AF65-F5344CB8AC3E}">
        <p14:creationId xmlns:p14="http://schemas.microsoft.com/office/powerpoint/2010/main" val="64576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3.33333E-6 L 0 -0.42292 " pathEditMode="relative" rAng="0" ptsTypes="AA">
                                      <p:cBhvr>
                                        <p:cTn id="6" dur="500" fill="hold"/>
                                        <p:tgtEl>
                                          <p:spTgt spid="2"/>
                                        </p:tgtEl>
                                        <p:attrNameLst>
                                          <p:attrName>ppt_x</p:attrName>
                                          <p:attrName>ppt_y</p:attrName>
                                        </p:attrNameLst>
                                      </p:cBhvr>
                                      <p:rCtr x="0" y="-21157"/>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accel="50000" decel="50000" fill="hold" nodeType="clickEffect">
                                  <p:stCondLst>
                                    <p:cond delay="0"/>
                                  </p:stCondLst>
                                  <p:childTnLst>
                                    <p:animScale>
                                      <p:cBhvr>
                                        <p:cTn id="14" dur="1000" fill="hold"/>
                                        <p:tgtEl>
                                          <p:spTgt spid="3"/>
                                        </p:tgtEl>
                                      </p:cBhvr>
                                      <p:by x="75000" y="75000"/>
                                    </p:animScale>
                                  </p:childTnLst>
                                </p:cTn>
                              </p:par>
                              <p:par>
                                <p:cTn id="15" presetID="42" presetClass="path" presetSubtype="0" accel="50000" decel="50000" fill="hold" nodeType="withEffect">
                                  <p:stCondLst>
                                    <p:cond delay="0"/>
                                  </p:stCondLst>
                                  <p:childTnLst>
                                    <p:animMotion origin="layout" path="M 0 0 L 0 -0.14931 " pathEditMode="relative" rAng="0" ptsTypes="AA">
                                      <p:cBhvr>
                                        <p:cTn id="16" dur="1000" fill="hold"/>
                                        <p:tgtEl>
                                          <p:spTgt spid="3"/>
                                        </p:tgtEl>
                                        <p:attrNameLst>
                                          <p:attrName>ppt_x</p:attrName>
                                          <p:attrName>ppt_y</p:attrName>
                                        </p:attrNameLst>
                                      </p:cBhvr>
                                      <p:rCtr x="0" y="-7477"/>
                                    </p:animMotion>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785116" y="2825423"/>
            <a:ext cx="4621778" cy="1489924"/>
            <a:chOff x="1987751" y="3105835"/>
            <a:chExt cx="8216494" cy="2648753"/>
          </a:xfrm>
        </p:grpSpPr>
        <p:sp>
          <p:nvSpPr>
            <p:cNvPr id="2" name="文本框 1"/>
            <p:cNvSpPr txBox="1"/>
            <p:nvPr/>
          </p:nvSpPr>
          <p:spPr>
            <a:xfrm>
              <a:off x="1987751" y="3105835"/>
              <a:ext cx="8216494" cy="820738"/>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MySQL</a:t>
              </a:r>
              <a:r>
                <a:rPr lang="zh-CN" altLang="en-US" sz="2400" dirty="0">
                  <a:latin typeface="微软雅黑" panose="020B0503020204020204" pitchFamily="34" charset="-122"/>
                  <a:ea typeface="微软雅黑" panose="020B0503020204020204" pitchFamily="34" charset="-122"/>
                </a:rPr>
                <a:t>的复制是</a:t>
              </a:r>
              <a:r>
                <a:rPr lang="zh-CN" altLang="en-US" sz="2400" b="1" dirty="0">
                  <a:latin typeface="微软雅黑" panose="020B0503020204020204" pitchFamily="34" charset="-122"/>
                  <a:ea typeface="微软雅黑" panose="020B0503020204020204" pitchFamily="34" charset="-122"/>
                </a:rPr>
                <a:t>异步</a:t>
              </a:r>
              <a:r>
                <a:rPr lang="zh-CN" altLang="en-US" sz="2400" dirty="0">
                  <a:latin typeface="微软雅黑" panose="020B0503020204020204" pitchFamily="34" charset="-122"/>
                  <a:ea typeface="微软雅黑" panose="020B0503020204020204" pitchFamily="34" charset="-122"/>
                </a:rPr>
                <a:t>的，有延迟</a:t>
              </a:r>
            </a:p>
          </p:txBody>
        </p:sp>
        <p:sp>
          <p:nvSpPr>
            <p:cNvPr id="3" name="文本框 2"/>
            <p:cNvSpPr txBox="1"/>
            <p:nvPr/>
          </p:nvSpPr>
          <p:spPr>
            <a:xfrm>
              <a:off x="2204985" y="4605555"/>
              <a:ext cx="7782030" cy="114903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Replication is </a:t>
              </a:r>
              <a:r>
                <a:rPr lang="en-US" altLang="zh-CN" sz="1200" b="1" dirty="0">
                  <a:latin typeface="微软雅黑" panose="020B0503020204020204" pitchFamily="34" charset="-122"/>
                  <a:ea typeface="微软雅黑" panose="020B0503020204020204" pitchFamily="34" charset="-122"/>
                </a:rPr>
                <a:t>asynchronous</a:t>
              </a:r>
              <a:r>
                <a:rPr lang="en-US" altLang="zh-CN" sz="1200" dirty="0">
                  <a:latin typeface="微软雅黑" panose="020B0503020204020204" pitchFamily="34" charset="-122"/>
                  <a:ea typeface="微软雅黑" panose="020B0503020204020204" pitchFamily="34" charset="-122"/>
                </a:rPr>
                <a:t> by default, therefore slaves do not need to be connected permanently to receive updates from the master.</a:t>
              </a:r>
              <a:endParaRPr lang="zh-CN" alt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8228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4060" y="1999165"/>
            <a:ext cx="4463880" cy="2859673"/>
          </a:xfrm>
          <a:prstGeom prst="rect">
            <a:avLst/>
          </a:prstGeom>
        </p:spPr>
      </p:pic>
      <p:sp>
        <p:nvSpPr>
          <p:cNvPr id="3" name="文本框 2"/>
          <p:cNvSpPr txBox="1"/>
          <p:nvPr/>
        </p:nvSpPr>
        <p:spPr>
          <a:xfrm>
            <a:off x="6514346" y="2440345"/>
            <a:ext cx="2124299" cy="300082"/>
          </a:xfrm>
          <a:prstGeom prst="rect">
            <a:avLst/>
          </a:prstGeom>
          <a:noFill/>
        </p:spPr>
        <p:txBody>
          <a:bodyPr wrap="none" rtlCol="0">
            <a:spAutoFit/>
          </a:bodyPr>
          <a:lstStyle/>
          <a:p>
            <a:r>
              <a:rPr lang="zh-CN" altLang="en-US" sz="1350" b="1" dirty="0">
                <a:latin typeface="微软雅黑" panose="020B0503020204020204" pitchFamily="34" charset="-122"/>
                <a:ea typeface="微软雅黑" panose="020B0503020204020204" pitchFamily="34" charset="-122"/>
              </a:rPr>
              <a:t>主库</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binlog</a:t>
            </a:r>
            <a:r>
              <a:rPr lang="en-US" altLang="zh-CN" sz="1350" dirty="0">
                <a:latin typeface="微软雅黑" panose="020B0503020204020204" pitchFamily="34" charset="-122"/>
                <a:ea typeface="微软雅黑" panose="020B0503020204020204" pitchFamily="34" charset="-122"/>
              </a:rPr>
              <a:t> dump</a:t>
            </a:r>
            <a:r>
              <a:rPr lang="zh-CN" altLang="en-US" sz="1350" dirty="0">
                <a:latin typeface="微软雅黑" panose="020B0503020204020204" pitchFamily="34" charset="-122"/>
                <a:ea typeface="微软雅黑" panose="020B0503020204020204" pitchFamily="34" charset="-122"/>
              </a:rPr>
              <a:t>线程</a:t>
            </a:r>
          </a:p>
        </p:txBody>
      </p:sp>
      <p:sp>
        <p:nvSpPr>
          <p:cNvPr id="4" name="文本框 3"/>
          <p:cNvSpPr txBox="1"/>
          <p:nvPr/>
        </p:nvSpPr>
        <p:spPr>
          <a:xfrm>
            <a:off x="6514338" y="3299156"/>
            <a:ext cx="1316386" cy="300082"/>
          </a:xfrm>
          <a:prstGeom prst="rect">
            <a:avLst/>
          </a:prstGeom>
          <a:noFill/>
        </p:spPr>
        <p:txBody>
          <a:bodyPr wrap="none" rtlCol="0">
            <a:spAutoFit/>
          </a:bodyPr>
          <a:lstStyle/>
          <a:p>
            <a:r>
              <a:rPr lang="zh-CN" altLang="en-US" sz="1350" b="1" dirty="0">
                <a:latin typeface="微软雅黑" panose="020B0503020204020204" pitchFamily="34" charset="-122"/>
                <a:ea typeface="微软雅黑" panose="020B0503020204020204" pitchFamily="34" charset="-122"/>
              </a:rPr>
              <a:t>备库</a:t>
            </a:r>
            <a:r>
              <a:rPr lang="zh-CN" altLang="en-US"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I/O</a:t>
            </a:r>
            <a:r>
              <a:rPr lang="zh-CN" altLang="en-US" sz="1350" dirty="0">
                <a:latin typeface="微软雅黑" panose="020B0503020204020204" pitchFamily="34" charset="-122"/>
                <a:ea typeface="微软雅黑" panose="020B0503020204020204" pitchFamily="34" charset="-122"/>
              </a:rPr>
              <a:t>线程</a:t>
            </a:r>
          </a:p>
        </p:txBody>
      </p:sp>
      <p:sp>
        <p:nvSpPr>
          <p:cNvPr id="5" name="文本框 4"/>
          <p:cNvSpPr txBox="1"/>
          <p:nvPr/>
        </p:nvSpPr>
        <p:spPr>
          <a:xfrm>
            <a:off x="6514344" y="4157968"/>
            <a:ext cx="1378904" cy="300082"/>
          </a:xfrm>
          <a:prstGeom prst="rect">
            <a:avLst/>
          </a:prstGeom>
          <a:noFill/>
        </p:spPr>
        <p:txBody>
          <a:bodyPr wrap="none" rtlCol="0">
            <a:spAutoFit/>
          </a:bodyPr>
          <a:lstStyle/>
          <a:p>
            <a:r>
              <a:rPr lang="zh-CN" altLang="en-US" sz="1350" b="1" dirty="0">
                <a:latin typeface="微软雅黑" panose="020B0503020204020204" pitchFamily="34" charset="-122"/>
                <a:ea typeface="微软雅黑" panose="020B0503020204020204" pitchFamily="34" charset="-122"/>
              </a:rPr>
              <a:t>备库</a:t>
            </a:r>
            <a:r>
              <a:rPr lang="zh-CN" altLang="en-US"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SQL</a:t>
            </a:r>
            <a:r>
              <a:rPr lang="zh-CN" altLang="en-US" sz="1350" dirty="0">
                <a:latin typeface="微软雅黑" panose="020B0503020204020204" pitchFamily="34" charset="-122"/>
                <a:ea typeface="微软雅黑" panose="020B0503020204020204" pitchFamily="34" charset="-122"/>
              </a:rPr>
              <a:t>线程</a:t>
            </a:r>
          </a:p>
        </p:txBody>
      </p:sp>
      <p:sp>
        <p:nvSpPr>
          <p:cNvPr id="9" name="文本框 8"/>
          <p:cNvSpPr txBox="1"/>
          <p:nvPr/>
        </p:nvSpPr>
        <p:spPr>
          <a:xfrm>
            <a:off x="2928026" y="4350543"/>
            <a:ext cx="6439584"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每个步骤都是单线程</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5.5</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，是</a:t>
            </a:r>
            <a:r>
              <a:rPr lang="en-US" altLang="zh-CN" b="1" dirty="0">
                <a:latin typeface="微软雅黑" panose="020B0503020204020204" pitchFamily="34" charset="-122"/>
                <a:ea typeface="微软雅黑" panose="020B0503020204020204" pitchFamily="34" charset="-122"/>
              </a:rPr>
              <a:t>MySQL</a:t>
            </a:r>
            <a:r>
              <a:rPr lang="zh-CN" altLang="en-US" b="1" dirty="0">
                <a:latin typeface="微软雅黑" panose="020B0503020204020204" pitchFamily="34" charset="-122"/>
                <a:ea typeface="微软雅黑" panose="020B0503020204020204" pitchFamily="34" charset="-122"/>
              </a:rPr>
              <a:t>复制过程的主要瓶颈</a:t>
            </a:r>
          </a:p>
        </p:txBody>
      </p:sp>
      <p:sp>
        <p:nvSpPr>
          <p:cNvPr id="10" name="文本框 9"/>
          <p:cNvSpPr txBox="1"/>
          <p:nvPr/>
        </p:nvSpPr>
        <p:spPr>
          <a:xfrm>
            <a:off x="3093136" y="4935996"/>
            <a:ext cx="6109365" cy="415498"/>
          </a:xfrm>
          <a:prstGeom prst="rect">
            <a:avLst/>
          </a:prstGeom>
          <a:noFill/>
        </p:spPr>
        <p:txBody>
          <a:bodyPr wrap="none" rtlCol="0">
            <a:spAutoFit/>
          </a:bodyPr>
          <a:lstStyle/>
          <a:p>
            <a:r>
              <a:rPr lang="zh-CN" altLang="en-US" sz="2100" b="1" dirty="0">
                <a:latin typeface="微软雅黑" panose="020B0503020204020204" pitchFamily="34" charset="-122"/>
                <a:ea typeface="微软雅黑" panose="020B0503020204020204" pitchFamily="34" charset="-122"/>
              </a:rPr>
              <a:t>对数据实时性要求非常高的查询需要在主库上进行</a:t>
            </a:r>
          </a:p>
        </p:txBody>
      </p:sp>
    </p:spTree>
    <p:extLst>
      <p:ext uri="{BB962C8B-B14F-4D97-AF65-F5344CB8AC3E}">
        <p14:creationId xmlns:p14="http://schemas.microsoft.com/office/powerpoint/2010/main" val="16887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24566 0 " pathEditMode="relative" rAng="0" ptsTypes="AA">
                                      <p:cBhvr>
                                        <p:cTn id="6" dur="1000" fill="hold"/>
                                        <p:tgtEl>
                                          <p:spTgt spid="2"/>
                                        </p:tgtEl>
                                        <p:attrNameLst>
                                          <p:attrName>ppt_x</p:attrName>
                                          <p:attrName>ppt_y</p:attrName>
                                        </p:attrNameLst>
                                      </p:cBhvr>
                                      <p:rCtr x="-12292" y="0"/>
                                    </p:animMotion>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24566 0 L -0.25052 -0.11875 " pathEditMode="relative" rAng="0" ptsTypes="AA">
                                      <p:cBhvr>
                                        <p:cTn id="24" dur="1000" fill="hold"/>
                                        <p:tgtEl>
                                          <p:spTgt spid="2"/>
                                        </p:tgtEl>
                                        <p:attrNameLst>
                                          <p:attrName>ppt_x</p:attrName>
                                          <p:attrName>ppt_y</p:attrName>
                                        </p:attrNameLst>
                                      </p:cBhvr>
                                      <p:rCtr x="-243" y="-5949"/>
                                    </p:animMotion>
                                  </p:childTnLst>
                                </p:cTn>
                              </p:par>
                              <p:par>
                                <p:cTn id="25" presetID="42" presetClass="path" presetSubtype="0" accel="50000" decel="50000" fill="hold" grpId="1" nodeType="withEffect">
                                  <p:stCondLst>
                                    <p:cond delay="0"/>
                                  </p:stCondLst>
                                  <p:childTnLst>
                                    <p:animMotion origin="layout" path="M 8.33333E-7 3.7037E-6 L -0.00226 -0.10324 " pathEditMode="relative" rAng="0" ptsTypes="AA">
                                      <p:cBhvr>
                                        <p:cTn id="26" dur="1000" fill="hold"/>
                                        <p:tgtEl>
                                          <p:spTgt spid="3"/>
                                        </p:tgtEl>
                                        <p:attrNameLst>
                                          <p:attrName>ppt_x</p:attrName>
                                          <p:attrName>ppt_y</p:attrName>
                                        </p:attrNameLst>
                                      </p:cBhvr>
                                      <p:rCtr x="-122" y="-5162"/>
                                    </p:animMotion>
                                  </p:childTnLst>
                                </p:cTn>
                              </p:par>
                              <p:par>
                                <p:cTn id="27" presetID="42" presetClass="path" presetSubtype="0" accel="50000" decel="50000" fill="hold" grpId="1" nodeType="withEffect">
                                  <p:stCondLst>
                                    <p:cond delay="0"/>
                                  </p:stCondLst>
                                  <p:childTnLst>
                                    <p:animMotion origin="layout" path="M 1.66667E-6 2.22222E-6 L -0.0007 -0.11574 " pathEditMode="relative" rAng="0" ptsTypes="AA">
                                      <p:cBhvr>
                                        <p:cTn id="28" dur="1000" fill="hold"/>
                                        <p:tgtEl>
                                          <p:spTgt spid="4"/>
                                        </p:tgtEl>
                                        <p:attrNameLst>
                                          <p:attrName>ppt_x</p:attrName>
                                          <p:attrName>ppt_y</p:attrName>
                                        </p:attrNameLst>
                                      </p:cBhvr>
                                      <p:rCtr x="-35" y="-5787"/>
                                    </p:animMotion>
                                  </p:childTnLst>
                                </p:cTn>
                              </p:par>
                              <p:par>
                                <p:cTn id="29" presetID="42" presetClass="path" presetSubtype="0" accel="50000" decel="50000" fill="hold" grpId="1" nodeType="withEffect">
                                  <p:stCondLst>
                                    <p:cond delay="0"/>
                                  </p:stCondLst>
                                  <p:childTnLst>
                                    <p:animMotion origin="layout" path="M 8.33333E-7 -3.7037E-6 L -0.00026 -0.13703 " pathEditMode="relative" rAng="0" ptsTypes="AA">
                                      <p:cBhvr>
                                        <p:cTn id="30" dur="1000" fill="hold"/>
                                        <p:tgtEl>
                                          <p:spTgt spid="5"/>
                                        </p:tgtEl>
                                        <p:attrNameLst>
                                          <p:attrName>ppt_x</p:attrName>
                                          <p:attrName>ppt_y</p:attrName>
                                        </p:attrNameLst>
                                      </p:cBhvr>
                                      <p:rCtr x="-13" y="-6852"/>
                                    </p:animMotion>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53526" y="746020"/>
            <a:ext cx="4482317" cy="507831"/>
          </a:xfrm>
          <a:prstGeom prst="rect">
            <a:avLst/>
          </a:prstGeom>
          <a:noFill/>
        </p:spPr>
        <p:txBody>
          <a:bodyPr wrap="none" rtlCol="0">
            <a:spAutoFit/>
          </a:bodyPr>
          <a:lstStyle/>
          <a:p>
            <a:pPr algn="ctr"/>
            <a:r>
              <a:rPr lang="zh-CN" altLang="en-US" sz="2700" dirty="0">
                <a:latin typeface="微软雅黑" panose="020B0503020204020204" pitchFamily="34" charset="-122"/>
                <a:ea typeface="微软雅黑" panose="020B0503020204020204" pitchFamily="34" charset="-122"/>
              </a:rPr>
              <a:t>基于</a:t>
            </a:r>
            <a:r>
              <a:rPr lang="en-US" altLang="zh-CN" sz="2700" dirty="0">
                <a:latin typeface="微软雅黑" panose="020B0503020204020204" pitchFamily="34" charset="-122"/>
                <a:ea typeface="微软雅黑" panose="020B0503020204020204" pitchFamily="34" charset="-122"/>
              </a:rPr>
              <a:t>MySQL</a:t>
            </a:r>
            <a:r>
              <a:rPr lang="zh-CN" altLang="en-US" sz="2700" dirty="0">
                <a:latin typeface="微软雅黑" panose="020B0503020204020204" pitchFamily="34" charset="-122"/>
                <a:ea typeface="微软雅黑" panose="020B0503020204020204" pitchFamily="34" charset="-122"/>
              </a:rPr>
              <a:t>复制的拓扑架构</a:t>
            </a:r>
          </a:p>
        </p:txBody>
      </p:sp>
      <p:sp>
        <p:nvSpPr>
          <p:cNvPr id="5" name="文本框 4"/>
          <p:cNvSpPr txBox="1"/>
          <p:nvPr/>
        </p:nvSpPr>
        <p:spPr>
          <a:xfrm>
            <a:off x="3683631" y="2462392"/>
            <a:ext cx="4875374" cy="323165"/>
          </a:xfrm>
          <a:prstGeom prst="rect">
            <a:avLst/>
          </a:prstGeom>
          <a:noFill/>
        </p:spPr>
        <p:txBody>
          <a:bodyPr wrap="none" rtlCol="0">
            <a:spAutoFit/>
          </a:bodyPr>
          <a:lstStyle/>
          <a:p>
            <a:pPr marL="160735" indent="-160735">
              <a:buBlip>
                <a:blip r:embed="rId3"/>
              </a:buBlip>
            </a:pPr>
            <a:r>
              <a:rPr lang="zh-CN" altLang="en-US" sz="1500" dirty="0">
                <a:latin typeface="微软雅黑" panose="020B0503020204020204" pitchFamily="34" charset="-122"/>
                <a:ea typeface="微软雅黑" panose="020B0503020204020204" pitchFamily="34" charset="-122"/>
              </a:rPr>
              <a:t>一个</a:t>
            </a:r>
            <a:r>
              <a:rPr lang="en-US" altLang="zh-CN" sz="1500" dirty="0">
                <a:latin typeface="微软雅黑" panose="020B0503020204020204" pitchFamily="34" charset="-122"/>
                <a:ea typeface="微软雅黑" panose="020B0503020204020204" pitchFamily="34" charset="-122"/>
              </a:rPr>
              <a:t>MySQL</a:t>
            </a:r>
            <a:r>
              <a:rPr lang="zh-CN" altLang="en-US" sz="1500" dirty="0">
                <a:latin typeface="微软雅黑" panose="020B0503020204020204" pitchFamily="34" charset="-122"/>
                <a:ea typeface="微软雅黑" panose="020B0503020204020204" pitchFamily="34" charset="-122"/>
              </a:rPr>
              <a:t>备库实例只能有一个主库（</a:t>
            </a:r>
            <a:r>
              <a:rPr lang="en-US" altLang="zh-CN" sz="1500" dirty="0">
                <a:latin typeface="微软雅黑" panose="020B0503020204020204" pitchFamily="34" charset="-122"/>
                <a:ea typeface="微软雅黑" panose="020B0503020204020204" pitchFamily="34" charset="-122"/>
              </a:rPr>
              <a:t>MySQL 5.5</a:t>
            </a:r>
            <a:r>
              <a:rPr lang="zh-CN" altLang="en-US" sz="1500" dirty="0">
                <a:latin typeface="微软雅黑" panose="020B0503020204020204" pitchFamily="34" charset="-122"/>
                <a:ea typeface="微软雅黑" panose="020B0503020204020204" pitchFamily="34" charset="-122"/>
              </a:rPr>
              <a:t>）</a:t>
            </a:r>
          </a:p>
        </p:txBody>
      </p:sp>
      <p:sp>
        <p:nvSpPr>
          <p:cNvPr id="6" name="文本框 5"/>
          <p:cNvSpPr txBox="1"/>
          <p:nvPr/>
        </p:nvSpPr>
        <p:spPr>
          <a:xfrm>
            <a:off x="3683631" y="3056839"/>
            <a:ext cx="4242828" cy="323165"/>
          </a:xfrm>
          <a:prstGeom prst="rect">
            <a:avLst/>
          </a:prstGeom>
          <a:noFill/>
        </p:spPr>
        <p:txBody>
          <a:bodyPr wrap="none" rtlCol="0">
            <a:spAutoFit/>
          </a:bodyPr>
          <a:lstStyle/>
          <a:p>
            <a:pPr marL="160735" indent="-160735">
              <a:buBlip>
                <a:blip r:embed="rId3"/>
              </a:buBlip>
            </a:pPr>
            <a:r>
              <a:rPr lang="zh-CN" altLang="en-US" sz="1500" dirty="0">
                <a:latin typeface="微软雅黑" panose="020B0503020204020204" pitchFamily="34" charset="-122"/>
                <a:ea typeface="微软雅黑" panose="020B0503020204020204" pitchFamily="34" charset="-122"/>
              </a:rPr>
              <a:t>每个备库必须有唯一的服务器</a:t>
            </a:r>
            <a:r>
              <a:rPr lang="en-US" altLang="zh-CN" sz="1500" dirty="0">
                <a:latin typeface="微软雅黑" panose="020B0503020204020204" pitchFamily="34" charset="-122"/>
                <a:ea typeface="微软雅黑" panose="020B0503020204020204" pitchFamily="34" charset="-122"/>
              </a:rPr>
              <a:t>ID</a:t>
            </a:r>
            <a:r>
              <a:rPr lang="zh-CN" altLang="en-US" sz="1500" dirty="0">
                <a:latin typeface="微软雅黑" panose="020B0503020204020204" pitchFamily="34" charset="-122"/>
                <a:ea typeface="微软雅黑" panose="020B0503020204020204" pitchFamily="34" charset="-122"/>
              </a:rPr>
              <a:t>（</a:t>
            </a:r>
            <a:r>
              <a:rPr lang="en-US" altLang="zh-CN" sz="1500" dirty="0">
                <a:latin typeface="微软雅黑" panose="020B0503020204020204" pitchFamily="34" charset="-122"/>
                <a:ea typeface="微软雅黑" panose="020B0503020204020204" pitchFamily="34" charset="-122"/>
              </a:rPr>
              <a:t>server-id</a:t>
            </a:r>
            <a:r>
              <a:rPr lang="zh-CN" altLang="en-US" sz="1500" dirty="0">
                <a:latin typeface="微软雅黑" panose="020B0503020204020204" pitchFamily="34" charset="-122"/>
                <a:ea typeface="微软雅黑" panose="020B0503020204020204" pitchFamily="34" charset="-122"/>
              </a:rPr>
              <a:t>）</a:t>
            </a:r>
          </a:p>
        </p:txBody>
      </p:sp>
      <p:sp>
        <p:nvSpPr>
          <p:cNvPr id="7" name="文本框 6"/>
          <p:cNvSpPr txBox="1"/>
          <p:nvPr/>
        </p:nvSpPr>
        <p:spPr>
          <a:xfrm>
            <a:off x="3688047" y="3714657"/>
            <a:ext cx="2462854" cy="323165"/>
          </a:xfrm>
          <a:prstGeom prst="rect">
            <a:avLst/>
          </a:prstGeom>
          <a:noFill/>
        </p:spPr>
        <p:txBody>
          <a:bodyPr wrap="none" rtlCol="0">
            <a:spAutoFit/>
          </a:bodyPr>
          <a:lstStyle/>
          <a:p>
            <a:pPr marL="160735" indent="-160735">
              <a:buBlip>
                <a:blip r:embed="rId3"/>
              </a:buBlip>
            </a:pPr>
            <a:r>
              <a:rPr lang="zh-CN" altLang="en-US" sz="1500" dirty="0">
                <a:latin typeface="微软雅黑" panose="020B0503020204020204" pitchFamily="34" charset="-122"/>
                <a:ea typeface="微软雅黑" panose="020B0503020204020204" pitchFamily="34" charset="-122"/>
              </a:rPr>
              <a:t>一个主库可以有多个备库</a:t>
            </a:r>
          </a:p>
        </p:txBody>
      </p:sp>
      <p:sp>
        <p:nvSpPr>
          <p:cNvPr id="8" name="文本框 7"/>
          <p:cNvSpPr txBox="1"/>
          <p:nvPr/>
        </p:nvSpPr>
        <p:spPr>
          <a:xfrm>
            <a:off x="3683627" y="4372473"/>
            <a:ext cx="4826322" cy="553998"/>
          </a:xfrm>
          <a:prstGeom prst="rect">
            <a:avLst/>
          </a:prstGeom>
          <a:noFill/>
        </p:spPr>
        <p:txBody>
          <a:bodyPr wrap="square" rtlCol="0">
            <a:spAutoFit/>
          </a:bodyPr>
          <a:lstStyle/>
          <a:p>
            <a:pPr marL="160735" indent="-160735">
              <a:buBlip>
                <a:blip r:embed="rId3"/>
              </a:buBlip>
            </a:pPr>
            <a:r>
              <a:rPr lang="zh-CN" altLang="en-US" sz="1500" dirty="0">
                <a:latin typeface="微软雅黑" panose="020B0503020204020204" pitchFamily="34" charset="-122"/>
                <a:ea typeface="微软雅黑" panose="020B0503020204020204" pitchFamily="34" charset="-122"/>
              </a:rPr>
              <a:t>打开</a:t>
            </a:r>
            <a:r>
              <a:rPr lang="en-US" altLang="zh-CN" sz="1500" dirty="0" err="1">
                <a:latin typeface="微软雅黑" panose="020B0503020204020204" pitchFamily="34" charset="-122"/>
                <a:ea typeface="微软雅黑" panose="020B0503020204020204" pitchFamily="34" charset="-122"/>
              </a:rPr>
              <a:t>log_slave_update</a:t>
            </a:r>
            <a:r>
              <a:rPr lang="zh-CN" altLang="en-US" sz="1500" dirty="0">
                <a:latin typeface="微软雅黑" panose="020B0503020204020204" pitchFamily="34" charset="-122"/>
                <a:ea typeface="微软雅黑" panose="020B0503020204020204" pitchFamily="34" charset="-122"/>
              </a:rPr>
              <a:t>选项可以把主库的数据变化传播到其他备库</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251" y="1315430"/>
            <a:ext cx="8557147" cy="474959"/>
          </a:xfrm>
          <a:prstGeom prst="rect">
            <a:avLst/>
          </a:prstGeom>
        </p:spPr>
      </p:pic>
    </p:spTree>
    <p:extLst>
      <p:ext uri="{BB962C8B-B14F-4D97-AF65-F5344CB8AC3E}">
        <p14:creationId xmlns:p14="http://schemas.microsoft.com/office/powerpoint/2010/main" val="385374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804" y="3026621"/>
            <a:ext cx="1016270" cy="101627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336" y="3026616"/>
            <a:ext cx="1016271" cy="1016271"/>
          </a:xfrm>
          <a:prstGeom prst="rect">
            <a:avLst/>
          </a:prstGeom>
        </p:spPr>
      </p:pic>
      <p:sp>
        <p:nvSpPr>
          <p:cNvPr id="4" name="文本框 3"/>
          <p:cNvSpPr txBox="1"/>
          <p:nvPr/>
        </p:nvSpPr>
        <p:spPr>
          <a:xfrm>
            <a:off x="5380426" y="2029968"/>
            <a:ext cx="1512209" cy="438582"/>
          </a:xfrm>
          <a:prstGeom prst="rect">
            <a:avLst/>
          </a:prstGeom>
          <a:noFill/>
        </p:spPr>
        <p:txBody>
          <a:bodyPr wrap="none" rtlCol="0">
            <a:spAutoFit/>
          </a:bodyPr>
          <a:lstStyle/>
          <a:p>
            <a:r>
              <a:rPr lang="zh-CN" altLang="en-US" sz="2250" spc="338" dirty="0">
                <a:latin typeface="微软雅黑" panose="020B0503020204020204" pitchFamily="34" charset="-122"/>
                <a:ea typeface="微软雅黑" panose="020B0503020204020204" pitchFamily="34" charset="-122"/>
              </a:rPr>
              <a:t>一主一从</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696" y="3278646"/>
            <a:ext cx="684608" cy="684608"/>
          </a:xfrm>
          <a:prstGeom prst="rect">
            <a:avLst/>
          </a:prstGeom>
        </p:spPr>
      </p:pic>
      <p:sp>
        <p:nvSpPr>
          <p:cNvPr id="6" name="文本框 5"/>
          <p:cNvSpPr txBox="1"/>
          <p:nvPr/>
        </p:nvSpPr>
        <p:spPr>
          <a:xfrm>
            <a:off x="4039799" y="4359973"/>
            <a:ext cx="1050288" cy="438582"/>
          </a:xfrm>
          <a:prstGeom prst="rect">
            <a:avLst/>
          </a:prstGeom>
          <a:noFill/>
        </p:spPr>
        <p:txBody>
          <a:bodyPr wrap="none" rtlCol="0">
            <a:spAutoFit/>
          </a:bodyPr>
          <a:lstStyle/>
          <a:p>
            <a:r>
              <a:rPr lang="en-US" altLang="zh-CN" sz="2250" b="1" dirty="0">
                <a:latin typeface="黑体" panose="02010609060101010101" pitchFamily="49" charset="-122"/>
                <a:ea typeface="黑体" panose="02010609060101010101" pitchFamily="49" charset="-122"/>
              </a:rPr>
              <a:t>Master</a:t>
            </a:r>
            <a:endParaRPr lang="zh-CN" altLang="en-US" sz="2250" b="1" dirty="0">
              <a:latin typeface="黑体" panose="02010609060101010101" pitchFamily="49" charset="-122"/>
              <a:ea typeface="黑体" panose="02010609060101010101" pitchFamily="49" charset="-122"/>
            </a:endParaRPr>
          </a:p>
        </p:txBody>
      </p:sp>
      <p:sp>
        <p:nvSpPr>
          <p:cNvPr id="7" name="文本框 6"/>
          <p:cNvSpPr txBox="1"/>
          <p:nvPr/>
        </p:nvSpPr>
        <p:spPr>
          <a:xfrm>
            <a:off x="7266712" y="4359973"/>
            <a:ext cx="906017" cy="438582"/>
          </a:xfrm>
          <a:prstGeom prst="rect">
            <a:avLst/>
          </a:prstGeom>
          <a:noFill/>
        </p:spPr>
        <p:txBody>
          <a:bodyPr wrap="none" rtlCol="0">
            <a:spAutoFit/>
          </a:bodyPr>
          <a:lstStyle/>
          <a:p>
            <a:r>
              <a:rPr lang="en-US" altLang="zh-CN" sz="2250" b="1" dirty="0">
                <a:latin typeface="黑体" panose="02010609060101010101" pitchFamily="49" charset="-122"/>
                <a:ea typeface="黑体" panose="02010609060101010101" pitchFamily="49" charset="-122"/>
              </a:rPr>
              <a:t>Slave</a:t>
            </a:r>
            <a:endParaRPr lang="zh-CN" altLang="en-US" sz="225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5534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cnblogs.com/cnblogs_com/hustcat/mysql/mysql03-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986" y="2795362"/>
            <a:ext cx="2698028" cy="21450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363900" y="1430820"/>
            <a:ext cx="1512209" cy="438582"/>
          </a:xfrm>
          <a:prstGeom prst="rect">
            <a:avLst/>
          </a:prstGeom>
          <a:noFill/>
        </p:spPr>
        <p:txBody>
          <a:bodyPr wrap="none" rtlCol="0">
            <a:spAutoFit/>
          </a:bodyPr>
          <a:lstStyle/>
          <a:p>
            <a:r>
              <a:rPr lang="zh-CN" altLang="en-US" sz="2250" spc="338" dirty="0">
                <a:latin typeface="微软雅黑" panose="020B0503020204020204" pitchFamily="34" charset="-122"/>
                <a:ea typeface="微软雅黑" panose="020B0503020204020204" pitchFamily="34" charset="-122"/>
              </a:rPr>
              <a:t>一主多从</a:t>
            </a:r>
          </a:p>
        </p:txBody>
      </p:sp>
      <p:sp>
        <p:nvSpPr>
          <p:cNvPr id="3" name="文本框 2"/>
          <p:cNvSpPr txBox="1"/>
          <p:nvPr/>
        </p:nvSpPr>
        <p:spPr>
          <a:xfrm>
            <a:off x="5363899" y="2202938"/>
            <a:ext cx="5759025" cy="830997"/>
          </a:xfrm>
          <a:prstGeom prst="rect">
            <a:avLst/>
          </a:prstGeom>
          <a:noFill/>
        </p:spPr>
        <p:txBody>
          <a:bodyPr wrap="square" rtlCol="0">
            <a:spAutoFit/>
          </a:bodyPr>
          <a:lstStyle/>
          <a:p>
            <a:pPr marL="160735" indent="-160735">
              <a:lnSpc>
                <a:spcPct val="150000"/>
              </a:lnSpc>
              <a:buBlip>
                <a:blip r:embed="rId4"/>
              </a:buBlip>
            </a:pPr>
            <a:r>
              <a:rPr lang="zh-CN" altLang="en-US" sz="1600" dirty="0">
                <a:latin typeface="微软雅黑" panose="020B0503020204020204" pitchFamily="34" charset="-122"/>
                <a:ea typeface="微软雅黑" panose="020B0503020204020204" pitchFamily="34" charset="-122"/>
              </a:rPr>
              <a:t>为不同的角色创建不同的备库（添加不同的索引或使用不同的存储引擎） </a:t>
            </a:r>
          </a:p>
        </p:txBody>
      </p:sp>
      <p:sp>
        <p:nvSpPr>
          <p:cNvPr id="6" name="文本框 5"/>
          <p:cNvSpPr txBox="1"/>
          <p:nvPr/>
        </p:nvSpPr>
        <p:spPr>
          <a:xfrm>
            <a:off x="5363899" y="3090351"/>
            <a:ext cx="5759025" cy="830997"/>
          </a:xfrm>
          <a:prstGeom prst="rect">
            <a:avLst/>
          </a:prstGeom>
          <a:noFill/>
        </p:spPr>
        <p:txBody>
          <a:bodyPr wrap="square" rtlCol="0">
            <a:spAutoFit/>
          </a:bodyPr>
          <a:lstStyle/>
          <a:p>
            <a:pPr marL="160735" indent="-160735">
              <a:lnSpc>
                <a:spcPct val="150000"/>
              </a:lnSpc>
              <a:buBlip>
                <a:blip r:embed="rId4"/>
              </a:buBlip>
            </a:pPr>
            <a:r>
              <a:rPr lang="zh-CN" altLang="en-US" sz="1600" dirty="0">
                <a:latin typeface="微软雅黑" panose="020B0503020204020204" pitchFamily="34" charset="-122"/>
                <a:ea typeface="微软雅黑" panose="020B0503020204020204" pitchFamily="34" charset="-122"/>
              </a:rPr>
              <a:t>把一台备库当做待用的主库（</a:t>
            </a:r>
            <a:r>
              <a:rPr lang="en-US" altLang="zh-CN" sz="1600" dirty="0">
                <a:latin typeface="微软雅黑" panose="020B0503020204020204" pitchFamily="34" charset="-122"/>
                <a:ea typeface="微软雅黑" panose="020B0503020204020204" pitchFamily="34" charset="-122"/>
              </a:rPr>
              <a:t>standby master</a:t>
            </a:r>
            <a:r>
              <a:rPr lang="zh-CN" altLang="en-US" sz="1600" dirty="0">
                <a:latin typeface="微软雅黑" panose="020B0503020204020204" pitchFamily="34" charset="-122"/>
                <a:ea typeface="微软雅黑" panose="020B0503020204020204" pitchFamily="34" charset="-122"/>
              </a:rPr>
              <a:t>），除了复制没有其他数据传输</a:t>
            </a:r>
          </a:p>
        </p:txBody>
      </p:sp>
      <p:sp>
        <p:nvSpPr>
          <p:cNvPr id="8" name="文本框 7"/>
          <p:cNvSpPr txBox="1"/>
          <p:nvPr/>
        </p:nvSpPr>
        <p:spPr>
          <a:xfrm>
            <a:off x="5363899" y="3890403"/>
            <a:ext cx="5759025" cy="461665"/>
          </a:xfrm>
          <a:prstGeom prst="rect">
            <a:avLst/>
          </a:prstGeom>
          <a:noFill/>
        </p:spPr>
        <p:txBody>
          <a:bodyPr wrap="square" rtlCol="0">
            <a:spAutoFit/>
          </a:bodyPr>
          <a:lstStyle/>
          <a:p>
            <a:pPr marL="160735" indent="-160735">
              <a:lnSpc>
                <a:spcPct val="150000"/>
              </a:lnSpc>
              <a:buBlip>
                <a:blip r:embed="rId4"/>
              </a:buBlip>
            </a:pPr>
            <a:r>
              <a:rPr lang="zh-CN" altLang="en-US" sz="1600" dirty="0">
                <a:latin typeface="微软雅黑" panose="020B0503020204020204" pitchFamily="34" charset="-122"/>
                <a:ea typeface="微软雅黑" panose="020B0503020204020204" pitchFamily="34" charset="-122"/>
              </a:rPr>
              <a:t>将一台备库放到异地远程数据中心，用作灾难恢复</a:t>
            </a:r>
          </a:p>
        </p:txBody>
      </p:sp>
      <p:sp>
        <p:nvSpPr>
          <p:cNvPr id="9" name="文本框 8"/>
          <p:cNvSpPr txBox="1"/>
          <p:nvPr/>
        </p:nvSpPr>
        <p:spPr>
          <a:xfrm>
            <a:off x="5363899" y="4526679"/>
            <a:ext cx="5759025" cy="338554"/>
          </a:xfrm>
          <a:prstGeom prst="rect">
            <a:avLst/>
          </a:prstGeom>
          <a:noFill/>
        </p:spPr>
        <p:txBody>
          <a:bodyPr wrap="square" rtlCol="0">
            <a:spAutoFit/>
          </a:bodyPr>
          <a:lstStyle/>
          <a:p>
            <a:pPr marL="160735" indent="-160735">
              <a:buBlip>
                <a:blip r:embed="rId4"/>
              </a:buBlip>
            </a:pPr>
            <a:r>
              <a:rPr lang="zh-CN" altLang="en-US" sz="1600" dirty="0">
                <a:latin typeface="微软雅黑" panose="020B0503020204020204" pitchFamily="34" charset="-122"/>
                <a:ea typeface="微软雅黑" panose="020B0503020204020204" pitchFamily="34" charset="-122"/>
              </a:rPr>
              <a:t>延迟一个或多个备库，以备灾难恢复</a:t>
            </a:r>
          </a:p>
        </p:txBody>
      </p:sp>
      <p:sp>
        <p:nvSpPr>
          <p:cNvPr id="10" name="文本框 9"/>
          <p:cNvSpPr txBox="1"/>
          <p:nvPr/>
        </p:nvSpPr>
        <p:spPr>
          <a:xfrm>
            <a:off x="5363899" y="5035640"/>
            <a:ext cx="5759025" cy="338554"/>
          </a:xfrm>
          <a:prstGeom prst="rect">
            <a:avLst/>
          </a:prstGeom>
          <a:noFill/>
        </p:spPr>
        <p:txBody>
          <a:bodyPr wrap="square" rtlCol="0">
            <a:spAutoFit/>
          </a:bodyPr>
          <a:lstStyle/>
          <a:p>
            <a:pPr marL="160735" indent="-160735">
              <a:buBlip>
                <a:blip r:embed="rId4"/>
              </a:buBlip>
            </a:pPr>
            <a:r>
              <a:rPr lang="zh-CN" altLang="en-US" sz="1600" dirty="0">
                <a:latin typeface="微软雅黑" panose="020B0503020204020204" pitchFamily="34" charset="-122"/>
                <a:ea typeface="微软雅黑" panose="020B0503020204020204" pitchFamily="34" charset="-122"/>
              </a:rPr>
              <a:t>用一台备库做备份、开发、测试、培训等功能</a:t>
            </a:r>
          </a:p>
        </p:txBody>
      </p:sp>
    </p:spTree>
    <p:extLst>
      <p:ext uri="{BB962C8B-B14F-4D97-AF65-F5344CB8AC3E}">
        <p14:creationId xmlns:p14="http://schemas.microsoft.com/office/powerpoint/2010/main" val="367778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2.59259E-6 L -0.28255 -0.00301 " pathEditMode="relative" rAng="0" ptsTypes="AA">
                                      <p:cBhvr>
                                        <p:cTn id="11" dur="500" fill="hold"/>
                                        <p:tgtEl>
                                          <p:spTgt spid="1026"/>
                                        </p:tgtEl>
                                        <p:attrNameLst>
                                          <p:attrName>ppt_x</p:attrName>
                                          <p:attrName>ppt_y</p:attrName>
                                        </p:attrNameLst>
                                      </p:cBhvr>
                                      <p:rCtr x="-14128" y="-162"/>
                                    </p:animMotion>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1" nodeType="clickEffect">
                                  <p:stCondLst>
                                    <p:cond delay="0"/>
                                  </p:stCondLst>
                                  <p:childTnLst>
                                    <p:animEffect transition="out" filter="fade">
                                      <p:cBhvr>
                                        <p:cTn id="39" dur="500" tmFilter="0, 0; .2, .5; .8, .5; 1, 0"/>
                                        <p:tgtEl>
                                          <p:spTgt spid="9"/>
                                        </p:tgtEl>
                                      </p:cBhvr>
                                    </p:animEffect>
                                    <p:animScale>
                                      <p:cBhvr>
                                        <p:cTn id="4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9" grpId="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61530" y="1731169"/>
            <a:ext cx="2268941" cy="523220"/>
          </a:xfrm>
          <a:prstGeom prst="rect">
            <a:avLst/>
          </a:prstGeom>
          <a:noFill/>
        </p:spPr>
        <p:txBody>
          <a:bodyPr wrap="square" rtlCol="0">
            <a:spAutoFit/>
          </a:bodyPr>
          <a:lstStyle/>
          <a:p>
            <a:pPr algn="ctr"/>
            <a:r>
              <a:rPr lang="zh-CN" altLang="en-US" sz="2800" b="1" dirty="0">
                <a:latin typeface="黑体" panose="02010609060101010101" pitchFamily="49" charset="-122"/>
                <a:ea typeface="黑体" panose="02010609060101010101" pitchFamily="49" charset="-122"/>
              </a:rPr>
              <a:t>主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主复制</a:t>
            </a:r>
          </a:p>
        </p:txBody>
      </p:sp>
      <p:sp>
        <p:nvSpPr>
          <p:cNvPr id="3" name="文本框 2"/>
          <p:cNvSpPr txBox="1"/>
          <p:nvPr/>
        </p:nvSpPr>
        <p:spPr>
          <a:xfrm>
            <a:off x="5271897" y="2657481"/>
            <a:ext cx="1648208"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主动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主动模式</a:t>
            </a:r>
          </a:p>
        </p:txBody>
      </p:sp>
      <p:pic>
        <p:nvPicPr>
          <p:cNvPr id="2050" name="Picture 2" descr="http://images.cnblogs.com/cnblogs_com/hustcat/mysql/mysql0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680" y="3144099"/>
            <a:ext cx="2476655" cy="126169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002845" y="4858899"/>
            <a:ext cx="6186310"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双写的架构很容易发生两台服务器同时修改一行记录的情况</a:t>
            </a:r>
          </a:p>
        </p:txBody>
      </p:sp>
    </p:spTree>
    <p:extLst>
      <p:ext uri="{BB962C8B-B14F-4D97-AF65-F5344CB8AC3E}">
        <p14:creationId xmlns:p14="http://schemas.microsoft.com/office/powerpoint/2010/main" val="130604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wipe(up)">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6546" y="2076260"/>
            <a:ext cx="3518912" cy="400110"/>
          </a:xfrm>
          <a:prstGeom prst="rect">
            <a:avLst/>
          </a:prstGeom>
          <a:noFill/>
        </p:spPr>
        <p:txBody>
          <a:bodyPr wrap="none" rtlCol="0">
            <a:spAutoFit/>
          </a:bodyPr>
          <a:lstStyle/>
          <a:p>
            <a:pPr algn="ctr"/>
            <a:r>
              <a:rPr lang="zh-CN" altLang="en-US" sz="2000" b="1" dirty="0">
                <a:latin typeface="微软雅黑" panose="020B0503020204020204" pitchFamily="34" charset="-122"/>
                <a:ea typeface="微软雅黑" panose="020B0503020204020204" pitchFamily="34" charset="-122"/>
              </a:rPr>
              <a:t>双写的架构如何避免数据冲突</a:t>
            </a:r>
          </a:p>
        </p:txBody>
      </p:sp>
      <p:sp>
        <p:nvSpPr>
          <p:cNvPr id="3" name="文本框 2"/>
          <p:cNvSpPr txBox="1"/>
          <p:nvPr/>
        </p:nvSpPr>
        <p:spPr>
          <a:xfrm>
            <a:off x="4714854" y="2559748"/>
            <a:ext cx="2762295" cy="523220"/>
          </a:xfrm>
          <a:prstGeom prst="rect">
            <a:avLst/>
          </a:prstGeom>
          <a:noFill/>
        </p:spPr>
        <p:txBody>
          <a:bodyPr wrap="none" rtlCol="0">
            <a:spAutoFit/>
          </a:bodyPr>
          <a:lstStyle/>
          <a:p>
            <a:r>
              <a:rPr lang="en-US" altLang="zh-CN" sz="1400" dirty="0" err="1">
                <a:latin typeface="DejaVu Sans Mono" panose="020B0609030804020204" pitchFamily="49" charset="0"/>
                <a:ea typeface="DejaVu Sans Mono" panose="020B0609030804020204" pitchFamily="49" charset="0"/>
                <a:cs typeface="DejaVu Sans Mono" panose="020B0609030804020204" pitchFamily="49" charset="0"/>
              </a:rPr>
              <a:t>auto_increment_increment</a:t>
            </a:r>
            <a:endParaRPr lang="en-US" altLang="zh-CN"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400" dirty="0" err="1">
                <a:latin typeface="DejaVu Sans Mono" panose="020B0609030804020204" pitchFamily="49" charset="0"/>
                <a:ea typeface="DejaVu Sans Mono" panose="020B0609030804020204" pitchFamily="49" charset="0"/>
                <a:cs typeface="DejaVu Sans Mono" panose="020B0609030804020204" pitchFamily="49" charset="0"/>
              </a:rPr>
              <a:t>auto_increment_offset</a:t>
            </a:r>
            <a:endParaRPr lang="zh-CN" altLang="en-US" sz="1400" dirty="0">
              <a:latin typeface="DejaVu Sans Mono" panose="020B0609030804020204" pitchFamily="49" charset="0"/>
              <a:cs typeface="DejaVu Sans Mono" panose="020B0609030804020204" pitchFamily="49" charset="0"/>
            </a:endParaRPr>
          </a:p>
        </p:txBody>
      </p:sp>
      <p:sp>
        <p:nvSpPr>
          <p:cNvPr id="5" name="文本框 4"/>
          <p:cNvSpPr txBox="1"/>
          <p:nvPr/>
        </p:nvSpPr>
        <p:spPr>
          <a:xfrm>
            <a:off x="2941065" y="1756201"/>
            <a:ext cx="2977097" cy="553998"/>
          </a:xfrm>
          <a:prstGeom prst="rect">
            <a:avLst/>
          </a:prstGeom>
          <a:noFill/>
        </p:spPr>
        <p:txBody>
          <a:bodyPr wrap="none" rtlCol="0">
            <a:spAutoFit/>
          </a:bodyPr>
          <a:lstStyle/>
          <a:p>
            <a:r>
              <a:rPr lang="en-US" altLang="zh-CN" sz="1400" dirty="0" err="1">
                <a:latin typeface="DejaVu Sans Mono" panose="020B0609030804020204" pitchFamily="49" charset="0"/>
                <a:ea typeface="DejaVu Sans Mono" panose="020B0609030804020204" pitchFamily="49" charset="0"/>
                <a:cs typeface="DejaVu Sans Mono" panose="020B0609030804020204" pitchFamily="49" charset="0"/>
              </a:rPr>
              <a:t>auto_increment_increment</a:t>
            </a:r>
            <a:r>
              <a:rPr lang="en-US" altLang="zh-CN" sz="1400" dirty="0">
                <a:latin typeface="DejaVu Sans Mono" panose="020B0609030804020204" pitchFamily="49" charset="0"/>
                <a:ea typeface="DejaVu Sans Mono" panose="020B0609030804020204" pitchFamily="49" charset="0"/>
                <a:cs typeface="DejaVu Sans Mono" panose="020B0609030804020204" pitchFamily="49" charset="0"/>
              </a:rPr>
              <a:t>=3</a:t>
            </a:r>
            <a:endParaRPr lang="en-US" altLang="zh-CN" sz="1125"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400" dirty="0" err="1">
                <a:latin typeface="DejaVu Sans Mono" panose="020B0609030804020204" pitchFamily="49" charset="0"/>
                <a:ea typeface="DejaVu Sans Mono" panose="020B0609030804020204" pitchFamily="49" charset="0"/>
                <a:cs typeface="DejaVu Sans Mono" panose="020B0609030804020204" pitchFamily="49" charset="0"/>
              </a:rPr>
              <a:t>auto_increment_offset</a:t>
            </a:r>
            <a:r>
              <a:rPr lang="en-US" altLang="zh-CN"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b="1" dirty="0">
                <a:solidFill>
                  <a:srgbClr val="C00000"/>
                </a:solidFill>
                <a:latin typeface="DejaVu Sans Mono" panose="020B0609030804020204" pitchFamily="49" charset="0"/>
                <a:ea typeface="DejaVu Sans Mono" panose="020B0609030804020204" pitchFamily="49" charset="0"/>
                <a:cs typeface="DejaVu Sans Mono" panose="020B0609030804020204" pitchFamily="49" charset="0"/>
              </a:rPr>
              <a:t>1</a:t>
            </a:r>
            <a:endParaRPr lang="zh-CN" altLang="en-US" sz="1125" b="1" dirty="0">
              <a:solidFill>
                <a:srgbClr val="C00000"/>
              </a:solidFill>
              <a:latin typeface="DejaVu Sans Mono" panose="020B0609030804020204" pitchFamily="49" charset="0"/>
              <a:cs typeface="DejaVu Sans Mono" panose="020B0609030804020204" pitchFamily="49" charset="0"/>
            </a:endParaRPr>
          </a:p>
        </p:txBody>
      </p:sp>
      <p:sp>
        <p:nvSpPr>
          <p:cNvPr id="6" name="文本框 5"/>
          <p:cNvSpPr txBox="1"/>
          <p:nvPr/>
        </p:nvSpPr>
        <p:spPr>
          <a:xfrm>
            <a:off x="6631784" y="1756201"/>
            <a:ext cx="2977097" cy="553998"/>
          </a:xfrm>
          <a:prstGeom prst="rect">
            <a:avLst/>
          </a:prstGeom>
          <a:noFill/>
        </p:spPr>
        <p:txBody>
          <a:bodyPr wrap="none" rtlCol="0">
            <a:spAutoFit/>
          </a:bodyPr>
          <a:lstStyle/>
          <a:p>
            <a:r>
              <a:rPr lang="en-US" altLang="zh-CN" sz="1400" dirty="0" err="1">
                <a:latin typeface="DejaVu Sans Mono" panose="020B0609030804020204" pitchFamily="49" charset="0"/>
                <a:ea typeface="DejaVu Sans Mono" panose="020B0609030804020204" pitchFamily="49" charset="0"/>
                <a:cs typeface="DejaVu Sans Mono" panose="020B0609030804020204" pitchFamily="49" charset="0"/>
              </a:rPr>
              <a:t>auto_increment_increment</a:t>
            </a:r>
            <a:r>
              <a:rPr lang="en-US" altLang="zh-CN" sz="1400" dirty="0">
                <a:latin typeface="DejaVu Sans Mono" panose="020B0609030804020204" pitchFamily="49" charset="0"/>
                <a:ea typeface="DejaVu Sans Mono" panose="020B0609030804020204" pitchFamily="49" charset="0"/>
                <a:cs typeface="DejaVu Sans Mono" panose="020B0609030804020204" pitchFamily="49" charset="0"/>
              </a:rPr>
              <a:t>=3</a:t>
            </a:r>
          </a:p>
          <a:p>
            <a:r>
              <a:rPr lang="en-US" altLang="zh-CN" sz="1400" dirty="0" err="1">
                <a:latin typeface="DejaVu Sans Mono" panose="020B0609030804020204" pitchFamily="49" charset="0"/>
                <a:ea typeface="DejaVu Sans Mono" panose="020B0609030804020204" pitchFamily="49" charset="0"/>
                <a:cs typeface="DejaVu Sans Mono" panose="020B0609030804020204" pitchFamily="49" charset="0"/>
              </a:rPr>
              <a:t>auto_increment_offset</a:t>
            </a:r>
            <a:r>
              <a:rPr lang="en-US" altLang="zh-CN"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b="1" dirty="0">
                <a:solidFill>
                  <a:srgbClr val="C00000"/>
                </a:solidFill>
                <a:latin typeface="DejaVu Sans Mono" panose="020B0609030804020204" pitchFamily="49" charset="0"/>
                <a:ea typeface="DejaVu Sans Mono" panose="020B0609030804020204" pitchFamily="49" charset="0"/>
                <a:cs typeface="DejaVu Sans Mono" panose="020B0609030804020204" pitchFamily="49" charset="0"/>
              </a:rPr>
              <a:t>2</a:t>
            </a:r>
            <a:endParaRPr lang="zh-CN" altLang="en-US" sz="1400" b="1" dirty="0">
              <a:solidFill>
                <a:srgbClr val="C00000"/>
              </a:solidFill>
              <a:latin typeface="DejaVu Sans Mono" panose="020B0609030804020204" pitchFamily="49" charset="0"/>
              <a:cs typeface="DejaVu Sans Mono" panose="020B0609030804020204" pitchFamily="49"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824788899"/>
              </p:ext>
            </p:extLst>
          </p:nvPr>
        </p:nvGraphicFramePr>
        <p:xfrm>
          <a:off x="3269362" y="2441108"/>
          <a:ext cx="1427496" cy="529592"/>
        </p:xfrm>
        <a:graphic>
          <a:graphicData uri="http://schemas.openxmlformats.org/drawingml/2006/table">
            <a:tbl>
              <a:tblPr firstRow="1" bandRow="1">
                <a:tableStyleId>{073A0DAA-6AF3-43AB-8588-CEC1D06C72B9}</a:tableStyleId>
              </a:tblPr>
              <a:tblGrid>
                <a:gridCol w="713748">
                  <a:extLst>
                    <a:ext uri="{9D8B030D-6E8A-4147-A177-3AD203B41FA5}">
                      <a16:colId xmlns:a16="http://schemas.microsoft.com/office/drawing/2014/main" val="851213310"/>
                    </a:ext>
                  </a:extLst>
                </a:gridCol>
                <a:gridCol w="713748">
                  <a:extLst>
                    <a:ext uri="{9D8B030D-6E8A-4147-A177-3AD203B41FA5}">
                      <a16:colId xmlns:a16="http://schemas.microsoft.com/office/drawing/2014/main" val="2495799732"/>
                    </a:ext>
                  </a:extLst>
                </a:gridCol>
              </a:tblGrid>
              <a:tr h="257175">
                <a:tc>
                  <a:txBody>
                    <a:bodyPr/>
                    <a:lstStyle/>
                    <a:p>
                      <a:r>
                        <a:rPr lang="en-US" altLang="zh-CN" sz="1400" dirty="0">
                          <a:solidFill>
                            <a:schemeClr val="tx1"/>
                          </a:solidFill>
                        </a:rPr>
                        <a:t>id</a:t>
                      </a:r>
                      <a:endParaRPr lang="zh-CN" altLang="en-US" sz="1400" dirty="0">
                        <a:solidFill>
                          <a:schemeClr val="tx1"/>
                        </a:solidFill>
                      </a:endParaRPr>
                    </a:p>
                  </a:txBody>
                  <a:tcPr marL="51435" marR="51435" marT="25718" marB="25718">
                    <a:solidFill>
                      <a:schemeClr val="bg1">
                        <a:lumMod val="95000"/>
                      </a:schemeClr>
                    </a:solidFill>
                  </a:tcPr>
                </a:tc>
                <a:tc>
                  <a:txBody>
                    <a:bodyPr/>
                    <a:lstStyle/>
                    <a:p>
                      <a:r>
                        <a:rPr lang="en-US" altLang="zh-CN" sz="1400" dirty="0">
                          <a:solidFill>
                            <a:schemeClr val="tx1"/>
                          </a:solidFill>
                        </a:rPr>
                        <a:t>name</a:t>
                      </a:r>
                      <a:endParaRPr lang="zh-CN" altLang="en-US" sz="1400" dirty="0">
                        <a:solidFill>
                          <a:schemeClr val="tx1"/>
                        </a:solidFill>
                      </a:endParaRPr>
                    </a:p>
                  </a:txBody>
                  <a:tcPr marL="51435" marR="51435" marT="25718" marB="25718">
                    <a:solidFill>
                      <a:schemeClr val="bg1">
                        <a:lumMod val="95000"/>
                      </a:schemeClr>
                    </a:solidFill>
                  </a:tcPr>
                </a:tc>
                <a:extLst>
                  <a:ext uri="{0D108BD9-81ED-4DB2-BD59-A6C34878D82A}">
                    <a16:rowId xmlns:a16="http://schemas.microsoft.com/office/drawing/2014/main" val="2038453803"/>
                  </a:ext>
                </a:extLst>
              </a:tr>
              <a:tr h="257175">
                <a:tc>
                  <a:txBody>
                    <a:bodyPr/>
                    <a:lstStyle/>
                    <a:p>
                      <a:r>
                        <a:rPr lang="en-US" altLang="zh-CN" sz="1400" dirty="0"/>
                        <a:t>1</a:t>
                      </a:r>
                      <a:endParaRPr lang="zh-CN" altLang="en-US" sz="1400" dirty="0"/>
                    </a:p>
                  </a:txBody>
                  <a:tcPr marL="51435" marR="51435" marT="25718" marB="25718">
                    <a:solidFill>
                      <a:schemeClr val="bg1"/>
                    </a:solidFill>
                  </a:tcPr>
                </a:tc>
                <a:tc>
                  <a:txBody>
                    <a:bodyPr/>
                    <a:lstStyle/>
                    <a:p>
                      <a:r>
                        <a:rPr lang="zh-CN" altLang="en-US" sz="1400" b="0" dirty="0">
                          <a:latin typeface="微软雅黑" panose="020B0503020204020204" pitchFamily="34" charset="-122"/>
                          <a:ea typeface="微软雅黑" panose="020B0503020204020204" pitchFamily="34" charset="-122"/>
                        </a:rPr>
                        <a:t>梅西</a:t>
                      </a:r>
                    </a:p>
                  </a:txBody>
                  <a:tcPr marL="51435" marR="51435" marT="25718" marB="25718">
                    <a:solidFill>
                      <a:schemeClr val="bg1"/>
                    </a:solidFill>
                  </a:tcPr>
                </a:tc>
                <a:extLst>
                  <a:ext uri="{0D108BD9-81ED-4DB2-BD59-A6C34878D82A}">
                    <a16:rowId xmlns:a16="http://schemas.microsoft.com/office/drawing/2014/main" val="286660301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79602008"/>
              </p:ext>
            </p:extLst>
          </p:nvPr>
        </p:nvGraphicFramePr>
        <p:xfrm>
          <a:off x="7291249" y="2418524"/>
          <a:ext cx="1305580" cy="529592"/>
        </p:xfrm>
        <a:graphic>
          <a:graphicData uri="http://schemas.openxmlformats.org/drawingml/2006/table">
            <a:tbl>
              <a:tblPr firstRow="1" bandRow="1">
                <a:tableStyleId>{073A0DAA-6AF3-43AB-8588-CEC1D06C72B9}</a:tableStyleId>
              </a:tblPr>
              <a:tblGrid>
                <a:gridCol w="652790">
                  <a:extLst>
                    <a:ext uri="{9D8B030D-6E8A-4147-A177-3AD203B41FA5}">
                      <a16:colId xmlns:a16="http://schemas.microsoft.com/office/drawing/2014/main" val="851213310"/>
                    </a:ext>
                  </a:extLst>
                </a:gridCol>
                <a:gridCol w="652790">
                  <a:extLst>
                    <a:ext uri="{9D8B030D-6E8A-4147-A177-3AD203B41FA5}">
                      <a16:colId xmlns:a16="http://schemas.microsoft.com/office/drawing/2014/main" val="2495799732"/>
                    </a:ext>
                  </a:extLst>
                </a:gridCol>
              </a:tblGrid>
              <a:tr h="257175">
                <a:tc>
                  <a:txBody>
                    <a:bodyPr/>
                    <a:lstStyle/>
                    <a:p>
                      <a:r>
                        <a:rPr lang="en-US" altLang="zh-CN" sz="1400" dirty="0">
                          <a:solidFill>
                            <a:schemeClr val="tx1"/>
                          </a:solidFill>
                        </a:rPr>
                        <a:t>id</a:t>
                      </a:r>
                      <a:endParaRPr lang="zh-CN" altLang="en-US" sz="1400" dirty="0">
                        <a:solidFill>
                          <a:schemeClr val="tx1"/>
                        </a:solidFill>
                      </a:endParaRPr>
                    </a:p>
                  </a:txBody>
                  <a:tcPr marL="51435" marR="51435" marT="25718" marB="25718">
                    <a:solidFill>
                      <a:schemeClr val="bg1">
                        <a:lumMod val="95000"/>
                      </a:schemeClr>
                    </a:solidFill>
                  </a:tcPr>
                </a:tc>
                <a:tc>
                  <a:txBody>
                    <a:bodyPr/>
                    <a:lstStyle/>
                    <a:p>
                      <a:r>
                        <a:rPr lang="en-US" altLang="zh-CN" sz="1400" dirty="0">
                          <a:solidFill>
                            <a:schemeClr val="tx1"/>
                          </a:solidFill>
                        </a:rPr>
                        <a:t>name</a:t>
                      </a:r>
                      <a:endParaRPr lang="zh-CN" altLang="en-US" sz="1400" dirty="0">
                        <a:solidFill>
                          <a:schemeClr val="tx1"/>
                        </a:solidFill>
                      </a:endParaRPr>
                    </a:p>
                  </a:txBody>
                  <a:tcPr marL="51435" marR="51435" marT="25718" marB="25718">
                    <a:solidFill>
                      <a:schemeClr val="bg1">
                        <a:lumMod val="95000"/>
                      </a:schemeClr>
                    </a:solidFill>
                  </a:tcPr>
                </a:tc>
                <a:extLst>
                  <a:ext uri="{0D108BD9-81ED-4DB2-BD59-A6C34878D82A}">
                    <a16:rowId xmlns:a16="http://schemas.microsoft.com/office/drawing/2014/main" val="2038453803"/>
                  </a:ext>
                </a:extLst>
              </a:tr>
              <a:tr h="257175">
                <a:tc>
                  <a:txBody>
                    <a:bodyPr/>
                    <a:lstStyle/>
                    <a:p>
                      <a:r>
                        <a:rPr lang="en-US" altLang="zh-CN" sz="1400" dirty="0"/>
                        <a:t>1</a:t>
                      </a:r>
                      <a:endParaRPr lang="zh-CN" altLang="en-US" sz="1400" dirty="0"/>
                    </a:p>
                  </a:txBody>
                  <a:tcPr marL="51435" marR="51435" marT="25718" marB="25718">
                    <a:solidFill>
                      <a:schemeClr val="bg1"/>
                    </a:solidFill>
                  </a:tcPr>
                </a:tc>
                <a:tc>
                  <a:txBody>
                    <a:bodyPr/>
                    <a:lstStyle/>
                    <a:p>
                      <a:r>
                        <a:rPr lang="zh-CN" altLang="en-US" sz="1400" dirty="0">
                          <a:latin typeface="微软雅黑" panose="020B0503020204020204" pitchFamily="34" charset="-122"/>
                          <a:ea typeface="微软雅黑" panose="020B0503020204020204" pitchFamily="34" charset="-122"/>
                        </a:rPr>
                        <a:t>梅西</a:t>
                      </a:r>
                    </a:p>
                  </a:txBody>
                  <a:tcPr marL="51435" marR="51435" marT="25718" marB="25718">
                    <a:solidFill>
                      <a:schemeClr val="bg1"/>
                    </a:solidFill>
                  </a:tcPr>
                </a:tc>
                <a:extLst>
                  <a:ext uri="{0D108BD9-81ED-4DB2-BD59-A6C34878D82A}">
                    <a16:rowId xmlns:a16="http://schemas.microsoft.com/office/drawing/2014/main" val="286660301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877747445"/>
              </p:ext>
            </p:extLst>
          </p:nvPr>
        </p:nvGraphicFramePr>
        <p:xfrm>
          <a:off x="3289901" y="3146106"/>
          <a:ext cx="1406956" cy="794388"/>
        </p:xfrm>
        <a:graphic>
          <a:graphicData uri="http://schemas.openxmlformats.org/drawingml/2006/table">
            <a:tbl>
              <a:tblPr firstRow="1" bandRow="1">
                <a:tableStyleId>{073A0DAA-6AF3-43AB-8588-CEC1D06C72B9}</a:tableStyleId>
              </a:tblPr>
              <a:tblGrid>
                <a:gridCol w="703478">
                  <a:extLst>
                    <a:ext uri="{9D8B030D-6E8A-4147-A177-3AD203B41FA5}">
                      <a16:colId xmlns:a16="http://schemas.microsoft.com/office/drawing/2014/main" val="851213310"/>
                    </a:ext>
                  </a:extLst>
                </a:gridCol>
                <a:gridCol w="703478">
                  <a:extLst>
                    <a:ext uri="{9D8B030D-6E8A-4147-A177-3AD203B41FA5}">
                      <a16:colId xmlns:a16="http://schemas.microsoft.com/office/drawing/2014/main" val="2495799732"/>
                    </a:ext>
                  </a:extLst>
                </a:gridCol>
              </a:tblGrid>
              <a:tr h="257175">
                <a:tc>
                  <a:txBody>
                    <a:bodyPr/>
                    <a:lstStyle/>
                    <a:p>
                      <a:r>
                        <a:rPr lang="en-US" altLang="zh-CN" sz="1400" dirty="0">
                          <a:solidFill>
                            <a:schemeClr val="tx1"/>
                          </a:solidFill>
                        </a:rPr>
                        <a:t>id</a:t>
                      </a:r>
                      <a:endParaRPr lang="zh-CN" altLang="en-US" sz="1400" dirty="0">
                        <a:solidFill>
                          <a:schemeClr val="tx1"/>
                        </a:solidFill>
                      </a:endParaRPr>
                    </a:p>
                  </a:txBody>
                  <a:tcPr marL="51435" marR="51435" marT="25718" marB="25718">
                    <a:solidFill>
                      <a:schemeClr val="bg1">
                        <a:lumMod val="95000"/>
                      </a:schemeClr>
                    </a:solidFill>
                  </a:tcPr>
                </a:tc>
                <a:tc>
                  <a:txBody>
                    <a:bodyPr/>
                    <a:lstStyle/>
                    <a:p>
                      <a:r>
                        <a:rPr lang="en-US" altLang="zh-CN" sz="1400" dirty="0">
                          <a:solidFill>
                            <a:schemeClr val="tx1"/>
                          </a:solidFill>
                        </a:rPr>
                        <a:t>name</a:t>
                      </a:r>
                      <a:endParaRPr lang="zh-CN" altLang="en-US" sz="1400" dirty="0">
                        <a:solidFill>
                          <a:schemeClr val="tx1"/>
                        </a:solidFill>
                      </a:endParaRPr>
                    </a:p>
                  </a:txBody>
                  <a:tcPr marL="51435" marR="51435" marT="25718" marB="25718">
                    <a:solidFill>
                      <a:schemeClr val="bg1">
                        <a:lumMod val="95000"/>
                      </a:schemeClr>
                    </a:solidFill>
                  </a:tcPr>
                </a:tc>
                <a:extLst>
                  <a:ext uri="{0D108BD9-81ED-4DB2-BD59-A6C34878D82A}">
                    <a16:rowId xmlns:a16="http://schemas.microsoft.com/office/drawing/2014/main" val="2038453803"/>
                  </a:ext>
                </a:extLst>
              </a:tr>
              <a:tr h="257175">
                <a:tc>
                  <a:txBody>
                    <a:bodyPr/>
                    <a:lstStyle/>
                    <a:p>
                      <a:r>
                        <a:rPr lang="en-US" altLang="zh-CN" sz="1400" dirty="0"/>
                        <a:t>1</a:t>
                      </a:r>
                      <a:endParaRPr lang="zh-CN" altLang="en-US" sz="1400" dirty="0"/>
                    </a:p>
                  </a:txBody>
                  <a:tcPr marL="51435" marR="51435" marT="25718" marB="25718">
                    <a:solidFill>
                      <a:schemeClr val="bg1"/>
                    </a:solidFill>
                  </a:tcPr>
                </a:tc>
                <a:tc>
                  <a:txBody>
                    <a:bodyPr/>
                    <a:lstStyle/>
                    <a:p>
                      <a:r>
                        <a:rPr lang="zh-CN" altLang="en-US" sz="1400" dirty="0"/>
                        <a:t>梅西</a:t>
                      </a:r>
                    </a:p>
                  </a:txBody>
                  <a:tcPr marL="51435" marR="51435" marT="25718" marB="25718">
                    <a:solidFill>
                      <a:schemeClr val="bg1"/>
                    </a:solidFill>
                  </a:tcPr>
                </a:tc>
                <a:extLst>
                  <a:ext uri="{0D108BD9-81ED-4DB2-BD59-A6C34878D82A}">
                    <a16:rowId xmlns:a16="http://schemas.microsoft.com/office/drawing/2014/main" val="2866603012"/>
                  </a:ext>
                </a:extLst>
              </a:tr>
              <a:tr h="257175">
                <a:tc>
                  <a:txBody>
                    <a:bodyPr/>
                    <a:lstStyle/>
                    <a:p>
                      <a:r>
                        <a:rPr lang="en-US" altLang="zh-CN" sz="1400" b="1" dirty="0"/>
                        <a:t>4</a:t>
                      </a:r>
                      <a:endParaRPr lang="zh-CN" altLang="en-US" sz="1400" b="1" dirty="0"/>
                    </a:p>
                  </a:txBody>
                  <a:tcPr marL="51435" marR="51435" marT="25718" marB="25718">
                    <a:solidFill>
                      <a:schemeClr val="bg1"/>
                    </a:solidFill>
                  </a:tcPr>
                </a:tc>
                <a:tc>
                  <a:txBody>
                    <a:bodyPr/>
                    <a:lstStyle/>
                    <a:p>
                      <a:r>
                        <a:rPr lang="en-US" altLang="zh-CN" sz="1400" b="1" dirty="0"/>
                        <a:t>C</a:t>
                      </a:r>
                      <a:r>
                        <a:rPr lang="zh-CN" altLang="en-US" sz="1400" b="1" dirty="0"/>
                        <a:t>罗</a:t>
                      </a:r>
                    </a:p>
                  </a:txBody>
                  <a:tcPr marL="51435" marR="51435" marT="25718" marB="25718">
                    <a:solidFill>
                      <a:schemeClr val="bg1"/>
                    </a:solidFill>
                  </a:tcPr>
                </a:tc>
                <a:extLst>
                  <a:ext uri="{0D108BD9-81ED-4DB2-BD59-A6C34878D82A}">
                    <a16:rowId xmlns:a16="http://schemas.microsoft.com/office/drawing/2014/main" val="150008793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172601355"/>
              </p:ext>
            </p:extLst>
          </p:nvPr>
        </p:nvGraphicFramePr>
        <p:xfrm>
          <a:off x="7291249" y="3146108"/>
          <a:ext cx="1305580" cy="794388"/>
        </p:xfrm>
        <a:graphic>
          <a:graphicData uri="http://schemas.openxmlformats.org/drawingml/2006/table">
            <a:tbl>
              <a:tblPr firstRow="1" bandRow="1">
                <a:tableStyleId>{073A0DAA-6AF3-43AB-8588-CEC1D06C72B9}</a:tableStyleId>
              </a:tblPr>
              <a:tblGrid>
                <a:gridCol w="652790">
                  <a:extLst>
                    <a:ext uri="{9D8B030D-6E8A-4147-A177-3AD203B41FA5}">
                      <a16:colId xmlns:a16="http://schemas.microsoft.com/office/drawing/2014/main" val="851213310"/>
                    </a:ext>
                  </a:extLst>
                </a:gridCol>
                <a:gridCol w="652790">
                  <a:extLst>
                    <a:ext uri="{9D8B030D-6E8A-4147-A177-3AD203B41FA5}">
                      <a16:colId xmlns:a16="http://schemas.microsoft.com/office/drawing/2014/main" val="2495799732"/>
                    </a:ext>
                  </a:extLst>
                </a:gridCol>
              </a:tblGrid>
              <a:tr h="257175">
                <a:tc>
                  <a:txBody>
                    <a:bodyPr/>
                    <a:lstStyle/>
                    <a:p>
                      <a:r>
                        <a:rPr lang="en-US" altLang="zh-CN" sz="1400" dirty="0">
                          <a:solidFill>
                            <a:schemeClr val="tx1"/>
                          </a:solidFill>
                        </a:rPr>
                        <a:t>id</a:t>
                      </a:r>
                      <a:endParaRPr lang="zh-CN" altLang="en-US" sz="1400" dirty="0">
                        <a:solidFill>
                          <a:schemeClr val="tx1"/>
                        </a:solidFill>
                      </a:endParaRPr>
                    </a:p>
                  </a:txBody>
                  <a:tcPr marL="51435" marR="51435" marT="25718" marB="25718">
                    <a:solidFill>
                      <a:schemeClr val="bg1">
                        <a:lumMod val="95000"/>
                      </a:schemeClr>
                    </a:solidFill>
                  </a:tcPr>
                </a:tc>
                <a:tc>
                  <a:txBody>
                    <a:bodyPr/>
                    <a:lstStyle/>
                    <a:p>
                      <a:r>
                        <a:rPr lang="en-US" altLang="zh-CN" sz="1400" dirty="0">
                          <a:solidFill>
                            <a:schemeClr val="tx1"/>
                          </a:solidFill>
                        </a:rPr>
                        <a:t>name</a:t>
                      </a:r>
                      <a:endParaRPr lang="zh-CN" altLang="en-US" sz="1400" dirty="0">
                        <a:solidFill>
                          <a:schemeClr val="tx1"/>
                        </a:solidFill>
                      </a:endParaRPr>
                    </a:p>
                  </a:txBody>
                  <a:tcPr marL="51435" marR="51435" marT="25718" marB="25718">
                    <a:solidFill>
                      <a:schemeClr val="bg1">
                        <a:lumMod val="95000"/>
                      </a:schemeClr>
                    </a:solidFill>
                  </a:tcPr>
                </a:tc>
                <a:extLst>
                  <a:ext uri="{0D108BD9-81ED-4DB2-BD59-A6C34878D82A}">
                    <a16:rowId xmlns:a16="http://schemas.microsoft.com/office/drawing/2014/main" val="2038453803"/>
                  </a:ext>
                </a:extLst>
              </a:tr>
              <a:tr h="257175">
                <a:tc>
                  <a:txBody>
                    <a:bodyPr/>
                    <a:lstStyle/>
                    <a:p>
                      <a:r>
                        <a:rPr lang="en-US" altLang="zh-CN" sz="1400" dirty="0"/>
                        <a:t>1</a:t>
                      </a:r>
                      <a:endParaRPr lang="zh-CN" altLang="en-US" sz="1400" dirty="0"/>
                    </a:p>
                  </a:txBody>
                  <a:tcPr marL="51435" marR="51435" marT="25718" marB="25718">
                    <a:solidFill>
                      <a:schemeClr val="bg1"/>
                    </a:solidFill>
                  </a:tcPr>
                </a:tc>
                <a:tc>
                  <a:txBody>
                    <a:bodyPr/>
                    <a:lstStyle/>
                    <a:p>
                      <a:r>
                        <a:rPr lang="zh-CN" altLang="en-US" sz="1400" dirty="0"/>
                        <a:t>梅西</a:t>
                      </a:r>
                    </a:p>
                  </a:txBody>
                  <a:tcPr marL="51435" marR="51435" marT="25718" marB="25718">
                    <a:solidFill>
                      <a:schemeClr val="bg1"/>
                    </a:solidFill>
                  </a:tcPr>
                </a:tc>
                <a:extLst>
                  <a:ext uri="{0D108BD9-81ED-4DB2-BD59-A6C34878D82A}">
                    <a16:rowId xmlns:a16="http://schemas.microsoft.com/office/drawing/2014/main" val="2866603012"/>
                  </a:ext>
                </a:extLst>
              </a:tr>
              <a:tr h="257175">
                <a:tc>
                  <a:txBody>
                    <a:bodyPr/>
                    <a:lstStyle/>
                    <a:p>
                      <a:r>
                        <a:rPr lang="en-US" altLang="zh-CN" sz="1400" b="1" dirty="0"/>
                        <a:t>4</a:t>
                      </a:r>
                      <a:endParaRPr lang="zh-CN" altLang="en-US" sz="1400" b="1" dirty="0"/>
                    </a:p>
                  </a:txBody>
                  <a:tcPr marL="51435" marR="51435" marT="25718" marB="25718">
                    <a:solidFill>
                      <a:schemeClr val="bg1"/>
                    </a:solidFill>
                  </a:tcPr>
                </a:tc>
                <a:tc>
                  <a:txBody>
                    <a:bodyPr/>
                    <a:lstStyle/>
                    <a:p>
                      <a:r>
                        <a:rPr lang="en-US" altLang="zh-CN" sz="1400" b="1" dirty="0"/>
                        <a:t>C</a:t>
                      </a:r>
                      <a:r>
                        <a:rPr lang="zh-CN" altLang="en-US" sz="1400" b="1" dirty="0"/>
                        <a:t>罗</a:t>
                      </a:r>
                    </a:p>
                  </a:txBody>
                  <a:tcPr marL="51435" marR="51435" marT="25718" marB="25718">
                    <a:solidFill>
                      <a:schemeClr val="bg1"/>
                    </a:solidFill>
                  </a:tcPr>
                </a:tc>
                <a:extLst>
                  <a:ext uri="{0D108BD9-81ED-4DB2-BD59-A6C34878D82A}">
                    <a16:rowId xmlns:a16="http://schemas.microsoft.com/office/drawing/2014/main" val="1500087932"/>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540802823"/>
              </p:ext>
            </p:extLst>
          </p:nvPr>
        </p:nvGraphicFramePr>
        <p:xfrm>
          <a:off x="7291249" y="4108280"/>
          <a:ext cx="1305580" cy="1059184"/>
        </p:xfrm>
        <a:graphic>
          <a:graphicData uri="http://schemas.openxmlformats.org/drawingml/2006/table">
            <a:tbl>
              <a:tblPr firstRow="1" bandRow="1">
                <a:tableStyleId>{073A0DAA-6AF3-43AB-8588-CEC1D06C72B9}</a:tableStyleId>
              </a:tblPr>
              <a:tblGrid>
                <a:gridCol w="652790">
                  <a:extLst>
                    <a:ext uri="{9D8B030D-6E8A-4147-A177-3AD203B41FA5}">
                      <a16:colId xmlns:a16="http://schemas.microsoft.com/office/drawing/2014/main" val="851213310"/>
                    </a:ext>
                  </a:extLst>
                </a:gridCol>
                <a:gridCol w="652790">
                  <a:extLst>
                    <a:ext uri="{9D8B030D-6E8A-4147-A177-3AD203B41FA5}">
                      <a16:colId xmlns:a16="http://schemas.microsoft.com/office/drawing/2014/main" val="2495799732"/>
                    </a:ext>
                  </a:extLst>
                </a:gridCol>
              </a:tblGrid>
              <a:tr h="257175">
                <a:tc>
                  <a:txBody>
                    <a:bodyPr/>
                    <a:lstStyle/>
                    <a:p>
                      <a:r>
                        <a:rPr lang="en-US" altLang="zh-CN" sz="1400" dirty="0">
                          <a:solidFill>
                            <a:schemeClr val="tx1"/>
                          </a:solidFill>
                        </a:rPr>
                        <a:t>id</a:t>
                      </a:r>
                      <a:endParaRPr lang="zh-CN" altLang="en-US" sz="1400" dirty="0">
                        <a:solidFill>
                          <a:schemeClr val="tx1"/>
                        </a:solidFill>
                      </a:endParaRPr>
                    </a:p>
                  </a:txBody>
                  <a:tcPr marL="51435" marR="51435" marT="25718" marB="25718">
                    <a:solidFill>
                      <a:schemeClr val="bg1">
                        <a:lumMod val="95000"/>
                      </a:schemeClr>
                    </a:solidFill>
                  </a:tcPr>
                </a:tc>
                <a:tc>
                  <a:txBody>
                    <a:bodyPr/>
                    <a:lstStyle/>
                    <a:p>
                      <a:r>
                        <a:rPr lang="en-US" altLang="zh-CN" sz="1400" dirty="0">
                          <a:solidFill>
                            <a:schemeClr val="tx1"/>
                          </a:solidFill>
                        </a:rPr>
                        <a:t>name</a:t>
                      </a:r>
                      <a:endParaRPr lang="zh-CN" altLang="en-US" sz="1400" dirty="0">
                        <a:solidFill>
                          <a:schemeClr val="tx1"/>
                        </a:solidFill>
                      </a:endParaRPr>
                    </a:p>
                  </a:txBody>
                  <a:tcPr marL="51435" marR="51435" marT="25718" marB="25718">
                    <a:solidFill>
                      <a:schemeClr val="bg1">
                        <a:lumMod val="95000"/>
                      </a:schemeClr>
                    </a:solidFill>
                  </a:tcPr>
                </a:tc>
                <a:extLst>
                  <a:ext uri="{0D108BD9-81ED-4DB2-BD59-A6C34878D82A}">
                    <a16:rowId xmlns:a16="http://schemas.microsoft.com/office/drawing/2014/main" val="2038453803"/>
                  </a:ext>
                </a:extLst>
              </a:tr>
              <a:tr h="257175">
                <a:tc>
                  <a:txBody>
                    <a:bodyPr/>
                    <a:lstStyle/>
                    <a:p>
                      <a:r>
                        <a:rPr lang="en-US" altLang="zh-CN" sz="1400" dirty="0"/>
                        <a:t>1</a:t>
                      </a:r>
                      <a:endParaRPr lang="zh-CN" altLang="en-US" sz="1400" dirty="0"/>
                    </a:p>
                  </a:txBody>
                  <a:tcPr marL="51435" marR="51435" marT="25718" marB="25718">
                    <a:solidFill>
                      <a:schemeClr val="bg1"/>
                    </a:solidFill>
                  </a:tcPr>
                </a:tc>
                <a:tc>
                  <a:txBody>
                    <a:bodyPr/>
                    <a:lstStyle/>
                    <a:p>
                      <a:r>
                        <a:rPr lang="zh-CN" altLang="en-US" sz="1400" dirty="0"/>
                        <a:t>梅西</a:t>
                      </a:r>
                    </a:p>
                  </a:txBody>
                  <a:tcPr marL="51435" marR="51435" marT="25718" marB="25718">
                    <a:solidFill>
                      <a:schemeClr val="bg1"/>
                    </a:solidFill>
                  </a:tcPr>
                </a:tc>
                <a:extLst>
                  <a:ext uri="{0D108BD9-81ED-4DB2-BD59-A6C34878D82A}">
                    <a16:rowId xmlns:a16="http://schemas.microsoft.com/office/drawing/2014/main" val="2866603012"/>
                  </a:ext>
                </a:extLst>
              </a:tr>
              <a:tr h="257175">
                <a:tc>
                  <a:txBody>
                    <a:bodyPr/>
                    <a:lstStyle/>
                    <a:p>
                      <a:r>
                        <a:rPr lang="en-US" altLang="zh-CN" sz="1400" dirty="0"/>
                        <a:t>4</a:t>
                      </a:r>
                      <a:endParaRPr lang="zh-CN" altLang="en-US" sz="1400" dirty="0"/>
                    </a:p>
                  </a:txBody>
                  <a:tcPr marL="51435" marR="51435" marT="25718" marB="25718">
                    <a:solidFill>
                      <a:schemeClr val="bg1"/>
                    </a:solidFill>
                  </a:tcPr>
                </a:tc>
                <a:tc>
                  <a:txBody>
                    <a:bodyPr/>
                    <a:lstStyle/>
                    <a:p>
                      <a:r>
                        <a:rPr lang="en-US" altLang="zh-CN" sz="1400" dirty="0"/>
                        <a:t>C</a:t>
                      </a:r>
                      <a:r>
                        <a:rPr lang="zh-CN" altLang="en-US" sz="1400" dirty="0"/>
                        <a:t>罗</a:t>
                      </a:r>
                    </a:p>
                  </a:txBody>
                  <a:tcPr marL="51435" marR="51435" marT="25718" marB="25718">
                    <a:solidFill>
                      <a:schemeClr val="bg1"/>
                    </a:solidFill>
                  </a:tcPr>
                </a:tc>
                <a:extLst>
                  <a:ext uri="{0D108BD9-81ED-4DB2-BD59-A6C34878D82A}">
                    <a16:rowId xmlns:a16="http://schemas.microsoft.com/office/drawing/2014/main" val="1500087932"/>
                  </a:ext>
                </a:extLst>
              </a:tr>
              <a:tr h="257175">
                <a:tc>
                  <a:txBody>
                    <a:bodyPr/>
                    <a:lstStyle/>
                    <a:p>
                      <a:r>
                        <a:rPr lang="en-US" altLang="zh-CN" sz="1400" b="1" dirty="0">
                          <a:solidFill>
                            <a:srgbClr val="C00000"/>
                          </a:solidFill>
                        </a:rPr>
                        <a:t>5</a:t>
                      </a:r>
                      <a:endParaRPr lang="zh-CN" altLang="en-US" sz="1400" b="1" dirty="0">
                        <a:solidFill>
                          <a:srgbClr val="C00000"/>
                        </a:solidFill>
                      </a:endParaRPr>
                    </a:p>
                  </a:txBody>
                  <a:tcPr marL="51435" marR="51435" marT="25718" marB="25718">
                    <a:solidFill>
                      <a:schemeClr val="bg1"/>
                    </a:solidFill>
                  </a:tcPr>
                </a:tc>
                <a:tc>
                  <a:txBody>
                    <a:bodyPr/>
                    <a:lstStyle/>
                    <a:p>
                      <a:r>
                        <a:rPr lang="zh-CN" altLang="en-US" sz="1400" b="1" dirty="0">
                          <a:solidFill>
                            <a:schemeClr val="tx1"/>
                          </a:solidFill>
                        </a:rPr>
                        <a:t>川普</a:t>
                      </a:r>
                    </a:p>
                  </a:txBody>
                  <a:tcPr marL="51435" marR="51435" marT="25718" marB="25718">
                    <a:solidFill>
                      <a:schemeClr val="bg1"/>
                    </a:solidFill>
                  </a:tcPr>
                </a:tc>
                <a:extLst>
                  <a:ext uri="{0D108BD9-81ED-4DB2-BD59-A6C34878D82A}">
                    <a16:rowId xmlns:a16="http://schemas.microsoft.com/office/drawing/2014/main" val="3854822817"/>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963304457"/>
              </p:ext>
            </p:extLst>
          </p:nvPr>
        </p:nvGraphicFramePr>
        <p:xfrm>
          <a:off x="3289901" y="4108280"/>
          <a:ext cx="1406956" cy="1059184"/>
        </p:xfrm>
        <a:graphic>
          <a:graphicData uri="http://schemas.openxmlformats.org/drawingml/2006/table">
            <a:tbl>
              <a:tblPr firstRow="1" bandRow="1">
                <a:tableStyleId>{073A0DAA-6AF3-43AB-8588-CEC1D06C72B9}</a:tableStyleId>
              </a:tblPr>
              <a:tblGrid>
                <a:gridCol w="703478">
                  <a:extLst>
                    <a:ext uri="{9D8B030D-6E8A-4147-A177-3AD203B41FA5}">
                      <a16:colId xmlns:a16="http://schemas.microsoft.com/office/drawing/2014/main" val="851213310"/>
                    </a:ext>
                  </a:extLst>
                </a:gridCol>
                <a:gridCol w="703478">
                  <a:extLst>
                    <a:ext uri="{9D8B030D-6E8A-4147-A177-3AD203B41FA5}">
                      <a16:colId xmlns:a16="http://schemas.microsoft.com/office/drawing/2014/main" val="2495799732"/>
                    </a:ext>
                  </a:extLst>
                </a:gridCol>
              </a:tblGrid>
              <a:tr h="257175">
                <a:tc>
                  <a:txBody>
                    <a:bodyPr/>
                    <a:lstStyle/>
                    <a:p>
                      <a:r>
                        <a:rPr lang="en-US" altLang="zh-CN" sz="1400" dirty="0">
                          <a:solidFill>
                            <a:schemeClr val="tx1"/>
                          </a:solidFill>
                        </a:rPr>
                        <a:t>id</a:t>
                      </a:r>
                      <a:endParaRPr lang="zh-CN" altLang="en-US" sz="1400" dirty="0">
                        <a:solidFill>
                          <a:schemeClr val="tx1"/>
                        </a:solidFill>
                      </a:endParaRPr>
                    </a:p>
                  </a:txBody>
                  <a:tcPr marL="51435" marR="51435" marT="25718" marB="25718">
                    <a:solidFill>
                      <a:schemeClr val="bg1">
                        <a:lumMod val="95000"/>
                      </a:schemeClr>
                    </a:solidFill>
                  </a:tcPr>
                </a:tc>
                <a:tc>
                  <a:txBody>
                    <a:bodyPr/>
                    <a:lstStyle/>
                    <a:p>
                      <a:r>
                        <a:rPr lang="en-US" altLang="zh-CN" sz="1400" dirty="0">
                          <a:solidFill>
                            <a:schemeClr val="tx1"/>
                          </a:solidFill>
                        </a:rPr>
                        <a:t>name</a:t>
                      </a:r>
                      <a:endParaRPr lang="zh-CN" altLang="en-US" sz="1400" dirty="0">
                        <a:solidFill>
                          <a:schemeClr val="tx1"/>
                        </a:solidFill>
                      </a:endParaRPr>
                    </a:p>
                  </a:txBody>
                  <a:tcPr marL="51435" marR="51435" marT="25718" marB="25718">
                    <a:solidFill>
                      <a:schemeClr val="bg1">
                        <a:lumMod val="95000"/>
                      </a:schemeClr>
                    </a:solidFill>
                  </a:tcPr>
                </a:tc>
                <a:extLst>
                  <a:ext uri="{0D108BD9-81ED-4DB2-BD59-A6C34878D82A}">
                    <a16:rowId xmlns:a16="http://schemas.microsoft.com/office/drawing/2014/main" val="2038453803"/>
                  </a:ext>
                </a:extLst>
              </a:tr>
              <a:tr h="257175">
                <a:tc>
                  <a:txBody>
                    <a:bodyPr/>
                    <a:lstStyle/>
                    <a:p>
                      <a:r>
                        <a:rPr lang="en-US" altLang="zh-CN" sz="1400" dirty="0"/>
                        <a:t>1</a:t>
                      </a:r>
                      <a:endParaRPr lang="zh-CN" altLang="en-US" sz="1400" dirty="0"/>
                    </a:p>
                  </a:txBody>
                  <a:tcPr marL="51435" marR="51435" marT="25718" marB="25718">
                    <a:solidFill>
                      <a:schemeClr val="bg1"/>
                    </a:solidFill>
                  </a:tcPr>
                </a:tc>
                <a:tc>
                  <a:txBody>
                    <a:bodyPr/>
                    <a:lstStyle/>
                    <a:p>
                      <a:r>
                        <a:rPr lang="zh-CN" altLang="en-US" sz="1400" dirty="0"/>
                        <a:t>梅西</a:t>
                      </a:r>
                    </a:p>
                  </a:txBody>
                  <a:tcPr marL="51435" marR="51435" marT="25718" marB="25718">
                    <a:solidFill>
                      <a:schemeClr val="bg1"/>
                    </a:solidFill>
                  </a:tcPr>
                </a:tc>
                <a:extLst>
                  <a:ext uri="{0D108BD9-81ED-4DB2-BD59-A6C34878D82A}">
                    <a16:rowId xmlns:a16="http://schemas.microsoft.com/office/drawing/2014/main" val="2866603012"/>
                  </a:ext>
                </a:extLst>
              </a:tr>
              <a:tr h="257175">
                <a:tc>
                  <a:txBody>
                    <a:bodyPr/>
                    <a:lstStyle/>
                    <a:p>
                      <a:r>
                        <a:rPr lang="en-US" altLang="zh-CN" sz="1400" dirty="0"/>
                        <a:t>4</a:t>
                      </a:r>
                      <a:endParaRPr lang="zh-CN" altLang="en-US" sz="1400" dirty="0"/>
                    </a:p>
                  </a:txBody>
                  <a:tcPr marL="51435" marR="51435" marT="25718" marB="25718">
                    <a:solidFill>
                      <a:schemeClr val="bg1"/>
                    </a:solidFill>
                  </a:tcPr>
                </a:tc>
                <a:tc>
                  <a:txBody>
                    <a:bodyPr/>
                    <a:lstStyle/>
                    <a:p>
                      <a:r>
                        <a:rPr lang="en-US" altLang="zh-CN" sz="1400" dirty="0"/>
                        <a:t>C</a:t>
                      </a:r>
                      <a:r>
                        <a:rPr lang="zh-CN" altLang="en-US" sz="1400" dirty="0"/>
                        <a:t>罗</a:t>
                      </a:r>
                    </a:p>
                  </a:txBody>
                  <a:tcPr marL="51435" marR="51435" marT="25718" marB="25718">
                    <a:solidFill>
                      <a:schemeClr val="bg1"/>
                    </a:solidFill>
                  </a:tcPr>
                </a:tc>
                <a:extLst>
                  <a:ext uri="{0D108BD9-81ED-4DB2-BD59-A6C34878D82A}">
                    <a16:rowId xmlns:a16="http://schemas.microsoft.com/office/drawing/2014/main" val="1500087932"/>
                  </a:ext>
                </a:extLst>
              </a:tr>
              <a:tr h="257175">
                <a:tc>
                  <a:txBody>
                    <a:bodyPr/>
                    <a:lstStyle/>
                    <a:p>
                      <a:r>
                        <a:rPr lang="en-US" altLang="zh-CN" sz="1400" b="1" dirty="0">
                          <a:solidFill>
                            <a:srgbClr val="C00000"/>
                          </a:solidFill>
                        </a:rPr>
                        <a:t>5</a:t>
                      </a:r>
                      <a:endParaRPr lang="zh-CN" altLang="en-US" sz="1400" b="1" dirty="0">
                        <a:solidFill>
                          <a:srgbClr val="C00000"/>
                        </a:solidFill>
                      </a:endParaRPr>
                    </a:p>
                  </a:txBody>
                  <a:tcPr marL="51435" marR="51435" marT="25718" marB="25718">
                    <a:solidFill>
                      <a:schemeClr val="bg1"/>
                    </a:solidFill>
                  </a:tcPr>
                </a:tc>
                <a:tc>
                  <a:txBody>
                    <a:bodyPr/>
                    <a:lstStyle/>
                    <a:p>
                      <a:r>
                        <a:rPr lang="zh-CN" altLang="en-US" sz="1400" b="1" dirty="0"/>
                        <a:t>川普</a:t>
                      </a:r>
                    </a:p>
                  </a:txBody>
                  <a:tcPr marL="51435" marR="51435" marT="25718" marB="25718">
                    <a:solidFill>
                      <a:schemeClr val="bg1"/>
                    </a:solidFill>
                  </a:tcPr>
                </a:tc>
                <a:extLst>
                  <a:ext uri="{0D108BD9-81ED-4DB2-BD59-A6C34878D82A}">
                    <a16:rowId xmlns:a16="http://schemas.microsoft.com/office/drawing/2014/main" val="3854822817"/>
                  </a:ext>
                </a:extLst>
              </a:tr>
            </a:tbl>
          </a:graphicData>
        </a:graphic>
      </p:graphicFrame>
      <p:sp>
        <p:nvSpPr>
          <p:cNvPr id="13" name="文本框 12"/>
          <p:cNvSpPr txBox="1"/>
          <p:nvPr/>
        </p:nvSpPr>
        <p:spPr>
          <a:xfrm>
            <a:off x="3269362" y="5362117"/>
            <a:ext cx="1226618" cy="300082"/>
          </a:xfrm>
          <a:prstGeom prst="rect">
            <a:avLst/>
          </a:prstGeom>
          <a:noFill/>
        </p:spPr>
        <p:txBody>
          <a:bodyPr wrap="none" rtlCol="0">
            <a:spAutoFit/>
          </a:bodyPr>
          <a:lstStyle/>
          <a:p>
            <a:r>
              <a:rPr lang="en-US" altLang="zh-CN" sz="1350" dirty="0">
                <a:latin typeface="DejaVu Sans Mono" panose="020B0609030804020204" pitchFamily="49" charset="0"/>
                <a:ea typeface="DejaVu Sans Mono" panose="020B0609030804020204" pitchFamily="49" charset="0"/>
                <a:cs typeface="DejaVu Sans Mono" panose="020B0609030804020204" pitchFamily="49" charset="0"/>
              </a:rPr>
              <a:t>1,4,7,10 …</a:t>
            </a:r>
            <a:endParaRPr lang="zh-CN" altLang="en-US" sz="1350" dirty="0">
              <a:latin typeface="DejaVu Sans Mono" panose="020B0609030804020204" pitchFamily="49" charset="0"/>
              <a:cs typeface="DejaVu Sans Mono" panose="020B0609030804020204" pitchFamily="49" charset="0"/>
            </a:endParaRPr>
          </a:p>
        </p:txBody>
      </p:sp>
      <p:sp>
        <p:nvSpPr>
          <p:cNvPr id="14" name="文本框 13"/>
          <p:cNvSpPr txBox="1"/>
          <p:nvPr/>
        </p:nvSpPr>
        <p:spPr>
          <a:xfrm>
            <a:off x="7234108" y="5375763"/>
            <a:ext cx="1226618" cy="300082"/>
          </a:xfrm>
          <a:prstGeom prst="rect">
            <a:avLst/>
          </a:prstGeom>
          <a:noFill/>
        </p:spPr>
        <p:txBody>
          <a:bodyPr wrap="none" rtlCol="0">
            <a:spAutoFit/>
          </a:bodyPr>
          <a:lstStyle/>
          <a:p>
            <a:r>
              <a:rPr lang="en-US" altLang="zh-CN" sz="1350" dirty="0">
                <a:latin typeface="DejaVu Sans Mono" panose="020B0609030804020204" pitchFamily="49" charset="0"/>
                <a:ea typeface="DejaVu Sans Mono" panose="020B0609030804020204" pitchFamily="49" charset="0"/>
                <a:cs typeface="DejaVu Sans Mono" panose="020B0609030804020204" pitchFamily="49" charset="0"/>
              </a:rPr>
              <a:t>2,5,8,11 …</a:t>
            </a:r>
            <a:endParaRPr lang="zh-CN" altLang="en-US" sz="1350" dirty="0">
              <a:latin typeface="DejaVu Sans Mono" panose="020B0609030804020204" pitchFamily="49" charset="0"/>
              <a:ea typeface="DejaVu Sans Mono" panose="020B0609030804020204" pitchFamily="49" charset="0"/>
              <a:cs typeface="DejaVu Sans Mono" panose="020B0609030804020204" pitchFamily="49" charset="0"/>
            </a:endParaRP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220" y="2308512"/>
            <a:ext cx="1071563" cy="736378"/>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219" y="3066033"/>
            <a:ext cx="1071563" cy="736378"/>
          </a:xfrm>
          <a:prstGeom prst="rect">
            <a:avLst/>
          </a:prstGeom>
        </p:spPr>
      </p:pic>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5596820" y="4230265"/>
            <a:ext cx="1071563" cy="736378"/>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251" y="1274486"/>
            <a:ext cx="8557147" cy="474959"/>
          </a:xfrm>
          <a:prstGeom prst="rect">
            <a:avLst/>
          </a:prstGeom>
        </p:spPr>
      </p:pic>
    </p:spTree>
    <p:extLst>
      <p:ext uri="{BB962C8B-B14F-4D97-AF65-F5344CB8AC3E}">
        <p14:creationId xmlns:p14="http://schemas.microsoft.com/office/powerpoint/2010/main" val="202720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 -4.44444E-6 L 0 -0.17152 " pathEditMode="relative" rAng="0" ptsTypes="AA">
                                      <p:cBhvr>
                                        <p:cTn id="11" dur="500" fill="hold"/>
                                        <p:tgtEl>
                                          <p:spTgt spid="2"/>
                                        </p:tgtEl>
                                        <p:attrNameLst>
                                          <p:attrName>ppt_x</p:attrName>
                                          <p:attrName>ppt_y</p:attrName>
                                        </p:attrNameLst>
                                      </p:cBhvr>
                                      <p:rCtr x="0" y="-8588"/>
                                    </p:animMotion>
                                  </p:childTnLst>
                                </p:cTn>
                              </p:par>
                              <p:par>
                                <p:cTn id="12" presetID="1" presetClass="exit"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right)">
                                      <p:cBhvr>
                                        <p:cTn id="63" dur="500"/>
                                        <p:tgtEl>
                                          <p:spTgt spid="20"/>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right)">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5" grpId="0"/>
      <p:bldP spid="6"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61530" y="1595112"/>
            <a:ext cx="2268941" cy="523220"/>
          </a:xfrm>
          <a:prstGeom prst="rect">
            <a:avLst/>
          </a:prstGeom>
          <a:noFill/>
        </p:spPr>
        <p:txBody>
          <a:bodyPr wrap="square" rtlCol="0">
            <a:spAutoFit/>
          </a:bodyPr>
          <a:lstStyle/>
          <a:p>
            <a:pPr algn="ctr"/>
            <a:r>
              <a:rPr lang="zh-CN" altLang="en-US" sz="2800" b="1" dirty="0">
                <a:latin typeface="黑体" panose="02010609060101010101" pitchFamily="49" charset="-122"/>
                <a:ea typeface="黑体" panose="02010609060101010101" pitchFamily="49" charset="-122"/>
              </a:rPr>
              <a:t>主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主复制</a:t>
            </a:r>
          </a:p>
        </p:txBody>
      </p:sp>
      <p:sp>
        <p:nvSpPr>
          <p:cNvPr id="3" name="文本框 2"/>
          <p:cNvSpPr txBox="1"/>
          <p:nvPr/>
        </p:nvSpPr>
        <p:spPr>
          <a:xfrm>
            <a:off x="5364070" y="2657482"/>
            <a:ext cx="1463863" cy="307777"/>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rPr>
              <a:t>主动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被动模式</a:t>
            </a:r>
          </a:p>
        </p:txBody>
      </p:sp>
      <p:pic>
        <p:nvPicPr>
          <p:cNvPr id="3074" name="Picture 2" descr="http://images.cnblogs.com/cnblogs_com/hustcat/mysql/mysql0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814" y="3144106"/>
            <a:ext cx="2462372" cy="129476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531069" y="4700437"/>
            <a:ext cx="699409"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只读</a:t>
            </a:r>
          </a:p>
        </p:txBody>
      </p:sp>
      <p:sp>
        <p:nvSpPr>
          <p:cNvPr id="6" name="文本框 5"/>
          <p:cNvSpPr txBox="1"/>
          <p:nvPr/>
        </p:nvSpPr>
        <p:spPr>
          <a:xfrm>
            <a:off x="7782467" y="3650176"/>
            <a:ext cx="959012"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热备份</a:t>
            </a:r>
          </a:p>
        </p:txBody>
      </p:sp>
    </p:spTree>
    <p:extLst>
      <p:ext uri="{BB962C8B-B14F-4D97-AF65-F5344CB8AC3E}">
        <p14:creationId xmlns:p14="http://schemas.microsoft.com/office/powerpoint/2010/main" val="263305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ipe(up)">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t="-1000" r="90000" b="85000"/>
          </a:stretch>
        </a:blipFill>
        <a:effectLst/>
      </p:bgPr>
    </p:bg>
    <p:spTree>
      <p:nvGrpSpPr>
        <p:cNvPr id="1" name=""/>
        <p:cNvGrpSpPr/>
        <p:nvPr/>
      </p:nvGrpSpPr>
      <p:grpSpPr>
        <a:xfrm>
          <a:off x="0" y="0"/>
          <a:ext cx="0" cy="0"/>
          <a:chOff x="0" y="0"/>
          <a:chExt cx="0" cy="0"/>
        </a:xfrm>
      </p:grpSpPr>
      <p:sp>
        <p:nvSpPr>
          <p:cNvPr id="4" name="文本框 3"/>
          <p:cNvSpPr txBox="1"/>
          <p:nvPr/>
        </p:nvSpPr>
        <p:spPr>
          <a:xfrm>
            <a:off x="4891989" y="2748565"/>
            <a:ext cx="2408032" cy="1373581"/>
          </a:xfrm>
          <a:prstGeom prst="rect">
            <a:avLst/>
          </a:prstGeom>
          <a:noFill/>
        </p:spPr>
        <p:txBody>
          <a:bodyPr wrap="none" rtlCol="0">
            <a:spAutoFit/>
          </a:bodyPr>
          <a:lstStyle/>
          <a:p>
            <a:pPr algn="ctr"/>
            <a:r>
              <a:rPr lang="en-US" altLang="zh-CN" sz="3038" dirty="0">
                <a:latin typeface="微软雅黑" panose="020B0503020204020204" pitchFamily="34" charset="-122"/>
                <a:ea typeface="微软雅黑" panose="020B0503020204020204" pitchFamily="34" charset="-122"/>
              </a:rPr>
              <a:t>MySQL </a:t>
            </a:r>
            <a:r>
              <a:rPr lang="zh-CN" altLang="en-US" sz="3038" dirty="0">
                <a:latin typeface="微软雅黑" panose="020B0503020204020204" pitchFamily="34" charset="-122"/>
                <a:ea typeface="微软雅黑" panose="020B0503020204020204" pitchFamily="34" charset="-122"/>
              </a:rPr>
              <a:t>复制</a:t>
            </a:r>
            <a:endParaRPr lang="en-US" altLang="zh-CN" sz="3038" dirty="0">
              <a:latin typeface="微软雅黑" panose="020B0503020204020204" pitchFamily="34" charset="-122"/>
              <a:ea typeface="微软雅黑" panose="020B0503020204020204" pitchFamily="34" charset="-122"/>
            </a:endParaRPr>
          </a:p>
          <a:p>
            <a:pPr algn="ctr"/>
            <a:endParaRPr lang="en-US" altLang="zh-CN" sz="3038" dirty="0">
              <a:latin typeface="微软雅黑" panose="020B0503020204020204" pitchFamily="34" charset="-122"/>
              <a:ea typeface="微软雅黑" panose="020B0503020204020204" pitchFamily="34" charset="-122"/>
            </a:endParaRPr>
          </a:p>
          <a:p>
            <a:pPr algn="ctr"/>
            <a:r>
              <a:rPr lang="en-US" altLang="zh-CN" sz="2250" dirty="0">
                <a:latin typeface="Comic Sans MS" panose="030F0702030302020204" pitchFamily="66" charset="0"/>
                <a:ea typeface="微软雅黑" panose="020B0503020204020204" pitchFamily="34" charset="-122"/>
              </a:rPr>
              <a:t>Replication</a:t>
            </a:r>
            <a:endParaRPr lang="zh-CN" altLang="en-US" sz="225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544198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897" y="2595018"/>
            <a:ext cx="6896209" cy="3205281"/>
          </a:xfrm>
          <a:prstGeom prst="rect">
            <a:avLst/>
          </a:prstGeom>
        </p:spPr>
      </p:pic>
      <p:sp>
        <p:nvSpPr>
          <p:cNvPr id="3" name="文本框 2"/>
          <p:cNvSpPr txBox="1"/>
          <p:nvPr/>
        </p:nvSpPr>
        <p:spPr>
          <a:xfrm>
            <a:off x="3993502" y="1421753"/>
            <a:ext cx="4204997" cy="438582"/>
          </a:xfrm>
          <a:prstGeom prst="rect">
            <a:avLst/>
          </a:prstGeom>
          <a:noFill/>
        </p:spPr>
        <p:txBody>
          <a:bodyPr wrap="none" rtlCol="0">
            <a:spAutoFit/>
          </a:bodyPr>
          <a:lstStyle/>
          <a:p>
            <a:pPr algn="ctr"/>
            <a:r>
              <a:rPr lang="zh-CN" altLang="en-US" sz="2250" b="1" spc="600" dirty="0">
                <a:latin typeface="微软雅黑" panose="020B0503020204020204" pitchFamily="34" charset="-122"/>
                <a:ea typeface="微软雅黑" panose="020B0503020204020204" pitchFamily="34" charset="-122"/>
              </a:rPr>
              <a:t>发送复制事件到其他备库</a:t>
            </a:r>
          </a:p>
        </p:txBody>
      </p:sp>
      <p:sp>
        <p:nvSpPr>
          <p:cNvPr id="4" name="矩形 3"/>
          <p:cNvSpPr/>
          <p:nvPr/>
        </p:nvSpPr>
        <p:spPr>
          <a:xfrm>
            <a:off x="5854890" y="3534770"/>
            <a:ext cx="791570" cy="668740"/>
          </a:xfrm>
          <a:prstGeom prst="rect">
            <a:avLst/>
          </a:prstGeom>
          <a:noFill/>
          <a:ln w="9525" cap="flat" cmpd="sng" algn="ctr">
            <a:solidFill>
              <a:srgbClr val="FF0000"/>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226182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0" presetClass="entr" presetSubtype="0" decel="10000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ppt_w+.3"/>
                                          </p:val>
                                        </p:tav>
                                        <p:tav tm="100000">
                                          <p:val>
                                            <p:strVal val="#ppt_w"/>
                                          </p:val>
                                        </p:tav>
                                      </p:tavLst>
                                    </p:anim>
                                    <p:anim calcmode="lin" valueType="num">
                                      <p:cBhvr>
                                        <p:cTn id="17" dur="500" fill="hold"/>
                                        <p:tgtEl>
                                          <p:spTgt spid="4"/>
                                        </p:tgtEl>
                                        <p:attrNameLst>
                                          <p:attrName>ppt_h</p:attrName>
                                        </p:attrNameLst>
                                      </p:cBhvr>
                                      <p:tavLst>
                                        <p:tav tm="0">
                                          <p:val>
                                            <p:strVal val="#ppt_h"/>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317206" y="1781474"/>
            <a:ext cx="3557588" cy="3295055"/>
          </a:xfrm>
          <a:prstGeom prst="rect">
            <a:avLst/>
          </a:prstGeom>
        </p:spPr>
      </p:pic>
    </p:spTree>
    <p:extLst>
      <p:ext uri="{BB962C8B-B14F-4D97-AF65-F5344CB8AC3E}">
        <p14:creationId xmlns:p14="http://schemas.microsoft.com/office/powerpoint/2010/main" val="364043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72018" y="3244334"/>
            <a:ext cx="6647974"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主库上连接太多备库会对主库带来很大的负载，影响主库的性能</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315710" y="3576163"/>
            <a:ext cx="3560590" cy="403957"/>
          </a:xfrm>
          <a:prstGeom prst="rect">
            <a:avLst/>
          </a:prstGeom>
          <a:noFill/>
        </p:spPr>
        <p:txBody>
          <a:bodyPr wrap="none" rtlCol="0">
            <a:spAutoFit/>
          </a:bodyPr>
          <a:lstStyle/>
          <a:p>
            <a:pPr algn="ctr"/>
            <a:r>
              <a:rPr lang="zh-CN" altLang="en-US" sz="2025" b="1" dirty="0">
                <a:latin typeface="微软雅黑" panose="020B0503020204020204" pitchFamily="34" charset="-122"/>
                <a:ea typeface="微软雅黑" panose="020B0503020204020204" pitchFamily="34" charset="-122"/>
              </a:rPr>
              <a:t>移除主库负载，使用分发主库</a:t>
            </a:r>
          </a:p>
        </p:txBody>
      </p:sp>
    </p:spTree>
    <p:extLst>
      <p:ext uri="{BB962C8B-B14F-4D97-AF65-F5344CB8AC3E}">
        <p14:creationId xmlns:p14="http://schemas.microsoft.com/office/powerpoint/2010/main" val="4090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13241 " pathEditMode="relative" rAng="0" ptsTypes="AA">
                                      <p:cBhvr>
                                        <p:cTn id="6" dur="500" fill="hold"/>
                                        <p:tgtEl>
                                          <p:spTgt spid="2"/>
                                        </p:tgtEl>
                                        <p:attrNameLst>
                                          <p:attrName>ppt_x</p:attrName>
                                          <p:attrName>ppt_y</p:attrName>
                                        </p:attrNameLst>
                                      </p:cBhvr>
                                      <p:rCtr x="0" y="-6620"/>
                                    </p:animMotion>
                                  </p:childTnLst>
                                </p:cTn>
                              </p:par>
                            </p:childTnLst>
                          </p:cTn>
                        </p:par>
                        <p:par>
                          <p:cTn id="7" fill="hold">
                            <p:stCondLst>
                              <p:cond delay="500"/>
                            </p:stCondLst>
                            <p:childTnLst>
                              <p:par>
                                <p:cTn id="8" presetID="53"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55668" y="1800225"/>
            <a:ext cx="2480667" cy="3257550"/>
          </a:xfrm>
          <a:prstGeom prst="rect">
            <a:avLst/>
          </a:prstGeom>
        </p:spPr>
      </p:pic>
      <p:sp>
        <p:nvSpPr>
          <p:cNvPr id="3" name="文本框 2"/>
          <p:cNvSpPr txBox="1"/>
          <p:nvPr/>
        </p:nvSpPr>
        <p:spPr>
          <a:xfrm>
            <a:off x="6249251" y="2701878"/>
            <a:ext cx="3094881" cy="1477328"/>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blackhole</a:t>
            </a:r>
            <a:r>
              <a:rPr lang="zh-CN" altLang="en-US" dirty="0">
                <a:latin typeface="微软雅黑" panose="020B0503020204020204" pitchFamily="34" charset="-122"/>
                <a:ea typeface="微软雅黑" panose="020B0503020204020204" pitchFamily="34" charset="-122"/>
              </a:rPr>
              <a:t>（黑洞）是一种特殊是存储引擎</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向</a:t>
            </a:r>
            <a:r>
              <a:rPr lang="en-US" altLang="zh-CN" dirty="0" err="1">
                <a:latin typeface="微软雅黑" panose="020B0503020204020204" pitchFamily="34" charset="-122"/>
                <a:ea typeface="微软雅黑" panose="020B0503020204020204" pitchFamily="34" charset="-122"/>
              </a:rPr>
              <a:t>blackhole</a:t>
            </a:r>
            <a:r>
              <a:rPr lang="zh-CN" altLang="en-US" dirty="0">
                <a:latin typeface="微软雅黑" panose="020B0503020204020204" pitchFamily="34" charset="-122"/>
                <a:ea typeface="微软雅黑" panose="020B0503020204020204" pitchFamily="34" charset="-122"/>
              </a:rPr>
              <a:t>写入的数据都会被丢弃</a:t>
            </a:r>
          </a:p>
        </p:txBody>
      </p:sp>
      <p:sp>
        <p:nvSpPr>
          <p:cNvPr id="4" name="矩形 3"/>
          <p:cNvSpPr/>
          <p:nvPr/>
        </p:nvSpPr>
        <p:spPr>
          <a:xfrm>
            <a:off x="6096000" y="3002507"/>
            <a:ext cx="1355678" cy="42649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116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grpId="0" nodeType="clickEffect">
                                  <p:stCondLst>
                                    <p:cond delay="0"/>
                                  </p:stCondLst>
                                  <p:childTnLst>
                                    <p:animEffect transition="out" filter="wipe(left)">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 0 L -0.28663 0 " pathEditMode="relative" rAng="0" ptsTypes="AA">
                                      <p:cBhvr>
                                        <p:cTn id="18" dur="1000" fill="hold"/>
                                        <p:tgtEl>
                                          <p:spTgt spid="2"/>
                                        </p:tgtEl>
                                        <p:attrNameLst>
                                          <p:attrName>ppt_x</p:attrName>
                                          <p:attrName>ppt_y</p:attrName>
                                        </p:attrNameLst>
                                      </p:cBhvr>
                                      <p:rCtr x="-14340" y="0"/>
                                    </p:animMotion>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22549" y="636559"/>
            <a:ext cx="3946914" cy="646331"/>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复制可以对整个数据库实例进行复制</a:t>
            </a:r>
            <a:endParaRPr lang="en-US" altLang="zh-CN"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也可以对某个库，或某个表进行过滤 </a:t>
            </a:r>
          </a:p>
        </p:txBody>
      </p:sp>
      <p:pic>
        <p:nvPicPr>
          <p:cNvPr id="4" name="图片 3"/>
          <p:cNvPicPr>
            <a:picLocks noChangeAspect="1"/>
          </p:cNvPicPr>
          <p:nvPr/>
        </p:nvPicPr>
        <p:blipFill>
          <a:blip r:embed="rId3"/>
          <a:stretch>
            <a:fillRect/>
          </a:stretch>
        </p:blipFill>
        <p:spPr>
          <a:xfrm>
            <a:off x="2787557" y="2250288"/>
            <a:ext cx="6616898" cy="3107531"/>
          </a:xfrm>
          <a:prstGeom prst="rect">
            <a:avLst/>
          </a:prstGeom>
        </p:spPr>
      </p:pic>
      <p:sp>
        <p:nvSpPr>
          <p:cNvPr id="5" name="文本框 4"/>
          <p:cNvSpPr txBox="1"/>
          <p:nvPr/>
        </p:nvSpPr>
        <p:spPr>
          <a:xfrm>
            <a:off x="2797667" y="4776597"/>
            <a:ext cx="6596678" cy="400110"/>
          </a:xfrm>
          <a:prstGeom prst="rect">
            <a:avLst/>
          </a:prstGeom>
          <a:noFill/>
        </p:spPr>
        <p:txBody>
          <a:bodyPr wrap="none" rtlCol="0">
            <a:spAutoFit/>
          </a:bodyPr>
          <a:lstStyle/>
          <a:p>
            <a:pPr algn="ctr"/>
            <a:r>
              <a:rPr lang="zh-CN" altLang="en-US" sz="2000" dirty="0">
                <a:latin typeface="微软雅黑" panose="020B0503020204020204" pitchFamily="34" charset="-122"/>
                <a:ea typeface="微软雅黑" panose="020B0503020204020204" pitchFamily="34" charset="-122"/>
              </a:rPr>
              <a:t>建议复制过滤在从库上进行配置，主库上配置为完整复制</a:t>
            </a:r>
          </a:p>
        </p:txBody>
      </p:sp>
      <p:sp>
        <p:nvSpPr>
          <p:cNvPr id="6" name="矩形 5"/>
          <p:cNvSpPr/>
          <p:nvPr/>
        </p:nvSpPr>
        <p:spPr>
          <a:xfrm>
            <a:off x="3193577" y="3624158"/>
            <a:ext cx="928972" cy="442875"/>
          </a:xfrm>
          <a:prstGeom prst="rect">
            <a:avLst/>
          </a:prstGeom>
          <a:noFill/>
          <a:ln w="9525" cap="flat" cmpd="sng" algn="ctr">
            <a:solidFill>
              <a:srgbClr val="FF0000"/>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7" name="矩形 6"/>
          <p:cNvSpPr/>
          <p:nvPr/>
        </p:nvSpPr>
        <p:spPr>
          <a:xfrm>
            <a:off x="7492621" y="3804053"/>
            <a:ext cx="1460310" cy="1177380"/>
          </a:xfrm>
          <a:prstGeom prst="rect">
            <a:avLst/>
          </a:prstGeom>
          <a:noFill/>
          <a:ln w="9525" cap="flat" cmpd="sng" algn="ctr">
            <a:solidFill>
              <a:srgbClr val="FF0000"/>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8" name="矩形 7"/>
          <p:cNvSpPr/>
          <p:nvPr/>
        </p:nvSpPr>
        <p:spPr>
          <a:xfrm>
            <a:off x="7124125" y="2756848"/>
            <a:ext cx="945338" cy="822279"/>
          </a:xfrm>
          <a:prstGeom prst="rect">
            <a:avLst/>
          </a:prstGeom>
          <a:noFill/>
          <a:ln w="9525" cap="flat" cmpd="sng" algn="ctr">
            <a:solidFill>
              <a:schemeClr val="accent6">
                <a:lumMod val="75000"/>
              </a:schemeClr>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306951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0" presetClass="entr" presetSubtype="0" decel="10000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strVal val="#ppt_w+.3"/>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animEffect transition="in" filter="fade">
                                      <p:cBhvr>
                                        <p:cTn id="15" dur="500"/>
                                        <p:tgtEl>
                                          <p:spTgt spid="6"/>
                                        </p:tgtEl>
                                      </p:cBhvr>
                                    </p:animEffect>
                                  </p:childTnLst>
                                </p:cTn>
                              </p:par>
                              <p:par>
                                <p:cTn id="16" presetID="50" presetClass="entr" presetSubtype="0"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ppt_w+.3"/>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6" presetClass="emph" presetSubtype="0" fill="hold" nodeType="withEffect">
                                  <p:stCondLst>
                                    <p:cond delay="0"/>
                                  </p:stCondLst>
                                  <p:childTnLst>
                                    <p:animScale>
                                      <p:cBhvr>
                                        <p:cTn id="28" dur="1000" fill="hold"/>
                                        <p:tgtEl>
                                          <p:spTgt spid="4"/>
                                        </p:tgtEl>
                                      </p:cBhvr>
                                      <p:by x="70000" y="70000"/>
                                    </p:animScale>
                                  </p:childTnLst>
                                </p:cTn>
                              </p:par>
                              <p:par>
                                <p:cTn id="29" presetID="42" presetClass="path" presetSubtype="0" accel="50000" decel="50000" fill="hold" nodeType="withEffect">
                                  <p:stCondLst>
                                    <p:cond delay="0"/>
                                  </p:stCondLst>
                                  <p:childTnLst>
                                    <p:animMotion origin="layout" path="M 0 3.7037E-7 L 0 -0.15579 " pathEditMode="relative" rAng="0" ptsTypes="AA">
                                      <p:cBhvr>
                                        <p:cTn id="30" dur="1000" fill="hold"/>
                                        <p:tgtEl>
                                          <p:spTgt spid="4"/>
                                        </p:tgtEl>
                                        <p:attrNameLst>
                                          <p:attrName>ppt_x</p:attrName>
                                          <p:attrName>ppt_y</p:attrName>
                                        </p:attrNameLst>
                                      </p:cBhvr>
                                      <p:rCtr x="0" y="-7801"/>
                                    </p:animMotion>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 calcmode="lin" valueType="num">
                                      <p:cBhvr>
                                        <p:cTn id="3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36" dur="500"/>
                                        <p:tgtEl>
                                          <p:spTgt spid="5">
                                            <p:txEl>
                                              <p:pRg st="0" end="0"/>
                                            </p:txEl>
                                          </p:spTgt>
                                        </p:tgtEl>
                                      </p:cBhvr>
                                    </p:animEffect>
                                  </p:childTnLst>
                                </p:cTn>
                              </p:par>
                            </p:childTnLst>
                          </p:cTn>
                        </p:par>
                        <p:par>
                          <p:cTn id="37" fill="hold">
                            <p:stCondLst>
                              <p:cond delay="1500"/>
                            </p:stCondLst>
                            <p:childTnLst>
                              <p:par>
                                <p:cTn id="38" presetID="50" presetClass="entr" presetSubtype="0" decel="10000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strVal val="#ppt_w+.3"/>
                                          </p:val>
                                        </p:tav>
                                        <p:tav tm="100000">
                                          <p:val>
                                            <p:strVal val="#ppt_w"/>
                                          </p:val>
                                        </p:tav>
                                      </p:tavLst>
                                    </p:anim>
                                    <p:anim calcmode="lin" valueType="num">
                                      <p:cBhvr>
                                        <p:cTn id="41" dur="500" fill="hold"/>
                                        <p:tgtEl>
                                          <p:spTgt spid="8"/>
                                        </p:tgtEl>
                                        <p:attrNameLst>
                                          <p:attrName>ppt_h</p:attrName>
                                        </p:attrNameLst>
                                      </p:cBhvr>
                                      <p:tavLst>
                                        <p:tav tm="0">
                                          <p:val>
                                            <p:strVal val="#ppt_h"/>
                                          </p:val>
                                        </p:tav>
                                        <p:tav tm="100000">
                                          <p:val>
                                            <p:strVal val="#ppt_h"/>
                                          </p:val>
                                        </p:tav>
                                      </p:tavLst>
                                    </p:anim>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07671" y="700394"/>
            <a:ext cx="2776659" cy="611706"/>
          </a:xfrm>
          <a:prstGeom prst="rect">
            <a:avLst/>
          </a:prstGeom>
          <a:noFill/>
        </p:spPr>
        <p:txBody>
          <a:bodyPr wrap="none" rtlCol="0">
            <a:spAutoFit/>
          </a:bodyPr>
          <a:lstStyle/>
          <a:p>
            <a:pPr algn="ctr"/>
            <a:r>
              <a:rPr lang="zh-CN" altLang="en-US" sz="2025" b="1" spc="338" dirty="0">
                <a:latin typeface="微软雅黑" panose="020B0503020204020204" pitchFamily="34" charset="-122"/>
                <a:ea typeface="微软雅黑" panose="020B0503020204020204" pitchFamily="34" charset="-122"/>
              </a:rPr>
              <a:t>半同步复制</a:t>
            </a:r>
            <a:endParaRPr lang="en-US" altLang="zh-CN" sz="2025" b="1" spc="338" dirty="0">
              <a:latin typeface="微软雅黑" panose="020B0503020204020204" pitchFamily="34" charset="-122"/>
              <a:ea typeface="微软雅黑" panose="020B0503020204020204" pitchFamily="34" charset="-122"/>
            </a:endParaRPr>
          </a:p>
          <a:p>
            <a:pPr algn="ctr"/>
            <a:r>
              <a:rPr lang="en-US" altLang="zh-CN" sz="1350" b="1" dirty="0">
                <a:latin typeface="微软雅黑" panose="020B0503020204020204" pitchFamily="34" charset="-122"/>
                <a:ea typeface="微软雅黑" panose="020B0503020204020204" pitchFamily="34" charset="-122"/>
              </a:rPr>
              <a:t>Semi-synchronous replication</a:t>
            </a:r>
            <a:endParaRPr lang="zh-CN" altLang="en-US" sz="135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533934" y="2522119"/>
            <a:ext cx="7124132" cy="830997"/>
          </a:xfrm>
          <a:prstGeom prst="rect">
            <a:avLst/>
          </a:prstGeom>
          <a:noFill/>
        </p:spPr>
        <p:txBody>
          <a:bodyPr wrap="square" rtlCol="0">
            <a:spAutoFit/>
          </a:bodyPr>
          <a:lstStyle/>
          <a:p>
            <a:pPr marL="285750" indent="-285750">
              <a:lnSpc>
                <a:spcPct val="150000"/>
              </a:lnSpc>
              <a:buBlip>
                <a:blip r:embed="rId3"/>
              </a:buBlip>
            </a:pPr>
            <a:r>
              <a:rPr lang="zh-CN" altLang="en-US" sz="1600" b="1" dirty="0">
                <a:latin typeface="微软雅黑" panose="020B0503020204020204" pitchFamily="34" charset="-122"/>
                <a:ea typeface="微软雅黑" panose="020B0503020204020204" pitchFamily="34" charset="-122"/>
                <a:cs typeface="Lantinghei SC Demibold" charset="-122"/>
              </a:rPr>
              <a:t>异步复制（</a:t>
            </a:r>
            <a:r>
              <a:rPr lang="en-US" altLang="zh-CN" sz="1600" b="1" dirty="0">
                <a:latin typeface="微软雅黑" panose="020B0503020204020204" pitchFamily="34" charset="-122"/>
                <a:ea typeface="微软雅黑" panose="020B0503020204020204" pitchFamily="34" charset="-122"/>
                <a:cs typeface="Lantinghei SC Demibold" charset="-122"/>
              </a:rPr>
              <a:t>MySQL</a:t>
            </a:r>
            <a:r>
              <a:rPr lang="zh-CN" altLang="en-US" sz="1600" b="1" dirty="0">
                <a:latin typeface="微软雅黑" panose="020B0503020204020204" pitchFamily="34" charset="-122"/>
                <a:ea typeface="微软雅黑" panose="020B0503020204020204" pitchFamily="34" charset="-122"/>
                <a:cs typeface="Lantinghei SC Demibold" charset="-122"/>
              </a:rPr>
              <a:t>默认）</a:t>
            </a:r>
            <a:r>
              <a:rPr lang="zh-CN" altLang="en-US" sz="1600" dirty="0"/>
              <a:t>：</a:t>
            </a:r>
            <a:r>
              <a:rPr lang="zh-CN" altLang="en-US" sz="1600" dirty="0">
                <a:latin typeface="微软雅黑" panose="020B0503020204020204" pitchFamily="34" charset="-122"/>
                <a:ea typeface="微软雅黑" panose="020B0503020204020204" pitchFamily="34" charset="-122"/>
              </a:rPr>
              <a:t>主库在执行完客户端提交的事务后会立即将结果返给给客户端，并不关心从库是否已经接收并处理</a:t>
            </a:r>
          </a:p>
        </p:txBody>
      </p:sp>
      <p:sp>
        <p:nvSpPr>
          <p:cNvPr id="4" name="文本框 3"/>
          <p:cNvSpPr txBox="1"/>
          <p:nvPr/>
        </p:nvSpPr>
        <p:spPr>
          <a:xfrm>
            <a:off x="2533934" y="3500114"/>
            <a:ext cx="7124132" cy="830997"/>
          </a:xfrm>
          <a:prstGeom prst="rect">
            <a:avLst/>
          </a:prstGeom>
          <a:noFill/>
        </p:spPr>
        <p:txBody>
          <a:bodyPr wrap="square" rtlCol="0">
            <a:spAutoFit/>
          </a:bodyPr>
          <a:lstStyle/>
          <a:p>
            <a:pPr marL="285750" indent="-285750">
              <a:lnSpc>
                <a:spcPct val="150000"/>
              </a:lnSpc>
              <a:buBlip>
                <a:blip r:embed="rId3"/>
              </a:buBlip>
            </a:pPr>
            <a:r>
              <a:rPr lang="zh-CN" altLang="en-US" sz="1600" b="1" dirty="0">
                <a:latin typeface="微软雅黑" panose="020B0503020204020204" pitchFamily="34" charset="-122"/>
                <a:ea typeface="微软雅黑" panose="020B0503020204020204" pitchFamily="34" charset="-122"/>
                <a:cs typeface="Lantinghei SC Demibold" charset="-122"/>
              </a:rPr>
              <a:t>同步复制</a:t>
            </a:r>
            <a:r>
              <a:rPr lang="zh-CN" altLang="en-US" sz="1600" dirty="0">
                <a:latin typeface="微软雅黑" panose="020B0503020204020204" pitchFamily="34" charset="-122"/>
                <a:ea typeface="微软雅黑" panose="020B0503020204020204" pitchFamily="34" charset="-122"/>
              </a:rPr>
              <a:t>：当主库执行完一个事务，所有的从库都执行了该事务才返回给客户端</a:t>
            </a:r>
          </a:p>
        </p:txBody>
      </p:sp>
      <p:sp>
        <p:nvSpPr>
          <p:cNvPr id="5" name="文本框 4"/>
          <p:cNvSpPr txBox="1"/>
          <p:nvPr/>
        </p:nvSpPr>
        <p:spPr>
          <a:xfrm>
            <a:off x="2533934" y="4426867"/>
            <a:ext cx="7124132" cy="830997"/>
          </a:xfrm>
          <a:prstGeom prst="rect">
            <a:avLst/>
          </a:prstGeom>
          <a:noFill/>
        </p:spPr>
        <p:txBody>
          <a:bodyPr wrap="square" rtlCol="0">
            <a:spAutoFit/>
          </a:bodyPr>
          <a:lstStyle/>
          <a:p>
            <a:pPr marL="285750" indent="-285750">
              <a:lnSpc>
                <a:spcPct val="150000"/>
              </a:lnSpc>
              <a:buBlip>
                <a:blip r:embed="rId3"/>
              </a:buBlip>
            </a:pPr>
            <a:r>
              <a:rPr lang="zh-CN" altLang="en-US" sz="1600" b="1" dirty="0">
                <a:latin typeface="微软雅黑" panose="020B0503020204020204" pitchFamily="34" charset="-122"/>
                <a:ea typeface="微软雅黑" panose="020B0503020204020204" pitchFamily="34" charset="-122"/>
                <a:cs typeface="Lantinghei SC Demibold" charset="-122"/>
              </a:rPr>
              <a:t>半同步复制</a:t>
            </a:r>
            <a:r>
              <a:rPr lang="zh-CN" altLang="en-US" sz="1600" dirty="0">
                <a:latin typeface="微软雅黑" panose="020B0503020204020204" pitchFamily="34" charset="-122"/>
                <a:ea typeface="微软雅黑" panose="020B0503020204020204" pitchFamily="34" charset="-122"/>
              </a:rPr>
              <a:t>：主库在执行完客户端提交的事务后不是立刻返回给客户端，而是等待至少一个从库接收到并写到</a:t>
            </a:r>
            <a:r>
              <a:rPr lang="en-US" altLang="zh-CN" sz="1600" dirty="0">
                <a:latin typeface="微软雅黑" panose="020B0503020204020204" pitchFamily="34" charset="-122"/>
                <a:ea typeface="微软雅黑" panose="020B0503020204020204" pitchFamily="34" charset="-122"/>
              </a:rPr>
              <a:t>relay log</a:t>
            </a:r>
            <a:r>
              <a:rPr lang="zh-CN" altLang="en-US" sz="1600" dirty="0">
                <a:latin typeface="微软雅黑" panose="020B0503020204020204" pitchFamily="34" charset="-122"/>
                <a:ea typeface="微软雅黑" panose="020B0503020204020204" pitchFamily="34" charset="-122"/>
              </a:rPr>
              <a:t>中才返回给客户端</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251" y="1315430"/>
            <a:ext cx="8557147" cy="474959"/>
          </a:xfrm>
          <a:prstGeom prst="rect">
            <a:avLst/>
          </a:prstGeom>
        </p:spPr>
      </p:pic>
    </p:spTree>
    <p:extLst>
      <p:ext uri="{BB962C8B-B14F-4D97-AF65-F5344CB8AC3E}">
        <p14:creationId xmlns:p14="http://schemas.microsoft.com/office/powerpoint/2010/main" val="176015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45" y="2223765"/>
            <a:ext cx="3879709" cy="3145485"/>
          </a:xfrm>
          <a:prstGeom prst="rect">
            <a:avLst/>
          </a:prstGeom>
        </p:spPr>
      </p:pic>
      <p:sp>
        <p:nvSpPr>
          <p:cNvPr id="3" name="文本框 2"/>
          <p:cNvSpPr txBox="1"/>
          <p:nvPr/>
        </p:nvSpPr>
        <p:spPr>
          <a:xfrm>
            <a:off x="4467413" y="843356"/>
            <a:ext cx="3257175" cy="769441"/>
          </a:xfrm>
          <a:prstGeom prst="rect">
            <a:avLst/>
          </a:prstGeom>
          <a:noFill/>
        </p:spPr>
        <p:txBody>
          <a:bodyPr wrap="none" rtlCol="0">
            <a:spAutoFit/>
          </a:bodyPr>
          <a:lstStyle/>
          <a:p>
            <a:pPr algn="ctr"/>
            <a:r>
              <a:rPr lang="zh-CN" altLang="en-US" sz="2800" b="1" spc="338" dirty="0">
                <a:latin typeface="微软雅黑" panose="020B0503020204020204" pitchFamily="34" charset="-122"/>
                <a:ea typeface="微软雅黑" panose="020B0503020204020204" pitchFamily="34" charset="-122"/>
              </a:rPr>
              <a:t>半同步复制</a:t>
            </a:r>
            <a:endParaRPr lang="en-US" altLang="zh-CN" sz="2800" b="1" spc="338"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Semi-synchronous replication</a:t>
            </a:r>
            <a:endParaRPr lang="zh-CN" altLang="en-US" sz="16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6533162" y="2223765"/>
            <a:ext cx="4019169" cy="3145485"/>
            <a:chOff x="6871535" y="1913429"/>
            <a:chExt cx="4697942" cy="396848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535" y="1913429"/>
              <a:ext cx="4697942" cy="3968480"/>
            </a:xfrm>
            <a:prstGeom prst="rect">
              <a:avLst/>
            </a:prstGeom>
          </p:spPr>
        </p:pic>
        <p:sp>
          <p:nvSpPr>
            <p:cNvPr id="5" name="文本框 4"/>
            <p:cNvSpPr txBox="1"/>
            <p:nvPr/>
          </p:nvSpPr>
          <p:spPr>
            <a:xfrm>
              <a:off x="8635415" y="1913429"/>
              <a:ext cx="481921" cy="313151"/>
            </a:xfrm>
            <a:prstGeom prst="rect">
              <a:avLst/>
            </a:prstGeom>
            <a:noFill/>
          </p:spPr>
          <p:txBody>
            <a:bodyPr wrap="none" rtlCol="0">
              <a:spAutoFit/>
            </a:bodyPr>
            <a:lstStyle/>
            <a:p>
              <a:r>
                <a:rPr lang="en-US" altLang="zh-CN" sz="1013" dirty="0"/>
                <a:t>5.7+</a:t>
              </a:r>
              <a:endParaRPr lang="zh-CN" altLang="en-US" sz="1013" dirty="0"/>
            </a:p>
          </p:txBody>
        </p:sp>
      </p:grpSp>
    </p:spTree>
    <p:extLst>
      <p:ext uri="{BB962C8B-B14F-4D97-AF65-F5344CB8AC3E}">
        <p14:creationId xmlns:p14="http://schemas.microsoft.com/office/powerpoint/2010/main" val="1136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2.22222E-6 L -0.24497 0.00139 " pathEditMode="relative" rAng="0" ptsTypes="AA">
                                      <p:cBhvr>
                                        <p:cTn id="6" dur="1000" fill="hold"/>
                                        <p:tgtEl>
                                          <p:spTgt spid="2"/>
                                        </p:tgtEl>
                                        <p:attrNameLst>
                                          <p:attrName>ppt_x</p:attrName>
                                          <p:attrName>ppt_y</p:attrName>
                                        </p:attrNameLst>
                                      </p:cBhvr>
                                      <p:rCtr x="-12257" y="69"/>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33552" y="917983"/>
            <a:ext cx="2924903" cy="461665"/>
          </a:xfrm>
          <a:prstGeom prst="rect">
            <a:avLst/>
          </a:prstGeom>
          <a:noFill/>
        </p:spPr>
        <p:txBody>
          <a:bodyPr wrap="none" rtlCol="0">
            <a:spAutoFit/>
          </a:bodyPr>
          <a:lstStyle/>
          <a:p>
            <a:pPr algn="ctr"/>
            <a:r>
              <a:rPr lang="zh-CN" altLang="en-US" sz="2400" b="1" spc="338" dirty="0">
                <a:latin typeface="微软雅黑" panose="020B0503020204020204" pitchFamily="34" charset="-122"/>
                <a:ea typeface="微软雅黑" panose="020B0503020204020204" pitchFamily="34" charset="-122"/>
              </a:rPr>
              <a:t>多源复制 </a:t>
            </a:r>
            <a:r>
              <a:rPr lang="en-US" altLang="zh-CN" sz="2400" b="1" spc="338" dirty="0">
                <a:latin typeface="微软雅黑" panose="020B0503020204020204" pitchFamily="34" charset="-122"/>
                <a:ea typeface="微软雅黑" panose="020B0503020204020204" pitchFamily="34" charset="-122"/>
              </a:rPr>
              <a:t>(5.7+)</a:t>
            </a:r>
            <a:endParaRPr lang="zh-CN" altLang="en-US" sz="2400" b="1" spc="338"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642" y="1728395"/>
            <a:ext cx="3500715" cy="2952269"/>
          </a:xfrm>
          <a:prstGeom prst="rect">
            <a:avLst/>
          </a:prstGeom>
        </p:spPr>
      </p:pic>
      <p:sp>
        <p:nvSpPr>
          <p:cNvPr id="4" name="文本框 3"/>
          <p:cNvSpPr txBox="1"/>
          <p:nvPr/>
        </p:nvSpPr>
        <p:spPr>
          <a:xfrm>
            <a:off x="5490704" y="5029411"/>
            <a:ext cx="1210589" cy="400110"/>
          </a:xfrm>
          <a:prstGeom prst="rect">
            <a:avLst/>
          </a:prstGeom>
          <a:noFill/>
        </p:spPr>
        <p:txBody>
          <a:bodyPr wrap="none" rtlCol="0">
            <a:spAutoFit/>
          </a:bodyPr>
          <a:lstStyle/>
          <a:p>
            <a:pPr algn="ctr"/>
            <a:r>
              <a:rPr lang="zh-CN" altLang="en-US" sz="2000" b="1" dirty="0">
                <a:latin typeface="微软雅黑" panose="020B0503020204020204" pitchFamily="34" charset="-122"/>
                <a:ea typeface="微软雅黑" panose="020B0503020204020204" pitchFamily="34" charset="-122"/>
              </a:rPr>
              <a:t>多主一从</a:t>
            </a:r>
          </a:p>
        </p:txBody>
      </p:sp>
    </p:spTree>
    <p:extLst>
      <p:ext uri="{BB962C8B-B14F-4D97-AF65-F5344CB8AC3E}">
        <p14:creationId xmlns:p14="http://schemas.microsoft.com/office/powerpoint/2010/main" val="17308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4608" y="2047533"/>
            <a:ext cx="3622787" cy="600164"/>
          </a:xfrm>
          <a:prstGeom prst="rect">
            <a:avLst/>
          </a:prstGeom>
          <a:noFill/>
        </p:spPr>
        <p:txBody>
          <a:bodyPr wrap="none" rtlCol="0">
            <a:spAutoFit/>
          </a:bodyPr>
          <a:lstStyle/>
          <a:p>
            <a:pPr algn="ctr"/>
            <a:r>
              <a:rPr lang="en-US" altLang="zh-CN" sz="2100" dirty="0">
                <a:latin typeface="微软雅黑" panose="020B0503020204020204" pitchFamily="34" charset="-122"/>
                <a:ea typeface="微软雅黑" panose="020B0503020204020204" pitchFamily="34" charset="-122"/>
              </a:rPr>
              <a:t>GTID</a:t>
            </a:r>
            <a:r>
              <a:rPr lang="zh-CN" altLang="en-US" sz="2100" dirty="0">
                <a:latin typeface="微软雅黑" panose="020B0503020204020204" pitchFamily="34" charset="-122"/>
                <a:ea typeface="微软雅黑" panose="020B0503020204020204" pitchFamily="34" charset="-122"/>
              </a:rPr>
              <a:t>全局事务标识符 </a:t>
            </a:r>
            <a:r>
              <a:rPr lang="en-US" altLang="zh-CN" sz="2100" dirty="0">
                <a:latin typeface="微软雅黑" panose="020B0503020204020204" pitchFamily="34" charset="-122"/>
                <a:ea typeface="微软雅黑" panose="020B0503020204020204" pitchFamily="34" charset="-122"/>
              </a:rPr>
              <a:t>(5.6+)</a:t>
            </a:r>
            <a:r>
              <a:rPr lang="zh-CN" altLang="en-US" sz="2100" dirty="0">
                <a:latin typeface="微软雅黑" panose="020B0503020204020204" pitchFamily="34" charset="-122"/>
                <a:ea typeface="微软雅黑" panose="020B0503020204020204" pitchFamily="34" charset="-122"/>
              </a:rPr>
              <a:t> </a:t>
            </a:r>
            <a:endParaRPr lang="en-US" altLang="zh-CN" sz="21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Global Transaction Identifier</a:t>
            </a:r>
            <a:endParaRPr lang="zh-CN" altLang="en-US" sz="1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533121" y="3205060"/>
            <a:ext cx="3165097" cy="300082"/>
          </a:xfrm>
          <a:prstGeom prst="rect">
            <a:avLst/>
          </a:prstGeom>
          <a:noFill/>
        </p:spPr>
        <p:txBody>
          <a:bodyPr wrap="none" rtlCol="0">
            <a:spAutoFit/>
          </a:bodyPr>
          <a:lstStyle/>
          <a:p>
            <a:r>
              <a:rPr lang="en-US" altLang="zh-CN" sz="1350" dirty="0">
                <a:latin typeface="微软雅黑" panose="020B0503020204020204" pitchFamily="34" charset="-122"/>
                <a:ea typeface="微软雅黑" panose="020B0503020204020204" pitchFamily="34" charset="-122"/>
              </a:rPr>
              <a:t>GTID = </a:t>
            </a:r>
            <a:r>
              <a:rPr lang="en-US" altLang="zh-CN" sz="1350" dirty="0" err="1">
                <a:latin typeface="微软雅黑" panose="020B0503020204020204" pitchFamily="34" charset="-122"/>
                <a:ea typeface="微软雅黑" panose="020B0503020204020204" pitchFamily="34" charset="-122"/>
              </a:rPr>
              <a:t>server_uuid</a:t>
            </a:r>
            <a:r>
              <a:rPr lang="en-US" altLang="zh-CN" sz="1350" dirty="0">
                <a:latin typeface="微软雅黑" panose="020B0503020204020204" pitchFamily="34" charset="-122"/>
                <a:ea typeface="微软雅黑" panose="020B0503020204020204" pitchFamily="34" charset="-122"/>
              </a:rPr>
              <a:t> + </a:t>
            </a:r>
            <a:r>
              <a:rPr lang="en-US" altLang="zh-CN" sz="1350" dirty="0" err="1">
                <a:latin typeface="微软雅黑" panose="020B0503020204020204" pitchFamily="34" charset="-122"/>
                <a:ea typeface="微软雅黑" panose="020B0503020204020204" pitchFamily="34" charset="-122"/>
              </a:rPr>
              <a:t>transaction_id</a:t>
            </a:r>
            <a:endParaRPr lang="zh-CN" altLang="en-US" sz="135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061107" y="4062505"/>
            <a:ext cx="2069798" cy="784830"/>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多线程复制</a:t>
            </a:r>
            <a:endParaRPr lang="en-US" altLang="zh-CN" sz="240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每个库有单独的线程</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不同的表依然是共享同一个线程</a:t>
            </a:r>
          </a:p>
        </p:txBody>
      </p:sp>
    </p:spTree>
    <p:extLst>
      <p:ext uri="{BB962C8B-B14F-4D97-AF65-F5344CB8AC3E}">
        <p14:creationId xmlns:p14="http://schemas.microsoft.com/office/powerpoint/2010/main" val="17847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70747" y="983011"/>
            <a:ext cx="1896930" cy="553998"/>
          </a:xfrm>
          <a:prstGeom prst="rect">
            <a:avLst/>
          </a:prstGeom>
          <a:noFill/>
        </p:spPr>
        <p:txBody>
          <a:bodyPr wrap="none" rtlCol="0">
            <a:spAutoFit/>
          </a:bodyPr>
          <a:lstStyle/>
          <a:p>
            <a:pPr algn="ctr"/>
            <a:r>
              <a:rPr lang="zh-CN" altLang="en-US" sz="3000" b="1" spc="338" dirty="0">
                <a:latin typeface="微软雅黑" panose="020B0503020204020204" pitchFamily="34" charset="-122"/>
                <a:ea typeface="微软雅黑" panose="020B0503020204020204" pitchFamily="34" charset="-122"/>
              </a:rPr>
              <a:t>配置复制</a:t>
            </a:r>
          </a:p>
        </p:txBody>
      </p:sp>
      <p:sp>
        <p:nvSpPr>
          <p:cNvPr id="3" name="文本框 2"/>
          <p:cNvSpPr txBox="1"/>
          <p:nvPr/>
        </p:nvSpPr>
        <p:spPr>
          <a:xfrm>
            <a:off x="5170747" y="2849188"/>
            <a:ext cx="1989006" cy="415498"/>
          </a:xfrm>
          <a:prstGeom prst="rect">
            <a:avLst/>
          </a:prstGeom>
          <a:noFill/>
        </p:spPr>
        <p:txBody>
          <a:bodyPr wrap="none" rtlCol="0">
            <a:spAutoFit/>
          </a:bodyPr>
          <a:lstStyle/>
          <a:p>
            <a:pPr marL="160735" indent="-160735">
              <a:buBlip>
                <a:blip r:embed="rId2"/>
              </a:buBlip>
            </a:pPr>
            <a:r>
              <a:rPr lang="zh-CN" altLang="en-US" sz="2100" dirty="0">
                <a:latin typeface="微软雅黑" panose="020B0503020204020204" pitchFamily="34" charset="-122"/>
                <a:ea typeface="微软雅黑" panose="020B0503020204020204" pitchFamily="34" charset="-122"/>
              </a:rPr>
              <a:t>创建复制账号</a:t>
            </a:r>
          </a:p>
        </p:txBody>
      </p:sp>
      <p:sp>
        <p:nvSpPr>
          <p:cNvPr id="4" name="文本框 3"/>
          <p:cNvSpPr txBox="1"/>
          <p:nvPr/>
        </p:nvSpPr>
        <p:spPr>
          <a:xfrm>
            <a:off x="5170747" y="3630757"/>
            <a:ext cx="1989006" cy="415498"/>
          </a:xfrm>
          <a:prstGeom prst="rect">
            <a:avLst/>
          </a:prstGeom>
          <a:noFill/>
        </p:spPr>
        <p:txBody>
          <a:bodyPr wrap="none" rtlCol="0">
            <a:spAutoFit/>
          </a:bodyPr>
          <a:lstStyle/>
          <a:p>
            <a:pPr marL="160735" indent="-160735">
              <a:buBlip>
                <a:blip r:embed="rId2"/>
              </a:buBlip>
            </a:pPr>
            <a:r>
              <a:rPr lang="zh-CN" altLang="en-US" sz="2100" dirty="0">
                <a:latin typeface="微软雅黑" panose="020B0503020204020204" pitchFamily="34" charset="-122"/>
                <a:ea typeface="微软雅黑" panose="020B0503020204020204" pitchFamily="34" charset="-122"/>
              </a:rPr>
              <a:t>配置主库备库</a:t>
            </a:r>
          </a:p>
        </p:txBody>
      </p:sp>
      <p:sp>
        <p:nvSpPr>
          <p:cNvPr id="5" name="文本框 4"/>
          <p:cNvSpPr txBox="1"/>
          <p:nvPr/>
        </p:nvSpPr>
        <p:spPr>
          <a:xfrm>
            <a:off x="5170749" y="4362182"/>
            <a:ext cx="1450397" cy="415498"/>
          </a:xfrm>
          <a:prstGeom prst="rect">
            <a:avLst/>
          </a:prstGeom>
          <a:noFill/>
        </p:spPr>
        <p:txBody>
          <a:bodyPr wrap="none" rtlCol="0">
            <a:spAutoFit/>
          </a:bodyPr>
          <a:lstStyle/>
          <a:p>
            <a:pPr marL="160735" indent="-160735">
              <a:buBlip>
                <a:blip r:embed="rId2"/>
              </a:buBlip>
            </a:pPr>
            <a:r>
              <a:rPr lang="zh-CN" altLang="en-US" sz="2100" dirty="0">
                <a:latin typeface="微软雅黑" panose="020B0503020204020204" pitchFamily="34" charset="-122"/>
                <a:ea typeface="微软雅黑" panose="020B0503020204020204" pitchFamily="34" charset="-122"/>
              </a:rPr>
              <a:t>开启复制</a:t>
            </a:r>
          </a:p>
        </p:txBody>
      </p:sp>
      <p:grpSp>
        <p:nvGrpSpPr>
          <p:cNvPr id="8" name="组合 7"/>
          <p:cNvGrpSpPr/>
          <p:nvPr/>
        </p:nvGrpSpPr>
        <p:grpSpPr>
          <a:xfrm>
            <a:off x="5170748" y="3429002"/>
            <a:ext cx="3066224" cy="801391"/>
            <a:chOff x="4936066" y="3018297"/>
            <a:chExt cx="5451066" cy="1424693"/>
          </a:xfrm>
        </p:grpSpPr>
        <p:sp>
          <p:nvSpPr>
            <p:cNvPr id="6" name="文本框 5"/>
            <p:cNvSpPr txBox="1"/>
            <p:nvPr/>
          </p:nvSpPr>
          <p:spPr>
            <a:xfrm>
              <a:off x="4936066" y="3018297"/>
              <a:ext cx="4972303" cy="738662"/>
            </a:xfrm>
            <a:prstGeom prst="rect">
              <a:avLst/>
            </a:prstGeom>
            <a:noFill/>
          </p:spPr>
          <p:txBody>
            <a:bodyPr wrap="none" rtlCol="0">
              <a:spAutoFit/>
            </a:bodyPr>
            <a:lstStyle/>
            <a:p>
              <a:pPr marL="160735" indent="-160735">
                <a:buBlip>
                  <a:blip r:embed="rId2"/>
                </a:buBlip>
              </a:pPr>
              <a:r>
                <a:rPr lang="zh-CN" altLang="en-US" sz="2100" dirty="0">
                  <a:latin typeface="微软雅黑" panose="020B0503020204020204" pitchFamily="34" charset="-122"/>
                  <a:ea typeface="微软雅黑" panose="020B0503020204020204" pitchFamily="34" charset="-122"/>
                </a:rPr>
                <a:t>导出原有数据库数据</a:t>
              </a:r>
            </a:p>
          </p:txBody>
        </p:sp>
        <p:sp>
          <p:nvSpPr>
            <p:cNvPr id="7" name="文本框 6"/>
            <p:cNvSpPr txBox="1"/>
            <p:nvPr/>
          </p:nvSpPr>
          <p:spPr>
            <a:xfrm>
              <a:off x="4936066" y="3704328"/>
              <a:ext cx="5451066" cy="738662"/>
            </a:xfrm>
            <a:prstGeom prst="rect">
              <a:avLst/>
            </a:prstGeom>
            <a:noFill/>
          </p:spPr>
          <p:txBody>
            <a:bodyPr wrap="none" rtlCol="0">
              <a:spAutoFit/>
            </a:bodyPr>
            <a:lstStyle/>
            <a:p>
              <a:pPr marL="160735" indent="-160735">
                <a:buBlip>
                  <a:blip r:embed="rId2"/>
                </a:buBlip>
              </a:pPr>
              <a:r>
                <a:rPr lang="zh-CN" altLang="en-US" sz="2100" dirty="0">
                  <a:latin typeface="微软雅黑" panose="020B0503020204020204" pitchFamily="34" charset="-122"/>
                  <a:ea typeface="微软雅黑" panose="020B0503020204020204" pitchFamily="34" charset="-122"/>
                </a:rPr>
                <a:t>在备库上导入主库数据</a:t>
              </a:r>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251" y="1574739"/>
            <a:ext cx="8557147" cy="474959"/>
          </a:xfrm>
          <a:prstGeom prst="rect">
            <a:avLst/>
          </a:prstGeom>
        </p:spPr>
      </p:pic>
    </p:spTree>
    <p:extLst>
      <p:ext uri="{BB962C8B-B14F-4D97-AF65-F5344CB8AC3E}">
        <p14:creationId xmlns:p14="http://schemas.microsoft.com/office/powerpoint/2010/main" val="104130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1"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8" fill="hold" grpId="0" nodeType="clickEffect">
                                  <p:stCondLst>
                                    <p:cond delay="0"/>
                                  </p:stCondLst>
                                  <p:childTnLst>
                                    <p:anim calcmode="lin" valueType="num">
                                      <p:cBhvr additive="base">
                                        <p:cTn id="23" dur="500"/>
                                        <p:tgtEl>
                                          <p:spTgt spid="4"/>
                                        </p:tgtEl>
                                        <p:attrNameLst>
                                          <p:attrName>ppt_x</p:attrName>
                                        </p:attrNameLst>
                                      </p:cBhvr>
                                      <p:tavLst>
                                        <p:tav tm="0">
                                          <p:val>
                                            <p:strVal val="ppt_x"/>
                                          </p:val>
                                        </p:tav>
                                        <p:tav tm="100000">
                                          <p:val>
                                            <p:strVal val="0-ppt_w/2"/>
                                          </p:val>
                                        </p:tav>
                                      </p:tavLst>
                                    </p:anim>
                                    <p:anim calcmode="lin" valueType="num">
                                      <p:cBhvr additive="base">
                                        <p:cTn id="24" dur="500"/>
                                        <p:tgtEl>
                                          <p:spTgt spid="4"/>
                                        </p:tgtEl>
                                        <p:attrNameLst>
                                          <p:attrName>ppt_y</p:attrName>
                                        </p:attrNameLst>
                                      </p:cBhvr>
                                      <p:tavLst>
                                        <p:tav tm="0">
                                          <p:val>
                                            <p:strVal val="ppt_y"/>
                                          </p:val>
                                        </p:tav>
                                        <p:tav tm="100000">
                                          <p:val>
                                            <p:strVal val="ppt_y"/>
                                          </p:val>
                                        </p:tav>
                                      </p:tavLst>
                                    </p:anim>
                                    <p:set>
                                      <p:cBhvr>
                                        <p:cTn id="25" dur="1" fill="hold">
                                          <p:stCondLst>
                                            <p:cond delay="499"/>
                                          </p:stCondLst>
                                        </p:cTn>
                                        <p:tgtEl>
                                          <p:spTgt spid="4"/>
                                        </p:tgtEl>
                                        <p:attrNameLst>
                                          <p:attrName>style.visibility</p:attrName>
                                        </p:attrNameLst>
                                      </p:cBhvr>
                                      <p:to>
                                        <p:strVal val="hidden"/>
                                      </p:to>
                                    </p:set>
                                  </p:childTnLst>
                                </p:cTn>
                              </p:par>
                              <p:par>
                                <p:cTn id="26" presetID="2" presetClass="entr" presetSubtype="2"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39155" y="2852452"/>
            <a:ext cx="6160661" cy="1378043"/>
            <a:chOff x="661605" y="3033789"/>
            <a:chExt cx="10952286" cy="2449852"/>
          </a:xfrm>
        </p:grpSpPr>
        <p:sp>
          <p:nvSpPr>
            <p:cNvPr id="4" name="文本框 3"/>
            <p:cNvSpPr txBox="1"/>
            <p:nvPr/>
          </p:nvSpPr>
          <p:spPr>
            <a:xfrm>
              <a:off x="661605" y="3033789"/>
              <a:ext cx="10952286" cy="820737"/>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复制就是在两台</a:t>
              </a:r>
              <a:r>
                <a:rPr lang="en-US" altLang="zh-CN" sz="2400" dirty="0">
                  <a:latin typeface="微软雅黑" panose="020B0503020204020204" pitchFamily="34" charset="-122"/>
                  <a:ea typeface="微软雅黑" panose="020B0503020204020204" pitchFamily="34" charset="-122"/>
                </a:rPr>
                <a:t>MySQL</a:t>
              </a:r>
              <a:r>
                <a:rPr lang="zh-CN" altLang="en-US" sz="2400" dirty="0">
                  <a:latin typeface="微软雅黑" panose="020B0503020204020204" pitchFamily="34" charset="-122"/>
                  <a:ea typeface="微软雅黑" panose="020B0503020204020204" pitchFamily="34" charset="-122"/>
                </a:rPr>
                <a:t>服务器之间拷贝数据</a:t>
              </a:r>
            </a:p>
          </p:txBody>
        </p:sp>
        <p:sp>
          <p:nvSpPr>
            <p:cNvPr id="5" name="文本框 4"/>
            <p:cNvSpPr txBox="1"/>
            <p:nvPr/>
          </p:nvSpPr>
          <p:spPr>
            <a:xfrm>
              <a:off x="2094487" y="4334609"/>
              <a:ext cx="8003026" cy="1149032"/>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Replication enables data from one MySQL database server (the master) to be replicated to one or more MySQL database servers (the slaves).</a:t>
              </a:r>
              <a:endParaRPr lang="zh-CN" alt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51410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73583" y="1362070"/>
            <a:ext cx="2291397" cy="461665"/>
          </a:xfrm>
          <a:prstGeom prst="rect">
            <a:avLst/>
          </a:prstGeom>
          <a:noFill/>
        </p:spPr>
        <p:txBody>
          <a:bodyPr wrap="none" rtlCol="0">
            <a:spAutoFit/>
          </a:bodyPr>
          <a:lstStyle/>
          <a:p>
            <a:r>
              <a:rPr lang="zh-CN" altLang="en-US" sz="2400" b="1" spc="338" dirty="0">
                <a:latin typeface="微软雅黑" panose="020B0503020204020204" pitchFamily="34" charset="-122"/>
                <a:ea typeface="微软雅黑" panose="020B0503020204020204" pitchFamily="34" charset="-122"/>
              </a:rPr>
              <a:t>创建复制账号</a:t>
            </a:r>
          </a:p>
        </p:txBody>
      </p:sp>
      <p:sp>
        <p:nvSpPr>
          <p:cNvPr id="3" name="文本框 2"/>
          <p:cNvSpPr txBox="1"/>
          <p:nvPr/>
        </p:nvSpPr>
        <p:spPr>
          <a:xfrm>
            <a:off x="4289502" y="2228673"/>
            <a:ext cx="3635298" cy="2400657"/>
          </a:xfrm>
          <a:prstGeom prst="rect">
            <a:avLst/>
          </a:prstGeom>
          <a:noFill/>
        </p:spPr>
        <p:txBody>
          <a:bodyPr wrap="square" rtlCol="0">
            <a:spAutoFit/>
          </a:bodyPr>
          <a:lstStyle/>
          <a:p>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&gt;</a:t>
            </a:r>
            <a:r>
              <a:rPr lang="en-US" altLang="zh-CN" sz="1500" b="1" dirty="0">
                <a:latin typeface="DejaVu Sans Mono" panose="020B0609030804020204" pitchFamily="49" charset="0"/>
                <a:ea typeface="DejaVu Sans Mono" panose="020B0609030804020204" pitchFamily="49" charset="0"/>
                <a:cs typeface="DejaVu Sans Mono" panose="020B0609030804020204" pitchFamily="49" charset="0"/>
              </a:rPr>
              <a:t>CREATE USER </a:t>
            </a:r>
            <a:r>
              <a:rPr lang="en-US" altLang="zh-CN" sz="1500" dirty="0" err="1">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repl</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&gt;</a:t>
            </a:r>
            <a:r>
              <a:rPr lang="en-US" altLang="zh-CN" sz="1500" b="1" dirty="0">
                <a:latin typeface="DejaVu Sans Mono" panose="020B0609030804020204" pitchFamily="49" charset="0"/>
                <a:ea typeface="DejaVu Sans Mono" panose="020B0609030804020204" pitchFamily="49" charset="0"/>
                <a:cs typeface="DejaVu Sans Mono" panose="020B0609030804020204" pitchFamily="49" charset="0"/>
              </a:rPr>
              <a:t>GRANT</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    </a:t>
            </a:r>
            <a:r>
              <a:rPr lang="en-US" altLang="zh-CN" sz="1500" dirty="0">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REPLICATION SLAVE,</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    </a:t>
            </a:r>
            <a:r>
              <a:rPr lang="en-US" altLang="zh-CN" sz="1500" dirty="0">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REPLICATION CLIENT</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sz="1500" b="1" dirty="0">
                <a:latin typeface="DejaVu Sans Mono" panose="020B0609030804020204" pitchFamily="49" charset="0"/>
                <a:ea typeface="DejaVu Sans Mono" panose="020B0609030804020204" pitchFamily="49" charset="0"/>
                <a:cs typeface="DejaVu Sans Mono" panose="020B0609030804020204" pitchFamily="49" charset="0"/>
              </a:rPr>
              <a:t>ON</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    </a:t>
            </a:r>
            <a:r>
              <a:rPr lang="en-US" altLang="zh-CN" sz="1500" dirty="0">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500" b="1" dirty="0">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500" dirty="0">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sz="1500" b="1" dirty="0">
                <a:latin typeface="DejaVu Sans Mono" panose="020B0609030804020204" pitchFamily="49" charset="0"/>
                <a:ea typeface="DejaVu Sans Mono" panose="020B0609030804020204" pitchFamily="49" charset="0"/>
                <a:cs typeface="DejaVu Sans Mono" panose="020B0609030804020204" pitchFamily="49" charset="0"/>
              </a:rPr>
              <a:t>TO</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    </a:t>
            </a:r>
            <a:r>
              <a:rPr lang="en-US" altLang="zh-CN" sz="1500" dirty="0">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repl</a:t>
            </a:r>
            <a:r>
              <a:rPr lang="en-US" altLang="zh-CN" sz="1500" b="1" dirty="0">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500" dirty="0">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’192.168.0.%’</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sz="1500" b="1" dirty="0">
                <a:latin typeface="DejaVu Sans Mono" panose="020B0609030804020204" pitchFamily="49" charset="0"/>
                <a:ea typeface="DejaVu Sans Mono" panose="020B0609030804020204" pitchFamily="49" charset="0"/>
                <a:cs typeface="DejaVu Sans Mono" panose="020B0609030804020204" pitchFamily="49" charset="0"/>
              </a:rPr>
              <a:t>IDENTIFIED BY</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-&gt;    </a:t>
            </a:r>
            <a:r>
              <a:rPr lang="en-US" altLang="zh-CN" sz="1500" dirty="0">
                <a:solidFill>
                  <a:schemeClr val="accent2">
                    <a:lumMod val="75000"/>
                  </a:schemeClr>
                </a:solidFill>
                <a:latin typeface="DejaVu Sans Mono" panose="020B0609030804020204" pitchFamily="49" charset="0"/>
                <a:ea typeface="DejaVu Sans Mono" panose="020B0609030804020204" pitchFamily="49" charset="0"/>
                <a:cs typeface="DejaVu Sans Mono" panose="020B0609030804020204" pitchFamily="49" charset="0"/>
              </a:rPr>
              <a:t>‘password’</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a:t>
            </a:r>
            <a:endParaRPr lang="zh-CN" altLang="en-US" sz="1500" dirty="0">
              <a:latin typeface="DejaVu Sans Mono" panose="020B0609030804020204" pitchFamily="49" charset="0"/>
              <a:cs typeface="DejaVu Sans Mono" panose="020B0609030804020204" pitchFamily="49" charset="0"/>
            </a:endParaRPr>
          </a:p>
        </p:txBody>
      </p:sp>
      <p:sp>
        <p:nvSpPr>
          <p:cNvPr id="4" name="文本框 3"/>
          <p:cNvSpPr txBox="1"/>
          <p:nvPr/>
        </p:nvSpPr>
        <p:spPr>
          <a:xfrm>
            <a:off x="4836681" y="5034268"/>
            <a:ext cx="251863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主库和备库都需要创建该用户</a:t>
            </a:r>
          </a:p>
        </p:txBody>
      </p:sp>
    </p:spTree>
    <p:extLst>
      <p:ext uri="{BB962C8B-B14F-4D97-AF65-F5344CB8AC3E}">
        <p14:creationId xmlns:p14="http://schemas.microsoft.com/office/powerpoint/2010/main" val="35479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93256" y="1472053"/>
            <a:ext cx="3205493" cy="415498"/>
          </a:xfrm>
          <a:prstGeom prst="rect">
            <a:avLst/>
          </a:prstGeom>
          <a:noFill/>
        </p:spPr>
        <p:txBody>
          <a:bodyPr wrap="none" rtlCol="0">
            <a:spAutoFit/>
          </a:bodyPr>
          <a:lstStyle/>
          <a:p>
            <a:pPr algn="ctr"/>
            <a:r>
              <a:rPr lang="zh-CN" altLang="en-US" sz="2100" b="1" spc="338" dirty="0">
                <a:latin typeface="微软雅黑" panose="020B0503020204020204" pitchFamily="34" charset="-122"/>
                <a:ea typeface="微软雅黑" panose="020B0503020204020204" pitchFamily="34" charset="-122"/>
              </a:rPr>
              <a:t>配置主库备库</a:t>
            </a:r>
            <a:r>
              <a:rPr lang="en-US" altLang="zh-CN" sz="2100" b="1" i="1" spc="338" dirty="0" err="1">
                <a:latin typeface="Consolas" panose="020B0609020204030204" pitchFamily="49" charset="0"/>
                <a:ea typeface="微软雅黑" panose="020B0503020204020204" pitchFamily="34" charset="-122"/>
                <a:cs typeface="Consolas" panose="020B0609020204030204" pitchFamily="49" charset="0"/>
              </a:rPr>
              <a:t>my.cnf</a:t>
            </a:r>
            <a:endParaRPr lang="zh-CN" altLang="en-US" sz="2100" b="1" i="1" spc="338" dirty="0">
              <a:latin typeface="Consolas" panose="020B0609020204030204" pitchFamily="49" charset="0"/>
              <a:ea typeface="微软雅黑" panose="020B0503020204020204" pitchFamily="34" charset="-122"/>
              <a:cs typeface="Consolas" panose="020B0609020204030204" pitchFamily="49" charset="0"/>
            </a:endParaRPr>
          </a:p>
        </p:txBody>
      </p:sp>
      <p:sp>
        <p:nvSpPr>
          <p:cNvPr id="3" name="文本框 2"/>
          <p:cNvSpPr txBox="1"/>
          <p:nvPr/>
        </p:nvSpPr>
        <p:spPr>
          <a:xfrm>
            <a:off x="4791800" y="2528008"/>
            <a:ext cx="2608406" cy="830997"/>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主库</a:t>
            </a:r>
            <a:endParaRPr lang="en-US" altLang="zh-CN" dirty="0">
              <a:latin typeface="微软雅黑" panose="020B0503020204020204" pitchFamily="34" charset="-122"/>
              <a:ea typeface="微软雅黑" panose="020B0503020204020204" pitchFamily="34" charset="-122"/>
            </a:endParaRP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log_bin</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-bin</a:t>
            </a:r>
          </a:p>
          <a:p>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server_id</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500" dirty="0">
                <a:solidFill>
                  <a:srgbClr val="C00000"/>
                </a:solidFill>
                <a:latin typeface="DejaVu Sans Mono" panose="020B0609030804020204" pitchFamily="49" charset="0"/>
                <a:ea typeface="DejaVu Sans Mono" panose="020B0609030804020204" pitchFamily="49" charset="0"/>
                <a:cs typeface="DejaVu Sans Mono" panose="020B0609030804020204" pitchFamily="49" charset="0"/>
              </a:rPr>
              <a:t>1</a:t>
            </a:r>
            <a:endParaRPr lang="zh-CN" altLang="en-US" sz="1500" dirty="0">
              <a:solidFill>
                <a:srgbClr val="C00000"/>
              </a:solidFill>
              <a:latin typeface="DejaVu Sans Mono" panose="020B0609030804020204" pitchFamily="49" charset="0"/>
              <a:cs typeface="DejaVu Sans Mono" panose="020B0609030804020204" pitchFamily="49" charset="0"/>
            </a:endParaRPr>
          </a:p>
        </p:txBody>
      </p:sp>
      <p:sp>
        <p:nvSpPr>
          <p:cNvPr id="4" name="文本框 3"/>
          <p:cNvSpPr txBox="1"/>
          <p:nvPr/>
        </p:nvSpPr>
        <p:spPr>
          <a:xfrm>
            <a:off x="3175973" y="3688179"/>
            <a:ext cx="5840060" cy="1523494"/>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备库</a:t>
            </a:r>
            <a:endParaRPr lang="en-US" altLang="zh-CN" dirty="0">
              <a:latin typeface="微软雅黑" panose="020B0503020204020204" pitchFamily="34" charset="-122"/>
              <a:ea typeface="微软雅黑" panose="020B0503020204020204" pitchFamily="34" charset="-122"/>
            </a:endParaRP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log_bin</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-bin</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server_id</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500" dirty="0">
                <a:solidFill>
                  <a:srgbClr val="C00000"/>
                </a:solidFill>
                <a:latin typeface="DejaVu Sans Mono" panose="020B0609030804020204" pitchFamily="49" charset="0"/>
                <a:ea typeface="DejaVu Sans Mono" panose="020B0609030804020204" pitchFamily="49" charset="0"/>
                <a:cs typeface="DejaVu Sans Mono" panose="020B0609030804020204" pitchFamily="49" charset="0"/>
              </a:rPr>
              <a:t>2</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relay_log</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var</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/lib/</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-relay-bin</a:t>
            </a:r>
          </a:p>
          <a:p>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log_slave_update</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 1</a:t>
            </a:r>
          </a:p>
          <a:p>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1500" dirty="0" err="1">
                <a:latin typeface="DejaVu Sans Mono" panose="020B0609030804020204" pitchFamily="49" charset="0"/>
                <a:ea typeface="DejaVu Sans Mono" panose="020B0609030804020204" pitchFamily="49" charset="0"/>
                <a:cs typeface="DejaVu Sans Mono" panose="020B0609030804020204" pitchFamily="49" charset="0"/>
              </a:rPr>
              <a:t>read_only</a:t>
            </a:r>
            <a:r>
              <a:rPr lang="en-US" altLang="zh-CN" sz="1500" dirty="0">
                <a:latin typeface="DejaVu Sans Mono" panose="020B0609030804020204" pitchFamily="49" charset="0"/>
                <a:ea typeface="DejaVu Sans Mono" panose="020B0609030804020204" pitchFamily="49" charset="0"/>
                <a:cs typeface="DejaVu Sans Mono" panose="020B0609030804020204" pitchFamily="49" charset="0"/>
              </a:rPr>
              <a:t> = 1</a:t>
            </a:r>
            <a:endParaRPr lang="zh-CN" altLang="en-US" sz="1500" dirty="0">
              <a:latin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71625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9393" y="981994"/>
            <a:ext cx="2373214" cy="415498"/>
          </a:xfrm>
          <a:prstGeom prst="rect">
            <a:avLst/>
          </a:prstGeom>
          <a:noFill/>
        </p:spPr>
        <p:txBody>
          <a:bodyPr wrap="none" rtlCol="0">
            <a:spAutoFit/>
          </a:bodyPr>
          <a:lstStyle/>
          <a:p>
            <a:r>
              <a:rPr lang="zh-CN" altLang="en-US" sz="2100" b="1" spc="338" dirty="0">
                <a:latin typeface="微软雅黑" panose="020B0503020204020204" pitchFamily="34" charset="-122"/>
                <a:ea typeface="微软雅黑" panose="020B0503020204020204" pitchFamily="34" charset="-122"/>
              </a:rPr>
              <a:t>主库上导出数据</a:t>
            </a:r>
          </a:p>
        </p:txBody>
      </p:sp>
      <p:sp>
        <p:nvSpPr>
          <p:cNvPr id="6" name="文本框 5"/>
          <p:cNvSpPr txBox="1"/>
          <p:nvPr/>
        </p:nvSpPr>
        <p:spPr>
          <a:xfrm>
            <a:off x="3772287" y="1982570"/>
            <a:ext cx="4647426" cy="3693319"/>
          </a:xfrm>
          <a:prstGeom prst="rect">
            <a:avLst/>
          </a:prstGeom>
          <a:noFill/>
        </p:spPr>
        <p:txBody>
          <a:bodyPr wrap="none" rtlCol="0">
            <a:spAutoFit/>
          </a:bodyPr>
          <a:lstStyle/>
          <a:p>
            <a:r>
              <a:rPr lang="en-US" altLang="zh-CN" dirty="0" err="1">
                <a:latin typeface="DejaVu Sans Mono" panose="020B0609030804020204" pitchFamily="49" charset="0"/>
                <a:ea typeface="DejaVu Sans Mono" panose="020B0609030804020204" pitchFamily="49" charset="0"/>
                <a:cs typeface="DejaVu Sans Mono" panose="020B0609030804020204" pitchFamily="49" charset="0"/>
              </a:rPr>
              <a:t>mysqldump</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latin typeface="DejaVu Sans Mono" panose="020B0609030804020204" pitchFamily="49" charset="0"/>
                <a:ea typeface="DejaVu Sans Mono" panose="020B0609030804020204" pitchFamily="49" charset="0"/>
                <a:cs typeface="DejaVu Sans Mono" panose="020B0609030804020204" pitchFamily="49" charset="0"/>
              </a:rPr>
              <a:t>uroot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–p</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-A // --all-databases</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-q // --quick</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-E // --events</a:t>
            </a:r>
          </a:p>
          <a:p>
            <a:r>
              <a:rPr lang="en-US" altLang="zh-CN" dirty="0">
                <a:latin typeface="DejaVu Sans Mono" panose="020B0609030804020204" pitchFamily="49" charset="0"/>
                <a:cs typeface="DejaVu Sans Mono" panose="020B0609030804020204" pitchFamily="49" charset="0"/>
              </a:rPr>
              <a:t>--flush-privileges,</a:t>
            </a:r>
          </a:p>
          <a:p>
            <a:r>
              <a:rPr lang="en-US" altLang="zh-CN" dirty="0">
                <a:latin typeface="DejaVu Sans Mono" panose="020B0609030804020204" pitchFamily="49" charset="0"/>
                <a:cs typeface="DejaVu Sans Mono" panose="020B0609030804020204" pitchFamily="49" charset="0"/>
              </a:rPr>
              <a:t>-x // --lock-all-tables</a:t>
            </a:r>
          </a:p>
          <a:p>
            <a:r>
              <a:rPr lang="en-US" altLang="zh-CN" dirty="0">
                <a:latin typeface="DejaVu Sans Mono" panose="020B0609030804020204" pitchFamily="49" charset="0"/>
                <a:cs typeface="DejaVu Sans Mono" panose="020B0609030804020204" pitchFamily="49" charset="0"/>
              </a:rPr>
              <a:t>--single-transaction</a:t>
            </a:r>
          </a:p>
          <a:p>
            <a:r>
              <a:rPr lang="en-US" altLang="zh-CN" dirty="0">
                <a:latin typeface="DejaVu Sans Mono" panose="020B0609030804020204" pitchFamily="49" charset="0"/>
                <a:cs typeface="DejaVu Sans Mono" panose="020B0609030804020204" pitchFamily="49" charset="0"/>
              </a:rPr>
              <a:t>--triggers </a:t>
            </a:r>
          </a:p>
          <a:p>
            <a:r>
              <a:rPr lang="en-US" altLang="zh-CN" dirty="0">
                <a:latin typeface="DejaVu Sans Mono" panose="020B0609030804020204" pitchFamily="49" charset="0"/>
                <a:cs typeface="DejaVu Sans Mono" panose="020B0609030804020204" pitchFamily="49" charset="0"/>
              </a:rPr>
              <a:t>--routines</a:t>
            </a:r>
          </a:p>
          <a:p>
            <a:r>
              <a:rPr lang="en-US" altLang="zh-CN" dirty="0">
                <a:latin typeface="DejaVu Sans Mono" panose="020B0609030804020204" pitchFamily="49" charset="0"/>
                <a:cs typeface="DejaVu Sans Mono" panose="020B0609030804020204" pitchFamily="49" charset="0"/>
              </a:rPr>
              <a:t>--hex-blob</a:t>
            </a:r>
          </a:p>
          <a:p>
            <a:r>
              <a:rPr lang="en-US" altLang="zh-CN" dirty="0">
                <a:latin typeface="DejaVu Sans Mono" panose="020B0609030804020204" pitchFamily="49" charset="0"/>
                <a:cs typeface="DejaVu Sans Mono" panose="020B0609030804020204" pitchFamily="49" charset="0"/>
              </a:rPr>
              <a:t>--master-data=1 // CHANGE MASTER</a:t>
            </a:r>
          </a:p>
          <a:p>
            <a:r>
              <a:rPr lang="en-US" altLang="zh-CN" dirty="0">
                <a:latin typeface="DejaVu Sans Mono" panose="020B0609030804020204" pitchFamily="49" charset="0"/>
                <a:cs typeface="DejaVu Sans Mono" panose="020B0609030804020204" pitchFamily="49" charset="0"/>
              </a:rPr>
              <a:t>--default-character-set=utf8</a:t>
            </a:r>
          </a:p>
          <a:p>
            <a:r>
              <a:rPr lang="en-US" altLang="zh-CN" dirty="0">
                <a:latin typeface="DejaVu Sans Mono" panose="020B0609030804020204" pitchFamily="49" charset="0"/>
                <a:cs typeface="DejaVu Sans Mono" panose="020B0609030804020204" pitchFamily="49" charset="0"/>
              </a:rPr>
              <a:t>&gt;</a:t>
            </a:r>
            <a:r>
              <a:rPr lang="en-US" altLang="zh-CN" dirty="0" err="1">
                <a:latin typeface="DejaVu Sans Mono" panose="020B0609030804020204" pitchFamily="49" charset="0"/>
                <a:cs typeface="DejaVu Sans Mono" panose="020B0609030804020204" pitchFamily="49" charset="0"/>
              </a:rPr>
              <a:t>dump.sql</a:t>
            </a:r>
            <a:endParaRPr lang="zh-CN" altLang="en-US" dirty="0">
              <a:latin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118740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78367" y="1008723"/>
            <a:ext cx="1435266" cy="415498"/>
          </a:xfrm>
          <a:prstGeom prst="rect">
            <a:avLst/>
          </a:prstGeom>
          <a:noFill/>
        </p:spPr>
        <p:txBody>
          <a:bodyPr wrap="none" rtlCol="0">
            <a:spAutoFit/>
          </a:bodyPr>
          <a:lstStyle/>
          <a:p>
            <a:pPr algn="ctr"/>
            <a:r>
              <a:rPr lang="zh-CN" altLang="en-US" sz="2100" b="1" spc="338" dirty="0">
                <a:latin typeface="微软雅黑" panose="020B0503020204020204" pitchFamily="34" charset="-122"/>
                <a:ea typeface="微软雅黑" panose="020B0503020204020204" pitchFamily="34" charset="-122"/>
              </a:rPr>
              <a:t>启动复制</a:t>
            </a:r>
          </a:p>
        </p:txBody>
      </p:sp>
      <p:sp>
        <p:nvSpPr>
          <p:cNvPr id="3" name="文本框 2"/>
          <p:cNvSpPr txBox="1"/>
          <p:nvPr/>
        </p:nvSpPr>
        <p:spPr>
          <a:xfrm>
            <a:off x="3005250" y="2572035"/>
            <a:ext cx="6181500" cy="2308324"/>
          </a:xfrm>
          <a:prstGeom prst="rect">
            <a:avLst/>
          </a:prstGeom>
          <a:noFill/>
        </p:spPr>
        <p:txBody>
          <a:bodyPr wrap="none" rtlCol="0">
            <a:spAutoFit/>
          </a:bodyPr>
          <a:lstStyle/>
          <a:p>
            <a:r>
              <a:rPr lang="en-US" altLang="zh-CN"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CHANGE</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MASTER TO</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MASTER_HOST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 '192.168.0.1',</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MASTER_PORT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 3306,</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MASTER_USER</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dirty="0" err="1">
                <a:latin typeface="DejaVu Sans Mono" panose="020B0609030804020204" pitchFamily="49" charset="0"/>
                <a:ea typeface="DejaVu Sans Mono" panose="020B0609030804020204" pitchFamily="49" charset="0"/>
                <a:cs typeface="DejaVu Sans Mono" panose="020B0609030804020204" pitchFamily="49" charset="0"/>
              </a:rPr>
              <a:t>repl</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MASTER_PASSWORD</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 'password‘,</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MASTER_LOG_FILE</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 'mysql-bin.000001',</a:t>
            </a:r>
          </a:p>
          <a:p>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MASTER_LOG_POS</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 1234;</a:t>
            </a:r>
          </a:p>
          <a:p>
            <a:r>
              <a:rPr lang="en-US" altLang="zh-CN" dirty="0" err="1">
                <a:latin typeface="DejaVu Sans Mono" panose="020B0609030804020204" pitchFamily="49" charset="0"/>
                <a:ea typeface="DejaVu Sans Mono" panose="020B0609030804020204" pitchFamily="49" charset="0"/>
                <a:cs typeface="DejaVu Sans Mono" panose="020B0609030804020204" pitchFamily="49" charset="0"/>
              </a:rPr>
              <a:t>mysql</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&gt;</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START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b="1" dirty="0">
                <a:latin typeface="DejaVu Sans Mono" panose="020B0609030804020204" pitchFamily="49" charset="0"/>
                <a:ea typeface="DejaVu Sans Mono" panose="020B0609030804020204" pitchFamily="49" charset="0"/>
                <a:cs typeface="DejaVu Sans Mono" panose="020B0609030804020204" pitchFamily="49" charset="0"/>
              </a:rPr>
              <a:t>SLAVE</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a:t>
            </a:r>
            <a:endParaRPr lang="zh-CN" altLang="en-US" dirty="0">
              <a:latin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59932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5717" y="494562"/>
            <a:ext cx="2060565" cy="415498"/>
          </a:xfrm>
          <a:prstGeom prst="rect">
            <a:avLst/>
          </a:prstGeom>
          <a:noFill/>
        </p:spPr>
        <p:txBody>
          <a:bodyPr wrap="none" rtlCol="0">
            <a:spAutoFit/>
          </a:bodyPr>
          <a:lstStyle/>
          <a:p>
            <a:pPr algn="ctr"/>
            <a:r>
              <a:rPr lang="zh-CN" altLang="en-US" sz="2100" b="1" spc="338" dirty="0">
                <a:latin typeface="微软雅黑" panose="020B0503020204020204" pitchFamily="34" charset="-122"/>
                <a:ea typeface="微软雅黑" panose="020B0503020204020204" pitchFamily="34" charset="-122"/>
              </a:rPr>
              <a:t>查看复制状态</a:t>
            </a:r>
          </a:p>
        </p:txBody>
      </p:sp>
      <p:pic>
        <p:nvPicPr>
          <p:cNvPr id="4" name="图片 3"/>
          <p:cNvPicPr>
            <a:picLocks noChangeAspect="1"/>
          </p:cNvPicPr>
          <p:nvPr/>
        </p:nvPicPr>
        <p:blipFill>
          <a:blip r:embed="rId2"/>
          <a:stretch>
            <a:fillRect/>
          </a:stretch>
        </p:blipFill>
        <p:spPr>
          <a:xfrm>
            <a:off x="2520251" y="1606095"/>
            <a:ext cx="7151497" cy="4503400"/>
          </a:xfrm>
          <a:prstGeom prst="rect">
            <a:avLst/>
          </a:prstGeom>
        </p:spPr>
      </p:pic>
      <p:sp>
        <p:nvSpPr>
          <p:cNvPr id="5" name="矩形 4"/>
          <p:cNvSpPr/>
          <p:nvPr/>
        </p:nvSpPr>
        <p:spPr>
          <a:xfrm>
            <a:off x="3605406" y="4831307"/>
            <a:ext cx="2699859" cy="573206"/>
          </a:xfrm>
          <a:prstGeom prst="rect">
            <a:avLst/>
          </a:prstGeom>
          <a:noFill/>
          <a:ln w="9525" cap="flat" cmpd="sng" algn="ctr">
            <a:solidFill>
              <a:srgbClr val="FF0000"/>
            </a:solidFill>
            <a:prstDash val="solid"/>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319173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3"/>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9469" y="3163543"/>
            <a:ext cx="2753062" cy="553998"/>
          </a:xfrm>
          <a:prstGeom prst="rect">
            <a:avLst/>
          </a:prstGeom>
          <a:noFill/>
        </p:spPr>
        <p:txBody>
          <a:bodyPr wrap="none" rtlCol="0">
            <a:spAutoFit/>
          </a:bodyPr>
          <a:lstStyle/>
          <a:p>
            <a:pPr algn="ctr"/>
            <a:r>
              <a:rPr lang="zh-CN" altLang="en-US" sz="3000" b="1" spc="338" dirty="0">
                <a:latin typeface="微软雅黑" panose="020B0503020204020204" pitchFamily="34" charset="-122"/>
                <a:ea typeface="微软雅黑" panose="020B0503020204020204" pitchFamily="34" charset="-122"/>
              </a:rPr>
              <a:t>配置过程演示</a:t>
            </a:r>
          </a:p>
        </p:txBody>
      </p:sp>
    </p:spTree>
    <p:extLst>
      <p:ext uri="{BB962C8B-B14F-4D97-AF65-F5344CB8AC3E}">
        <p14:creationId xmlns:p14="http://schemas.microsoft.com/office/powerpoint/2010/main" val="1944763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910" y="2143847"/>
            <a:ext cx="2148180" cy="2148180"/>
          </a:xfrm>
          <a:prstGeom prst="rect">
            <a:avLst/>
          </a:prstGeom>
        </p:spPr>
      </p:pic>
      <p:sp>
        <p:nvSpPr>
          <p:cNvPr id="2" name="文本框 1"/>
          <p:cNvSpPr txBox="1"/>
          <p:nvPr/>
        </p:nvSpPr>
        <p:spPr>
          <a:xfrm>
            <a:off x="5339903" y="4010215"/>
            <a:ext cx="1512209" cy="438582"/>
          </a:xfrm>
          <a:prstGeom prst="rect">
            <a:avLst/>
          </a:prstGeom>
          <a:noFill/>
        </p:spPr>
        <p:txBody>
          <a:bodyPr wrap="none" rtlCol="0">
            <a:spAutoFit/>
          </a:bodyPr>
          <a:lstStyle/>
          <a:p>
            <a:pPr algn="ctr"/>
            <a:r>
              <a:rPr lang="zh-CN" altLang="en-US" sz="2250" spc="338"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103016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1.11111E-6 L 0 -0.11713 " pathEditMode="relative" rAng="0" ptsTypes="AA">
                                      <p:cBhvr>
                                        <p:cTn id="6" dur="1000" fill="hold"/>
                                        <p:tgtEl>
                                          <p:spTgt spid="5"/>
                                        </p:tgtEl>
                                        <p:attrNameLst>
                                          <p:attrName>ppt_x</p:attrName>
                                          <p:attrName>ppt_y</p:attrName>
                                        </p:attrNameLst>
                                      </p:cBhvr>
                                      <p:rCtr x="0" y="-5856"/>
                                    </p:animMotion>
                                  </p:childTnLst>
                                </p:cTn>
                              </p:par>
                              <p:par>
                                <p:cTn id="7" presetID="47"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anim calcmode="lin" valueType="num">
                                      <p:cBhvr>
                                        <p:cTn id="10" dur="1000" fill="hold"/>
                                        <p:tgtEl>
                                          <p:spTgt spid="2"/>
                                        </p:tgtEl>
                                        <p:attrNameLst>
                                          <p:attrName>ppt_x</p:attrName>
                                        </p:attrNameLst>
                                      </p:cBhvr>
                                      <p:tavLst>
                                        <p:tav tm="0">
                                          <p:val>
                                            <p:strVal val="#ppt_x"/>
                                          </p:val>
                                        </p:tav>
                                        <p:tav tm="100000">
                                          <p:val>
                                            <p:strVal val="#ppt_x"/>
                                          </p:val>
                                        </p:tav>
                                      </p:tavLst>
                                    </p:anim>
                                    <p:anim calcmode="lin" valueType="num">
                                      <p:cBhvr>
                                        <p:cTn id="1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500675" y="2375318"/>
            <a:ext cx="1215000" cy="2137307"/>
            <a:chOff x="1482088" y="2349000"/>
            <a:chExt cx="2160000" cy="3799657"/>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088" y="2349000"/>
              <a:ext cx="2160000" cy="2160000"/>
            </a:xfrm>
            <a:prstGeom prst="rect">
              <a:avLst/>
            </a:prstGeom>
          </p:spPr>
        </p:pic>
        <p:sp>
          <p:nvSpPr>
            <p:cNvPr id="6" name="文本框 5"/>
            <p:cNvSpPr txBox="1"/>
            <p:nvPr/>
          </p:nvSpPr>
          <p:spPr>
            <a:xfrm>
              <a:off x="1862356" y="5368956"/>
              <a:ext cx="1354217" cy="779701"/>
            </a:xfrm>
            <a:prstGeom prst="rect">
              <a:avLst/>
            </a:prstGeom>
            <a:noFill/>
          </p:spPr>
          <p:txBody>
            <a:bodyPr wrap="none" rtlCol="0">
              <a:spAutoFit/>
            </a:bodyPr>
            <a:lstStyle/>
            <a:p>
              <a:r>
                <a:rPr lang="zh-CN" altLang="en-US" sz="2250" dirty="0">
                  <a:latin typeface="微软雅黑" panose="020B0503020204020204" pitchFamily="34" charset="-122"/>
                  <a:ea typeface="微软雅黑" panose="020B0503020204020204" pitchFamily="34" charset="-122"/>
                </a:rPr>
                <a:t>备份</a:t>
              </a:r>
            </a:p>
          </p:txBody>
        </p:sp>
      </p:grpSp>
      <p:grpSp>
        <p:nvGrpSpPr>
          <p:cNvPr id="10" name="组合 9"/>
          <p:cNvGrpSpPr/>
          <p:nvPr/>
        </p:nvGrpSpPr>
        <p:grpSpPr>
          <a:xfrm>
            <a:off x="5466987" y="2370165"/>
            <a:ext cx="1338828" cy="2142465"/>
            <a:chOff x="4977745" y="2339827"/>
            <a:chExt cx="2380140" cy="3808826"/>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6000" y="2339827"/>
              <a:ext cx="2160000" cy="2160000"/>
            </a:xfrm>
            <a:prstGeom prst="rect">
              <a:avLst/>
            </a:prstGeom>
          </p:spPr>
        </p:pic>
        <p:sp>
          <p:nvSpPr>
            <p:cNvPr id="7" name="文本框 6"/>
            <p:cNvSpPr txBox="1"/>
            <p:nvPr/>
          </p:nvSpPr>
          <p:spPr>
            <a:xfrm>
              <a:off x="4977745" y="5368952"/>
              <a:ext cx="2380140" cy="779701"/>
            </a:xfrm>
            <a:prstGeom prst="rect">
              <a:avLst/>
            </a:prstGeom>
            <a:noFill/>
          </p:spPr>
          <p:txBody>
            <a:bodyPr wrap="none" rtlCol="0">
              <a:spAutoFit/>
            </a:bodyPr>
            <a:lstStyle/>
            <a:p>
              <a:r>
                <a:rPr lang="zh-CN" altLang="en-US" sz="2250" dirty="0">
                  <a:latin typeface="微软雅黑" panose="020B0503020204020204" pitchFamily="34" charset="-122"/>
                  <a:ea typeface="微软雅黑" panose="020B0503020204020204" pitchFamily="34" charset="-122"/>
                </a:rPr>
                <a:t>读写分离</a:t>
              </a:r>
            </a:p>
          </p:txBody>
        </p:sp>
      </p:grpSp>
      <p:grpSp>
        <p:nvGrpSpPr>
          <p:cNvPr id="11" name="组合 10"/>
          <p:cNvGrpSpPr/>
          <p:nvPr/>
        </p:nvGrpSpPr>
        <p:grpSpPr>
          <a:xfrm>
            <a:off x="7476326" y="2370162"/>
            <a:ext cx="1215000" cy="2142465"/>
            <a:chOff x="8549912" y="2339827"/>
            <a:chExt cx="2160000" cy="3808826"/>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9912" y="2339827"/>
              <a:ext cx="2160000" cy="2160000"/>
            </a:xfrm>
            <a:prstGeom prst="rect">
              <a:avLst/>
            </a:prstGeom>
          </p:spPr>
        </p:pic>
        <p:sp>
          <p:nvSpPr>
            <p:cNvPr id="8" name="文本框 7"/>
            <p:cNvSpPr txBox="1"/>
            <p:nvPr/>
          </p:nvSpPr>
          <p:spPr>
            <a:xfrm>
              <a:off x="8768138" y="5368952"/>
              <a:ext cx="1867179" cy="779701"/>
            </a:xfrm>
            <a:prstGeom prst="rect">
              <a:avLst/>
            </a:prstGeom>
            <a:noFill/>
          </p:spPr>
          <p:txBody>
            <a:bodyPr wrap="none" rtlCol="0">
              <a:spAutoFit/>
            </a:bodyPr>
            <a:lstStyle/>
            <a:p>
              <a:r>
                <a:rPr lang="zh-CN" altLang="en-US" sz="2250" dirty="0">
                  <a:latin typeface="微软雅黑" panose="020B0503020204020204" pitchFamily="34" charset="-122"/>
                  <a:ea typeface="微软雅黑" panose="020B0503020204020204" pitchFamily="34" charset="-122"/>
                </a:rPr>
                <a:t>高可用</a:t>
              </a:r>
            </a:p>
          </p:txBody>
        </p:sp>
      </p:grpSp>
    </p:spTree>
    <p:extLst>
      <p:ext uri="{BB962C8B-B14F-4D97-AF65-F5344CB8AC3E}">
        <p14:creationId xmlns:p14="http://schemas.microsoft.com/office/powerpoint/2010/main" val="148816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78782" y="2898085"/>
            <a:ext cx="6834436" cy="553998"/>
          </a:xfrm>
          <a:prstGeom prst="rect">
            <a:avLst/>
          </a:prstGeom>
          <a:noFill/>
        </p:spPr>
        <p:txBody>
          <a:bodyPr wrap="none" rtlCol="0">
            <a:spAutoFit/>
          </a:bodyPr>
          <a:lstStyle/>
          <a:p>
            <a:pPr algn="ctr"/>
            <a:r>
              <a:rPr lang="en-US" altLang="zh-CN" sz="3000" dirty="0">
                <a:latin typeface="微软雅黑" panose="020B0503020204020204" pitchFamily="34" charset="-122"/>
                <a:ea typeface="微软雅黑" panose="020B0503020204020204" pitchFamily="34" charset="-122"/>
              </a:rPr>
              <a:t>MySQL</a:t>
            </a:r>
            <a:r>
              <a:rPr lang="zh-CN" altLang="en-US" sz="3000" dirty="0">
                <a:latin typeface="微软雅黑" panose="020B0503020204020204" pitchFamily="34" charset="-122"/>
                <a:ea typeface="微软雅黑" panose="020B0503020204020204" pitchFamily="34" charset="-122"/>
              </a:rPr>
              <a:t>复制基于二进制日志</a:t>
            </a:r>
            <a:r>
              <a:rPr lang="en-US" altLang="zh-CN" sz="3000" dirty="0">
                <a:latin typeface="微软雅黑" panose="020B0503020204020204" pitchFamily="34" charset="-122"/>
                <a:ea typeface="微软雅黑" panose="020B0503020204020204" pitchFamily="34" charset="-122"/>
              </a:rPr>
              <a:t>binary log</a:t>
            </a:r>
            <a:endParaRPr lang="zh-CN" altLang="en-US" sz="3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81395" y="3840488"/>
            <a:ext cx="1509132" cy="646331"/>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基于语句</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STATEMENT</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657425" y="3840488"/>
            <a:ext cx="877163" cy="646331"/>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基于行</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ROW</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450843" y="3840488"/>
            <a:ext cx="930063" cy="646331"/>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混合</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MIXED</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3.7037E-7 L 0 -0.16528 " pathEditMode="relative" rAng="0" ptsTypes="AA">
                                      <p:cBhvr>
                                        <p:cTn id="6" dur="1000" fill="hold"/>
                                        <p:tgtEl>
                                          <p:spTgt spid="2"/>
                                        </p:tgtEl>
                                        <p:attrNameLst>
                                          <p:attrName>ppt_x</p:attrName>
                                          <p:attrName>ppt_y</p:attrName>
                                        </p:attrNameLst>
                                      </p:cBhvr>
                                      <p:rCtr x="0" y="-8264"/>
                                    </p:animMotion>
                                  </p:childTnLst>
                                </p:cTn>
                              </p:par>
                            </p:childTnLst>
                          </p:cTn>
                        </p:par>
                        <p:par>
                          <p:cTn id="7" fill="hold">
                            <p:stCondLst>
                              <p:cond delay="1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anim calcmode="lin" valueType="num">
                                      <p:cBhvr>
                                        <p:cTn id="11" dur="500" fill="hold"/>
                                        <p:tgtEl>
                                          <p:spTgt spid="3"/>
                                        </p:tgtEl>
                                        <p:attrNameLst>
                                          <p:attrName>ppt_x</p:attrName>
                                        </p:attrNameLst>
                                      </p:cBhvr>
                                      <p:tavLst>
                                        <p:tav tm="0">
                                          <p:val>
                                            <p:strVal val="#ppt_x"/>
                                          </p:val>
                                        </p:tav>
                                        <p:tav tm="100000">
                                          <p:val>
                                            <p:strVal val="#ppt_x"/>
                                          </p:val>
                                        </p:tav>
                                      </p:tavLst>
                                    </p:anim>
                                    <p:anim calcmode="lin" valueType="num">
                                      <p:cBhvr>
                                        <p:cTn id="1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iterate type="lt">
                                    <p:tmPct val="0"/>
                                  </p:iterate>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1" nodeType="clickEffect">
                                  <p:stCondLst>
                                    <p:cond delay="0"/>
                                  </p:stCondLst>
                                  <p:iterate type="lt">
                                    <p:tmPct val="0"/>
                                  </p:iterate>
                                  <p:childTnLst>
                                    <p:animEffect transition="out" filter="fade">
                                      <p:cBhvr>
                                        <p:cTn id="30" dur="500" tmFilter="0, 0; .2, .5; .8, .5; 1, 0"/>
                                        <p:tgtEl>
                                          <p:spTgt spid="5"/>
                                        </p:tgtEl>
                                      </p:cBhvr>
                                    </p:animEffect>
                                    <p:animScale>
                                      <p:cBhvr>
                                        <p:cTn id="3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62758" y="3381957"/>
            <a:ext cx="213520" cy="248209"/>
          </a:xfrm>
          <a:prstGeom prst="rect">
            <a:avLst/>
          </a:prstGeom>
          <a:noFill/>
        </p:spPr>
        <p:txBody>
          <a:bodyPr wrap="none" rtlCol="0">
            <a:spAutoFit/>
          </a:bodyPr>
          <a:lstStyle/>
          <a:p>
            <a:r>
              <a:rPr lang="en-US" altLang="zh-CN" sz="1013" dirty="0"/>
              <a:t> </a:t>
            </a:r>
            <a:endParaRPr lang="zh-CN" altLang="en-US" sz="1013" dirty="0"/>
          </a:p>
        </p:txBody>
      </p:sp>
      <p:sp>
        <p:nvSpPr>
          <p:cNvPr id="7" name="矩形 6"/>
          <p:cNvSpPr/>
          <p:nvPr/>
        </p:nvSpPr>
        <p:spPr>
          <a:xfrm>
            <a:off x="3891863" y="2797097"/>
            <a:ext cx="4408277" cy="1631216"/>
          </a:xfrm>
          <a:prstGeom prst="rect">
            <a:avLst/>
          </a:prstGeom>
        </p:spPr>
        <p:txBody>
          <a:bodyPr wrap="square">
            <a:spAutoFit/>
          </a:bodyPr>
          <a:lstStyle/>
          <a:p>
            <a:r>
              <a:rPr lang="en-US" altLang="zh-CN" sz="2000" dirty="0">
                <a:latin typeface="Consolas" panose="020B0609020204030204" pitchFamily="49" charset="0"/>
                <a:cs typeface="Consolas" panose="020B0609020204030204" pitchFamily="49" charset="0"/>
              </a:rPr>
              <a:t># </a:t>
            </a:r>
            <a:r>
              <a:rPr lang="zh-CN" altLang="en-US" sz="2000" dirty="0">
                <a:latin typeface="Consolas" panose="020B0609020204030204" pitchFamily="49" charset="0"/>
                <a:cs typeface="Consolas" panose="020B0609020204030204" pitchFamily="49" charset="0"/>
              </a:rPr>
              <a:t>比如有</a:t>
            </a:r>
            <a:r>
              <a:rPr lang="en-US" altLang="zh-CN" sz="2000" dirty="0">
                <a:latin typeface="Consolas" panose="020B0609020204030204" pitchFamily="49" charset="0"/>
                <a:cs typeface="Consolas" panose="020B0609020204030204" pitchFamily="49" charset="0"/>
              </a:rPr>
              <a:t>1000</a:t>
            </a:r>
            <a:r>
              <a:rPr lang="zh-CN" altLang="en-US" sz="2000" dirty="0">
                <a:latin typeface="Consolas" panose="020B0609020204030204" pitchFamily="49" charset="0"/>
                <a:cs typeface="Consolas" panose="020B0609020204030204" pitchFamily="49" charset="0"/>
              </a:rPr>
              <a:t>个人符合</a:t>
            </a:r>
            <a:r>
              <a:rPr lang="en-US" altLang="zh-CN" sz="2000" dirty="0">
                <a:latin typeface="Consolas" panose="020B0609020204030204" pitchFamily="49" charset="0"/>
                <a:cs typeface="Consolas" panose="020B0609020204030204" pitchFamily="49" charset="0"/>
              </a:rPr>
              <a:t>where</a:t>
            </a:r>
            <a:r>
              <a:rPr lang="zh-CN" altLang="en-US" sz="2000" dirty="0">
                <a:latin typeface="Consolas" panose="020B0609020204030204" pitchFamily="49" charset="0"/>
                <a:cs typeface="Consolas" panose="020B0609020204030204" pitchFamily="49" charset="0"/>
              </a:rPr>
              <a:t>条件</a:t>
            </a:r>
          </a:p>
          <a:p>
            <a:r>
              <a:rPr lang="en-US" altLang="zh-CN" sz="2000" b="1" dirty="0">
                <a:latin typeface="Consolas" panose="020B0609020204030204" pitchFamily="49" charset="0"/>
                <a:cs typeface="Consolas" panose="020B0609020204030204" pitchFamily="49" charset="0"/>
              </a:rPr>
              <a:t>UPDATE</a:t>
            </a:r>
            <a:r>
              <a:rPr lang="en-US" altLang="zh-CN" sz="2000" dirty="0">
                <a:latin typeface="Consolas" panose="020B0609020204030204" pitchFamily="49" charset="0"/>
                <a:cs typeface="Consolas" panose="020B0609020204030204" pitchFamily="49" charset="0"/>
              </a:rPr>
              <a:t> </a:t>
            </a:r>
          </a:p>
          <a:p>
            <a:r>
              <a:rPr lang="en-US" altLang="zh-CN" sz="2000" dirty="0">
                <a:latin typeface="Consolas" panose="020B0609020204030204" pitchFamily="49" charset="0"/>
                <a:cs typeface="Consolas" panose="020B0609020204030204" pitchFamily="49" charset="0"/>
              </a:rPr>
              <a:t>    </a:t>
            </a:r>
            <a:r>
              <a:rPr lang="en-US" altLang="zh-CN" sz="2000" dirty="0">
                <a:solidFill>
                  <a:schemeClr val="tx1">
                    <a:lumMod val="65000"/>
                    <a:lumOff val="35000"/>
                  </a:schemeClr>
                </a:solidFill>
                <a:latin typeface="Consolas" panose="020B0609020204030204" pitchFamily="49" charset="0"/>
                <a:cs typeface="Consolas" panose="020B0609020204030204" pitchFamily="49" charset="0"/>
              </a:rPr>
              <a:t>money += 50 </a:t>
            </a:r>
          </a:p>
          <a:p>
            <a:r>
              <a:rPr lang="en-US" altLang="zh-CN" sz="2000" b="1" dirty="0">
                <a:latin typeface="Consolas" panose="020B0609020204030204" pitchFamily="49" charset="0"/>
                <a:cs typeface="Consolas" panose="020B0609020204030204" pitchFamily="49" charset="0"/>
              </a:rPr>
              <a:t>WHERE</a:t>
            </a:r>
            <a:r>
              <a:rPr lang="en-US" altLang="zh-CN" sz="2000" dirty="0">
                <a:latin typeface="Consolas" panose="020B0609020204030204" pitchFamily="49" charset="0"/>
                <a:cs typeface="Consolas" panose="020B0609020204030204" pitchFamily="49" charset="0"/>
              </a:rPr>
              <a:t> </a:t>
            </a:r>
          </a:p>
          <a:p>
            <a:r>
              <a:rPr lang="en-US" altLang="zh-CN" sz="2000" dirty="0">
                <a:latin typeface="Consolas" panose="020B0609020204030204" pitchFamily="49" charset="0"/>
                <a:cs typeface="Consolas" panose="020B0609020204030204" pitchFamily="49" charset="0"/>
              </a:rPr>
              <a:t>    </a:t>
            </a:r>
            <a:r>
              <a:rPr lang="en-US" altLang="zh-CN" sz="2000" dirty="0" err="1">
                <a:solidFill>
                  <a:schemeClr val="tx1">
                    <a:lumMod val="65000"/>
                    <a:lumOff val="35000"/>
                  </a:schemeClr>
                </a:solidFill>
                <a:latin typeface="Consolas" panose="020B0609020204030204" pitchFamily="49" charset="0"/>
                <a:cs typeface="Consolas" panose="020B0609020204030204" pitchFamily="49" charset="0"/>
              </a:rPr>
              <a:t>login_time</a:t>
            </a:r>
            <a:r>
              <a:rPr lang="en-US" altLang="zh-CN" sz="2000" dirty="0">
                <a:solidFill>
                  <a:schemeClr val="tx1">
                    <a:lumMod val="65000"/>
                    <a:lumOff val="35000"/>
                  </a:schemeClr>
                </a:solidFill>
                <a:latin typeface="Consolas" panose="020B0609020204030204" pitchFamily="49" charset="0"/>
                <a:cs typeface="Consolas" panose="020B0609020204030204" pitchFamily="49" charset="0"/>
              </a:rPr>
              <a:t> &gt; '2016-11-9'; </a:t>
            </a:r>
            <a:endParaRPr lang="zh-CN" altLang="en-US" sz="2000"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8" name="文本框 7"/>
          <p:cNvSpPr txBox="1"/>
          <p:nvPr/>
        </p:nvSpPr>
        <p:spPr>
          <a:xfrm>
            <a:off x="2904572" y="4224026"/>
            <a:ext cx="2747612" cy="715581"/>
          </a:xfrm>
          <a:prstGeom prst="rect">
            <a:avLst/>
          </a:prstGeom>
          <a:ln/>
        </p:spPr>
        <p:style>
          <a:lnRef idx="2">
            <a:schemeClr val="accent3"/>
          </a:lnRef>
          <a:fillRef idx="1">
            <a:schemeClr val="lt1"/>
          </a:fillRef>
          <a:effectRef idx="0">
            <a:schemeClr val="accent3"/>
          </a:effectRef>
          <a:fontRef idx="minor">
            <a:schemeClr val="dk1"/>
          </a:fontRef>
        </p:style>
        <p:txBody>
          <a:bodyPr wrap="none" rtlCol="0">
            <a:spAutoFit/>
          </a:bodyPr>
          <a:lstStyle/>
          <a:p>
            <a:pPr>
              <a:lnSpc>
                <a:spcPct val="150000"/>
              </a:lnSpc>
            </a:pPr>
            <a:r>
              <a:rPr lang="zh-CN" altLang="en-US" sz="1350" dirty="0">
                <a:latin typeface="微软雅黑" panose="020B0503020204020204" pitchFamily="34" charset="-122"/>
                <a:ea typeface="微软雅黑" panose="020B0503020204020204" pitchFamily="34" charset="-122"/>
              </a:rPr>
              <a:t>采用</a:t>
            </a:r>
            <a:r>
              <a:rPr lang="en-US" altLang="zh-CN" sz="1350" dirty="0">
                <a:latin typeface="微软雅黑" panose="020B0503020204020204" pitchFamily="34" charset="-122"/>
                <a:ea typeface="微软雅黑" panose="020B0503020204020204" pitchFamily="34" charset="-122"/>
              </a:rPr>
              <a:t>STATEMENT</a:t>
            </a:r>
            <a:r>
              <a:rPr lang="zh-CN" altLang="en-US" sz="1350" dirty="0">
                <a:latin typeface="微软雅黑" panose="020B0503020204020204" pitchFamily="34" charset="-122"/>
                <a:ea typeface="微软雅黑" panose="020B0503020204020204" pitchFamily="34" charset="-122"/>
              </a:rPr>
              <a:t>方式的</a:t>
            </a:r>
            <a:r>
              <a:rPr lang="en-US" altLang="zh-CN" sz="1350" dirty="0" err="1">
                <a:latin typeface="微软雅黑" panose="020B0503020204020204" pitchFamily="34" charset="-122"/>
                <a:ea typeface="微软雅黑" panose="020B0503020204020204" pitchFamily="34" charset="-122"/>
              </a:rPr>
              <a:t>binlog</a:t>
            </a:r>
            <a:r>
              <a:rPr lang="zh-CN" altLang="en-US" sz="1350" dirty="0">
                <a:latin typeface="微软雅黑" panose="020B0503020204020204" pitchFamily="34" charset="-122"/>
                <a:ea typeface="微软雅黑" panose="020B0503020204020204" pitchFamily="34" charset="-122"/>
              </a:rPr>
              <a:t>中</a:t>
            </a:r>
            <a:endParaRPr lang="en-US" altLang="zh-CN" sz="1350"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只有一条</a:t>
            </a:r>
            <a:r>
              <a:rPr lang="en-US" altLang="zh-CN" sz="1350" dirty="0">
                <a:latin typeface="微软雅黑" panose="020B0503020204020204" pitchFamily="34" charset="-122"/>
                <a:ea typeface="微软雅黑" panose="020B0503020204020204" pitchFamily="34" charset="-122"/>
              </a:rPr>
              <a:t>UPDATE</a:t>
            </a:r>
            <a:r>
              <a:rPr lang="zh-CN" altLang="en-US" sz="1350" dirty="0">
                <a:latin typeface="微软雅黑" panose="020B0503020204020204" pitchFamily="34" charset="-122"/>
                <a:ea typeface="微软雅黑" panose="020B0503020204020204" pitchFamily="34" charset="-122"/>
              </a:rPr>
              <a:t>语句</a:t>
            </a:r>
          </a:p>
        </p:txBody>
      </p:sp>
      <p:sp>
        <p:nvSpPr>
          <p:cNvPr id="10" name="文本框 9"/>
          <p:cNvSpPr txBox="1"/>
          <p:nvPr/>
        </p:nvSpPr>
        <p:spPr>
          <a:xfrm>
            <a:off x="6583867" y="4224026"/>
            <a:ext cx="2466894" cy="715581"/>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nSpc>
                <a:spcPct val="150000"/>
              </a:lnSpc>
            </a:pPr>
            <a:r>
              <a:rPr lang="zh-CN" altLang="en-US" sz="1350" dirty="0">
                <a:latin typeface="微软雅黑" panose="020B0503020204020204" pitchFamily="34" charset="-122"/>
                <a:ea typeface="微软雅黑" panose="020B0503020204020204" pitchFamily="34" charset="-122"/>
              </a:rPr>
              <a:t>采用</a:t>
            </a:r>
            <a:r>
              <a:rPr lang="en-US" altLang="zh-CN" sz="1350" dirty="0">
                <a:latin typeface="微软雅黑" panose="020B0503020204020204" pitchFamily="34" charset="-122"/>
                <a:ea typeface="微软雅黑" panose="020B0503020204020204" pitchFamily="34" charset="-122"/>
              </a:rPr>
              <a:t>ROW</a:t>
            </a:r>
            <a:r>
              <a:rPr lang="zh-CN" altLang="en-US" sz="1350" dirty="0">
                <a:latin typeface="微软雅黑" panose="020B0503020204020204" pitchFamily="34" charset="-122"/>
                <a:ea typeface="微软雅黑" panose="020B0503020204020204" pitchFamily="34" charset="-122"/>
              </a:rPr>
              <a:t>方式的</a:t>
            </a:r>
            <a:r>
              <a:rPr lang="en-US" altLang="zh-CN" sz="1350" dirty="0" err="1">
                <a:latin typeface="微软雅黑" panose="020B0503020204020204" pitchFamily="34" charset="-122"/>
                <a:ea typeface="微软雅黑" panose="020B0503020204020204" pitchFamily="34" charset="-122"/>
              </a:rPr>
              <a:t>binlog</a:t>
            </a:r>
            <a:r>
              <a:rPr lang="zh-CN" altLang="en-US" sz="1350" dirty="0">
                <a:latin typeface="微软雅黑" panose="020B0503020204020204" pitchFamily="34" charset="-122"/>
                <a:ea typeface="微软雅黑" panose="020B0503020204020204" pitchFamily="34" charset="-122"/>
              </a:rPr>
              <a:t>中</a:t>
            </a:r>
            <a:endParaRPr lang="en-US" altLang="zh-CN" sz="1350"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需要记录</a:t>
            </a:r>
            <a:r>
              <a:rPr lang="en-US" altLang="zh-CN" sz="1350" dirty="0">
                <a:latin typeface="微软雅黑" panose="020B0503020204020204" pitchFamily="34" charset="-122"/>
                <a:ea typeface="微软雅黑" panose="020B0503020204020204" pitchFamily="34" charset="-122"/>
              </a:rPr>
              <a:t>1000</a:t>
            </a:r>
            <a:r>
              <a:rPr lang="zh-CN" altLang="en-US" sz="1350" dirty="0">
                <a:latin typeface="微软雅黑" panose="020B0503020204020204" pitchFamily="34" charset="-122"/>
                <a:ea typeface="微软雅黑" panose="020B0503020204020204" pitchFamily="34" charset="-122"/>
              </a:rPr>
              <a:t>条</a:t>
            </a:r>
            <a:r>
              <a:rPr lang="en-US" altLang="zh-CN" sz="1350" dirty="0">
                <a:latin typeface="微软雅黑" panose="020B0503020204020204" pitchFamily="34" charset="-122"/>
                <a:ea typeface="微软雅黑" panose="020B0503020204020204" pitchFamily="34" charset="-122"/>
              </a:rPr>
              <a:t>UPDATE</a:t>
            </a:r>
            <a:r>
              <a:rPr lang="zh-CN" altLang="en-US" sz="1350" dirty="0">
                <a:latin typeface="微软雅黑" panose="020B0503020204020204" pitchFamily="34" charset="-122"/>
                <a:ea typeface="微软雅黑" panose="020B0503020204020204" pitchFamily="34" charset="-122"/>
              </a:rPr>
              <a:t>语句</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419" y="410633"/>
            <a:ext cx="3155389" cy="1774906"/>
          </a:xfrm>
          <a:prstGeom prst="rect">
            <a:avLst/>
          </a:prstGeom>
        </p:spPr>
      </p:pic>
    </p:spTree>
    <p:extLst>
      <p:ext uri="{BB962C8B-B14F-4D97-AF65-F5344CB8AC3E}">
        <p14:creationId xmlns:p14="http://schemas.microsoft.com/office/powerpoint/2010/main" val="55673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 0 L 0 -0.17639 " pathEditMode="relative" rAng="0" ptsTypes="AA">
                                      <p:cBhvr>
                                        <p:cTn id="11" dur="500" fill="hold"/>
                                        <p:tgtEl>
                                          <p:spTgt spid="7"/>
                                        </p:tgtEl>
                                        <p:attrNameLst>
                                          <p:attrName>ppt_x</p:attrName>
                                          <p:attrName>ppt_y</p:attrName>
                                        </p:attrNameLst>
                                      </p:cBhvr>
                                      <p:rCtr x="0" y="-8819"/>
                                    </p:animMotion>
                                  </p:childTnLst>
                                </p:cTn>
                              </p:par>
                              <p:par>
                                <p:cTn id="12" presetID="1" presetClass="exit" presetSubtype="0" fill="hold" nodeType="withEffect">
                                  <p:stCondLst>
                                    <p:cond delay="0"/>
                                  </p:stCondLst>
                                  <p:childTnLst>
                                    <p:set>
                                      <p:cBhvr>
                                        <p:cTn id="13" dur="1" fill="hold">
                                          <p:stCondLst>
                                            <p:cond delay="0"/>
                                          </p:stCondLst>
                                        </p:cTn>
                                        <p:tgtEl>
                                          <p:spTgt spid="6"/>
                                        </p:tgtEl>
                                        <p:attrNameLst>
                                          <p:attrName>style.visibility</p:attrName>
                                        </p:attrNameLst>
                                      </p:cBhvr>
                                      <p:to>
                                        <p:strVal val="hidden"/>
                                      </p:to>
                                    </p:se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36219" y="2317787"/>
            <a:ext cx="4719562" cy="1815882"/>
          </a:xfrm>
          <a:prstGeom prst="rect">
            <a:avLst/>
          </a:prstGeom>
          <a:noFill/>
        </p:spPr>
        <p:txBody>
          <a:bodyPr wrap="none" rtlCol="0">
            <a:spAutoFit/>
          </a:bodyPr>
          <a:lstStyle/>
          <a:p>
            <a:r>
              <a:rPr lang="en-US" altLang="zh-CN" sz="2800" b="1" dirty="0">
                <a:latin typeface="Consolas" panose="020B0609020204030204" pitchFamily="49" charset="0"/>
                <a:cs typeface="Consolas" panose="020B0609020204030204" pitchFamily="49" charset="0"/>
              </a:rPr>
              <a:t>INSERT INTO </a:t>
            </a:r>
          </a:p>
          <a:p>
            <a:r>
              <a:rPr lang="en-US" altLang="zh-CN" sz="2800" dirty="0">
                <a:latin typeface="Consolas" panose="020B0609020204030204" pitchFamily="49" charset="0"/>
                <a:cs typeface="Consolas" panose="020B0609020204030204" pitchFamily="49" charset="0"/>
              </a:rPr>
              <a:t>    </a:t>
            </a:r>
            <a:r>
              <a:rPr lang="en-US" altLang="zh-CN" sz="2800" dirty="0" err="1">
                <a:solidFill>
                  <a:schemeClr val="tx1">
                    <a:lumMod val="65000"/>
                    <a:lumOff val="35000"/>
                  </a:schemeClr>
                </a:solidFill>
                <a:latin typeface="Consolas" panose="020B0609020204030204" pitchFamily="49" charset="0"/>
                <a:cs typeface="Consolas" panose="020B0609020204030204" pitchFamily="49" charset="0"/>
              </a:rPr>
              <a:t>tb_login_time</a:t>
            </a:r>
            <a:endParaRPr lang="en-US" altLang="zh-CN" sz="2800" dirty="0">
              <a:solidFill>
                <a:schemeClr val="tx1">
                  <a:lumMod val="65000"/>
                  <a:lumOff val="35000"/>
                </a:schemeClr>
              </a:solidFill>
              <a:latin typeface="Consolas" panose="020B0609020204030204" pitchFamily="49" charset="0"/>
              <a:cs typeface="Consolas" panose="020B0609020204030204" pitchFamily="49" charset="0"/>
            </a:endParaRPr>
          </a:p>
          <a:p>
            <a:r>
              <a:rPr lang="en-US" altLang="zh-CN" sz="2800" b="1" dirty="0">
                <a:latin typeface="Consolas" panose="020B0609020204030204" pitchFamily="49" charset="0"/>
                <a:cs typeface="Consolas" panose="020B0609020204030204" pitchFamily="49" charset="0"/>
              </a:rPr>
              <a:t>SET</a:t>
            </a:r>
            <a:r>
              <a:rPr lang="en-US" altLang="zh-CN" sz="2800" dirty="0">
                <a:latin typeface="Consolas" panose="020B0609020204030204" pitchFamily="49" charset="0"/>
                <a:cs typeface="Consolas" panose="020B0609020204030204" pitchFamily="49" charset="0"/>
              </a:rPr>
              <a:t> </a:t>
            </a:r>
          </a:p>
          <a:p>
            <a:r>
              <a:rPr lang="en-US" altLang="zh-CN" sz="2800" dirty="0">
                <a:latin typeface="Consolas" panose="020B0609020204030204" pitchFamily="49" charset="0"/>
                <a:cs typeface="Consolas" panose="020B0609020204030204" pitchFamily="49" charset="0"/>
              </a:rPr>
              <a:t>    </a:t>
            </a:r>
            <a:r>
              <a:rPr lang="en-US" altLang="zh-CN" sz="2800" dirty="0" err="1">
                <a:solidFill>
                  <a:schemeClr val="tx1">
                    <a:lumMod val="65000"/>
                    <a:lumOff val="35000"/>
                  </a:schemeClr>
                </a:solidFill>
                <a:latin typeface="Consolas" panose="020B0609020204030204" pitchFamily="49" charset="0"/>
                <a:cs typeface="Consolas" panose="020B0609020204030204" pitchFamily="49" charset="0"/>
              </a:rPr>
              <a:t>login_time</a:t>
            </a:r>
            <a:r>
              <a:rPr lang="en-US" altLang="zh-CN" sz="2800" dirty="0">
                <a:solidFill>
                  <a:schemeClr val="tx1">
                    <a:lumMod val="65000"/>
                    <a:lumOff val="35000"/>
                  </a:schemeClr>
                </a:solidFill>
                <a:latin typeface="Consolas" panose="020B0609020204030204" pitchFamily="49" charset="0"/>
                <a:cs typeface="Consolas" panose="020B0609020204030204" pitchFamily="49" charset="0"/>
              </a:rPr>
              <a:t> = NOW();</a:t>
            </a:r>
            <a:endParaRPr lang="zh-CN" altLang="en-US" sz="2800"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3" name="文本框 2"/>
          <p:cNvSpPr txBox="1"/>
          <p:nvPr/>
        </p:nvSpPr>
        <p:spPr>
          <a:xfrm>
            <a:off x="2248004" y="3897058"/>
            <a:ext cx="7731284"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采用</a:t>
            </a:r>
            <a:r>
              <a:rPr lang="en-US" altLang="zh-CN" sz="1600" dirty="0">
                <a:latin typeface="微软雅黑" panose="020B0503020204020204" pitchFamily="34" charset="-122"/>
                <a:ea typeface="微软雅黑" panose="020B0503020204020204" pitchFamily="34" charset="-122"/>
              </a:rPr>
              <a:t>STATEMENT</a:t>
            </a:r>
            <a:r>
              <a:rPr lang="zh-CN" altLang="en-US" sz="1600" dirty="0">
                <a:latin typeface="微软雅黑" panose="020B0503020204020204" pitchFamily="34" charset="-122"/>
                <a:ea typeface="微软雅黑" panose="020B0503020204020204" pitchFamily="34" charset="-122"/>
              </a:rPr>
              <a:t>方式的</a:t>
            </a:r>
            <a:r>
              <a:rPr lang="en-US" altLang="zh-CN" sz="1600" dirty="0" err="1">
                <a:latin typeface="微软雅黑" panose="020B0503020204020204" pitchFamily="34" charset="-122"/>
                <a:ea typeface="微软雅黑" panose="020B0503020204020204" pitchFamily="34" charset="-122"/>
              </a:rPr>
              <a:t>binlog</a:t>
            </a:r>
            <a:r>
              <a:rPr lang="zh-CN" altLang="en-US" sz="1600" dirty="0">
                <a:latin typeface="微软雅黑" panose="020B0503020204020204" pitchFamily="34" charset="-122"/>
                <a:ea typeface="微软雅黑" panose="020B0503020204020204" pitchFamily="34" charset="-122"/>
              </a:rPr>
              <a:t>，在从库上执行相同语句，会出现</a:t>
            </a:r>
            <a:r>
              <a:rPr lang="zh-CN" altLang="en-US" sz="1600" b="1" dirty="0">
                <a:latin typeface="微软雅黑" panose="020B0503020204020204" pitchFamily="34" charset="-122"/>
                <a:ea typeface="微软雅黑" panose="020B0503020204020204" pitchFamily="34" charset="-122"/>
              </a:rPr>
              <a:t>数据不一致</a:t>
            </a:r>
            <a:r>
              <a:rPr lang="zh-CN" altLang="en-US" sz="1600" dirty="0">
                <a:latin typeface="微软雅黑" panose="020B0503020204020204" pitchFamily="34" charset="-122"/>
                <a:ea typeface="微软雅黑" panose="020B0503020204020204" pitchFamily="34" charset="-122"/>
              </a:rPr>
              <a:t>的情况</a:t>
            </a:r>
          </a:p>
        </p:txBody>
      </p:sp>
      <p:sp>
        <p:nvSpPr>
          <p:cNvPr id="4" name="文本框 3"/>
          <p:cNvSpPr txBox="1"/>
          <p:nvPr/>
        </p:nvSpPr>
        <p:spPr>
          <a:xfrm>
            <a:off x="4603047" y="3897058"/>
            <a:ext cx="301813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必须采用</a:t>
            </a:r>
            <a:r>
              <a:rPr lang="en-US" altLang="zh-CN" sz="1600" b="1" dirty="0">
                <a:latin typeface="微软雅黑" panose="020B0503020204020204" pitchFamily="34" charset="-122"/>
                <a:ea typeface="微软雅黑" panose="020B0503020204020204" pitchFamily="34" charset="-122"/>
              </a:rPr>
              <a:t>ROW</a:t>
            </a:r>
            <a:r>
              <a:rPr lang="zh-CN" altLang="en-US" sz="1600" b="1" dirty="0">
                <a:latin typeface="微软雅黑" panose="020B0503020204020204" pitchFamily="34" charset="-122"/>
                <a:ea typeface="微软雅黑" panose="020B0503020204020204" pitchFamily="34" charset="-122"/>
              </a:rPr>
              <a:t>方式记录</a:t>
            </a:r>
            <a:r>
              <a:rPr lang="en-US" altLang="zh-CN" sz="1600" b="1" dirty="0" err="1">
                <a:latin typeface="微软雅黑" panose="020B0503020204020204" pitchFamily="34" charset="-122"/>
                <a:ea typeface="微软雅黑" panose="020B0503020204020204" pitchFamily="34" charset="-122"/>
              </a:rPr>
              <a:t>binlog</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014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 -3.7037E-7 L 0 -0.16944 " pathEditMode="relative" rAng="0" ptsTypes="AA">
                                      <p:cBhvr>
                                        <p:cTn id="11" dur="500" fill="hold"/>
                                        <p:tgtEl>
                                          <p:spTgt spid="2"/>
                                        </p:tgtEl>
                                        <p:attrNameLst>
                                          <p:attrName>ppt_x</p:attrName>
                                          <p:attrName>ppt_y</p:attrName>
                                        </p:attrNameLst>
                                      </p:cBhvr>
                                      <p:rCtr x="0" y="-8472"/>
                                    </p:animMotion>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xit" presetSubtype="37" fill="hold" grpId="1" nodeType="clickEffect">
                                  <p:stCondLst>
                                    <p:cond delay="0"/>
                                  </p:stCondLst>
                                  <p:childTnLst>
                                    <p:animEffect transition="out" filter="barn(outVertical)">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1192" y="745053"/>
            <a:ext cx="5389617"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基于语句复制，可能导致的数据不一致的情况 </a:t>
            </a:r>
            <a:endParaRPr lang="en-US" altLang="zh-CN" sz="2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812623" y="2112750"/>
            <a:ext cx="4513095" cy="369332"/>
          </a:xfrm>
          <a:prstGeom prst="rect">
            <a:avLst/>
          </a:prstGeom>
          <a:noFill/>
        </p:spPr>
        <p:txBody>
          <a:bodyPr wrap="none" rtlCol="0">
            <a:spAutoFit/>
          </a:bodyPr>
          <a:lstStyle/>
          <a:p>
            <a:pPr marL="160735" indent="-160735">
              <a:buBlip>
                <a:blip r:embed="rId3"/>
              </a:buBlip>
            </a:pPr>
            <a:r>
              <a:rPr lang="zh-CN" altLang="en-US" dirty="0">
                <a:latin typeface="微软雅黑" panose="020B0503020204020204" pitchFamily="34" charset="-122"/>
                <a:ea typeface="微软雅黑" panose="020B0503020204020204" pitchFamily="34" charset="-122"/>
              </a:rPr>
              <a:t>语句中含有用户自定义函数（</a:t>
            </a:r>
            <a:r>
              <a:rPr lang="en-US" altLang="zh-CN" dirty="0">
                <a:latin typeface="微软雅黑" panose="020B0503020204020204" pitchFamily="34" charset="-122"/>
                <a:ea typeface="微软雅黑" panose="020B0503020204020204" pitchFamily="34" charset="-122"/>
              </a:rPr>
              <a:t>UDF</a:t>
            </a:r>
            <a:r>
              <a:rPr lang="zh-CN" altLang="en-US" dirty="0">
                <a:latin typeface="微软雅黑" panose="020B0503020204020204" pitchFamily="34" charset="-122"/>
                <a:ea typeface="微软雅黑" panose="020B0503020204020204" pitchFamily="34" charset="-122"/>
              </a:rPr>
              <a:t>）调用</a:t>
            </a:r>
          </a:p>
        </p:txBody>
      </p:sp>
      <p:sp>
        <p:nvSpPr>
          <p:cNvPr id="4" name="文本框 3"/>
          <p:cNvSpPr txBox="1"/>
          <p:nvPr/>
        </p:nvSpPr>
        <p:spPr>
          <a:xfrm>
            <a:off x="3812623" y="2823898"/>
            <a:ext cx="5190351" cy="646331"/>
          </a:xfrm>
          <a:prstGeom prst="rect">
            <a:avLst/>
          </a:prstGeom>
          <a:noFill/>
        </p:spPr>
        <p:txBody>
          <a:bodyPr wrap="square" rtlCol="0">
            <a:spAutoFit/>
          </a:bodyPr>
          <a:lstStyle/>
          <a:p>
            <a:pPr marL="160735" indent="-160735">
              <a:buBlip>
                <a:blip r:embed="rId3"/>
              </a:buBlip>
            </a:pPr>
            <a:r>
              <a:rPr lang="zh-CN" altLang="en-US" dirty="0">
                <a:latin typeface="微软雅黑" panose="020B0503020204020204" pitchFamily="34" charset="-122"/>
                <a:ea typeface="微软雅黑" panose="020B0503020204020204" pitchFamily="34" charset="-122"/>
              </a:rPr>
              <a:t>如果语句中含有不确定的函数，如</a:t>
            </a:r>
            <a:r>
              <a:rPr lang="en-US" altLang="zh-CN" dirty="0">
                <a:latin typeface="微软雅黑" panose="020B0503020204020204" pitchFamily="34" charset="-122"/>
                <a:ea typeface="微软雅黑" panose="020B0503020204020204" pitchFamily="34" charset="-122"/>
              </a:rPr>
              <a:t>USER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CURRENT_USER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NOW</a:t>
            </a:r>
            <a:r>
              <a:rPr lang="zh-CN" altLang="en-US" dirty="0">
                <a:latin typeface="微软雅黑" panose="020B0503020204020204" pitchFamily="34" charset="-122"/>
                <a:ea typeface="微软雅黑" panose="020B0503020204020204" pitchFamily="34" charset="-122"/>
              </a:rPr>
              <a:t>等</a:t>
            </a:r>
          </a:p>
        </p:txBody>
      </p:sp>
      <p:sp>
        <p:nvSpPr>
          <p:cNvPr id="5" name="文本框 4"/>
          <p:cNvSpPr txBox="1"/>
          <p:nvPr/>
        </p:nvSpPr>
        <p:spPr>
          <a:xfrm>
            <a:off x="3812623" y="3812043"/>
            <a:ext cx="5190351" cy="369332"/>
          </a:xfrm>
          <a:prstGeom prst="rect">
            <a:avLst/>
          </a:prstGeom>
          <a:noFill/>
        </p:spPr>
        <p:txBody>
          <a:bodyPr wrap="square" rtlCol="0">
            <a:spAutoFit/>
          </a:bodyPr>
          <a:lstStyle/>
          <a:p>
            <a:pPr marL="160735" indent="-160735">
              <a:buBlip>
                <a:blip r:embed="rId3"/>
              </a:buBlip>
            </a:pPr>
            <a:r>
              <a:rPr lang="zh-CN" altLang="en-US" dirty="0">
                <a:latin typeface="微软雅黑" panose="020B0503020204020204" pitchFamily="34" charset="-122"/>
                <a:ea typeface="微软雅黑" panose="020B0503020204020204" pitchFamily="34" charset="-122"/>
              </a:rPr>
              <a:t>如果语句同时更新含有</a:t>
            </a:r>
            <a:r>
              <a:rPr lang="en-US" altLang="zh-CN" dirty="0" err="1">
                <a:latin typeface="微软雅黑" panose="020B0503020204020204" pitchFamily="34" charset="-122"/>
                <a:ea typeface="微软雅黑" panose="020B0503020204020204" pitchFamily="34" charset="-122"/>
              </a:rPr>
              <a:t>autoincrement</a:t>
            </a:r>
            <a:r>
              <a:rPr lang="zh-CN" altLang="en-US" dirty="0">
                <a:latin typeface="微软雅黑" panose="020B0503020204020204" pitchFamily="34" charset="-122"/>
                <a:ea typeface="微软雅黑" panose="020B0503020204020204" pitchFamily="34" charset="-122"/>
              </a:rPr>
              <a:t>字段的表</a:t>
            </a:r>
          </a:p>
        </p:txBody>
      </p:sp>
      <p:sp>
        <p:nvSpPr>
          <p:cNvPr id="6" name="文本框 5"/>
          <p:cNvSpPr txBox="1"/>
          <p:nvPr/>
        </p:nvSpPr>
        <p:spPr>
          <a:xfrm>
            <a:off x="3843239" y="4523190"/>
            <a:ext cx="5129116" cy="369332"/>
          </a:xfrm>
          <a:prstGeom prst="rect">
            <a:avLst/>
          </a:prstGeom>
          <a:noFill/>
        </p:spPr>
        <p:txBody>
          <a:bodyPr wrap="square" rtlCol="0">
            <a:spAutoFit/>
          </a:bodyPr>
          <a:lstStyle/>
          <a:p>
            <a:pPr marL="160735" indent="-160735">
              <a:buBlip>
                <a:blip r:embed="rId3"/>
              </a:buBlip>
            </a:pPr>
            <a:r>
              <a:rPr lang="zh-CN" altLang="en-US" dirty="0">
                <a:latin typeface="微软雅黑" panose="020B0503020204020204" pitchFamily="34" charset="-122"/>
                <a:ea typeface="微软雅黑" panose="020B0503020204020204" pitchFamily="34" charset="-122"/>
              </a:rPr>
              <a:t>非事务性语句执行期间出错</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251" y="1056125"/>
            <a:ext cx="8557147" cy="474959"/>
          </a:xfrm>
          <a:prstGeom prst="rect">
            <a:avLst/>
          </a:prstGeom>
        </p:spPr>
      </p:pic>
    </p:spTree>
    <p:extLst>
      <p:ext uri="{BB962C8B-B14F-4D97-AF65-F5344CB8AC3E}">
        <p14:creationId xmlns:p14="http://schemas.microsoft.com/office/powerpoint/2010/main" val="288477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4777" y="3247226"/>
            <a:ext cx="7542449" cy="461665"/>
          </a:xfrm>
          <a:prstGeom prst="rect">
            <a:avLst/>
          </a:prstGeom>
          <a:noFill/>
        </p:spPr>
        <p:txBody>
          <a:bodyPr wrap="none" rtlCol="0">
            <a:spAutoFit/>
          </a:bodyPr>
          <a:lstStyle/>
          <a:p>
            <a:pPr algn="ctr"/>
            <a:r>
              <a:rPr lang="zh-CN" altLang="en-US" sz="2400" dirty="0">
                <a:latin typeface="微软雅黑" panose="020B0503020204020204" pitchFamily="34" charset="-122"/>
                <a:ea typeface="微软雅黑" panose="020B0503020204020204" pitchFamily="34" charset="-122"/>
              </a:rPr>
              <a:t>基于行的复制不关注原始的</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语句，</a:t>
            </a:r>
            <a:r>
              <a:rPr lang="zh-CN" altLang="en-US" sz="2400" b="1" dirty="0">
                <a:latin typeface="微软雅黑" panose="020B0503020204020204" pitchFamily="34" charset="-122"/>
                <a:ea typeface="微软雅黑" panose="020B0503020204020204" pitchFamily="34" charset="-122"/>
              </a:rPr>
              <a:t>只关注实际数据</a:t>
            </a:r>
          </a:p>
        </p:txBody>
      </p:sp>
    </p:spTree>
    <p:extLst>
      <p:ext uri="{BB962C8B-B14F-4D97-AF65-F5344CB8AC3E}">
        <p14:creationId xmlns:p14="http://schemas.microsoft.com/office/powerpoint/2010/main" val="225389272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2576</TotalTime>
  <Words>2502</Words>
  <Application>Microsoft Office PowerPoint</Application>
  <PresentationFormat>宽屏</PresentationFormat>
  <Paragraphs>265</Paragraphs>
  <Slides>36</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Lantinghei SC Demibold</vt:lpstr>
      <vt:lpstr>DengXian</vt:lpstr>
      <vt:lpstr>DengXian</vt:lpstr>
      <vt:lpstr>等线 Light</vt:lpstr>
      <vt:lpstr>SimHei</vt:lpstr>
      <vt:lpstr>SimHei</vt:lpstr>
      <vt:lpstr>微软雅黑</vt:lpstr>
      <vt:lpstr>Arial</vt:lpstr>
      <vt:lpstr>Calibri</vt:lpstr>
      <vt:lpstr>Calibri Light</vt:lpstr>
      <vt:lpstr>Comic Sans MS</vt:lpstr>
      <vt:lpstr>Consolas</vt:lpstr>
      <vt:lpstr>DejaVu Sans Mono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119</cp:revision>
  <dcterms:created xsi:type="dcterms:W3CDTF">2016-11-09T00:48:27Z</dcterms:created>
  <dcterms:modified xsi:type="dcterms:W3CDTF">2016-11-16T08:57:29Z</dcterms:modified>
</cp:coreProperties>
</file>