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slide" Target="slides/slide20.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8f088c6826_2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8f088c6826_2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8f088c6826_2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8f088c6826_2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8f088c682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8f088c682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f088c682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8f088c682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f088c6826_2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f088c6826_2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f088c6826_2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f088c6826_2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8f0e178d5e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38f0e178d5e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8f0e178d5e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8f0e178d5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8f088c682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38f088c682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8f088c682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8f088c682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f088c68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f088c68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8f088c6826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8f088c6826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8f088c682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8f088c682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8f088c682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8f088c682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8f088c682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8f088c682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8f088c6826_2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8f088c6826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8f088c6826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8f088c6826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8f088c682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8f088c682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8f088c6826_2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8f088c6826_2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en.wikipedia.org/wiki/Sample_mean_and_covariance" TargetMode="External"/><Relationship Id="rId4" Type="http://schemas.openxmlformats.org/officeDocument/2006/relationships/hyperlink" Target="https://en.wikipedia.org/wiki/Sample_mean_and_covariance" TargetMode="External"/><Relationship Id="rId5" Type="http://schemas.openxmlformats.org/officeDocument/2006/relationships/hyperlink" Target="https://en.wikipedia.org/wiki/Mean" TargetMode="External"/><Relationship Id="rId6" Type="http://schemas.openxmlformats.org/officeDocument/2006/relationships/hyperlink" Target="https://en.wikipedia.org/wiki/Mean" TargetMode="External"/><Relationship Id="rId7"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Detection and Estimation Theory Project Presentation</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-Shannon Muthanna I B (IMT2022552)</a:t>
            </a:r>
            <a:endParaRPr/>
          </a:p>
          <a:p>
            <a:pPr indent="0" lvl="0" marL="0" rtl="0" algn="ctr">
              <a:spcBef>
                <a:spcPts val="0"/>
              </a:spcBef>
              <a:spcAft>
                <a:spcPts val="0"/>
              </a:spcAft>
              <a:buNone/>
            </a:pPr>
            <a:r>
              <a:rPr lang="en"/>
              <a:t>- Margasahayam Venkatesh Chirag (IMT2022583)</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1400"/>
              </a:spcBef>
              <a:spcAft>
                <a:spcPts val="0"/>
              </a:spcAft>
              <a:buClr>
                <a:schemeClr val="dk1"/>
              </a:buClr>
              <a:buSzPts val="1100"/>
              <a:buFont typeface="Arial"/>
              <a:buNone/>
            </a:pPr>
            <a:r>
              <a:rPr b="1" lang="en" sz="1300">
                <a:solidFill>
                  <a:schemeClr val="dk1"/>
                </a:solidFill>
              </a:rPr>
              <a:t>Performance Comparison Strategies</a:t>
            </a:r>
            <a:endParaRPr b="1" sz="13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The proposed MLP detectors are benchmarked using two primary strategies:</a:t>
            </a:r>
            <a:endParaRPr sz="1100">
              <a:solidFill>
                <a:schemeClr val="dk1"/>
              </a:solidFill>
            </a:endParaRPr>
          </a:p>
          <a:p>
            <a:pPr indent="-298450" lvl="0" marL="457200" rtl="0" algn="l">
              <a:spcBef>
                <a:spcPts val="1200"/>
              </a:spcBef>
              <a:spcAft>
                <a:spcPts val="0"/>
              </a:spcAft>
              <a:buClr>
                <a:schemeClr val="dk1"/>
              </a:buClr>
              <a:buSzPts val="1100"/>
              <a:buAutoNum type="arabicPeriod"/>
            </a:pPr>
            <a:r>
              <a:rPr b="1" lang="en" sz="1100">
                <a:solidFill>
                  <a:schemeClr val="dk1"/>
                </a:solidFill>
              </a:rPr>
              <a:t>MLP vs. NP Approximation:</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MLP detectors (trained via supervised learning) are compared against the optimum </a:t>
            </a:r>
            <a:r>
              <a:rPr b="1" lang="en" sz="1100">
                <a:solidFill>
                  <a:schemeClr val="dk1"/>
                </a:solidFill>
              </a:rPr>
              <a:t>NP Detector approximation</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The NP approximation uses a </a:t>
            </a:r>
            <a:r>
              <a:rPr b="1" lang="en" sz="1100">
                <a:solidFill>
                  <a:schemeClr val="dk1"/>
                </a:solidFill>
              </a:rPr>
              <a:t>Constrained Generalized Likelihood Ratio (CGLR)</a:t>
            </a:r>
            <a:r>
              <a:rPr lang="en"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Metric:</a:t>
            </a:r>
            <a:r>
              <a:rPr lang="en" sz="1100">
                <a:solidFill>
                  <a:schemeClr val="dk1"/>
                </a:solidFill>
              </a:rPr>
              <a:t> Receiver Operating Characteristic (</a:t>
            </a:r>
            <a:r>
              <a:rPr b="1" lang="en" sz="1100">
                <a:solidFill>
                  <a:schemeClr val="dk1"/>
                </a:solidFill>
              </a:rPr>
              <a:t>ROC</a:t>
            </a:r>
            <a:r>
              <a:rPr lang="en" sz="1100">
                <a:solidFill>
                  <a:schemeClr val="dk1"/>
                </a:solidFill>
              </a:rPr>
              <a:t> curves) are used to show validity (Probability of Detection (P</a:t>
            </a:r>
            <a:r>
              <a:rPr baseline="-25000" lang="en" sz="1100">
                <a:solidFill>
                  <a:schemeClr val="dk1"/>
                </a:solidFill>
              </a:rPr>
              <a:t>D</a:t>
            </a:r>
            <a:r>
              <a:rPr lang="en" sz="1100">
                <a:solidFill>
                  <a:schemeClr val="dk1"/>
                </a:solidFill>
              </a:rPr>
              <a:t>​) vs. Probability of False Alarm (P</a:t>
            </a:r>
            <a:r>
              <a:rPr baseline="-25000" lang="en" sz="1100">
                <a:solidFill>
                  <a:schemeClr val="dk1"/>
                </a:solidFill>
              </a:rPr>
              <a:t>FA​</a:t>
            </a:r>
            <a:r>
              <a:rPr lang="en"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 sz="1100">
                <a:solidFill>
                  <a:schemeClr val="dk1"/>
                </a:solidFill>
              </a:rPr>
              <a:t>MLP Error Function Comparison:</a:t>
            </a:r>
            <a:endParaRPr b="1" sz="1100">
              <a:solidFill>
                <a:schemeClr val="dk1"/>
              </a:solidFill>
            </a:endParaRPr>
          </a:p>
          <a:p>
            <a:pPr indent="-298450" lvl="1" marL="914400" rtl="0" algn="l">
              <a:spcBef>
                <a:spcPts val="0"/>
              </a:spcBef>
              <a:spcAft>
                <a:spcPts val="0"/>
              </a:spcAft>
              <a:buClr>
                <a:schemeClr val="dk1"/>
              </a:buClr>
              <a:buSzPts val="1100"/>
              <a:buChar char="○"/>
            </a:pPr>
            <a:r>
              <a:rPr lang="en" sz="1100">
                <a:solidFill>
                  <a:schemeClr val="dk1"/>
                </a:solidFill>
              </a:rPr>
              <a:t>Compare detectors trained with </a:t>
            </a:r>
            <a:r>
              <a:rPr b="1" lang="en" sz="1100">
                <a:solidFill>
                  <a:schemeClr val="dk1"/>
                </a:solidFill>
              </a:rPr>
              <a:t>Cross-Entropy Error</a:t>
            </a:r>
            <a:r>
              <a:rPr lang="en" sz="1100">
                <a:solidFill>
                  <a:schemeClr val="dk1"/>
                </a:solidFill>
              </a:rPr>
              <a:t> against those trained with:</a:t>
            </a:r>
            <a:endParaRPr sz="1100">
              <a:solidFill>
                <a:schemeClr val="dk1"/>
              </a:solidFill>
            </a:endParaRPr>
          </a:p>
          <a:p>
            <a:pPr indent="-298450" lvl="2" marL="1371600" rtl="0" algn="l">
              <a:spcBef>
                <a:spcPts val="0"/>
              </a:spcBef>
              <a:spcAft>
                <a:spcPts val="0"/>
              </a:spcAft>
              <a:buClr>
                <a:schemeClr val="dk1"/>
              </a:buClr>
              <a:buSzPts val="1100"/>
              <a:buChar char="■"/>
            </a:pPr>
            <a:r>
              <a:rPr b="1" lang="en" sz="1100">
                <a:solidFill>
                  <a:schemeClr val="dk1"/>
                </a:solidFill>
              </a:rPr>
              <a:t>Sum-of-Squares Error</a:t>
            </a:r>
            <a:endParaRPr b="1" sz="1100">
              <a:solidFill>
                <a:schemeClr val="dk1"/>
              </a:solidFill>
            </a:endParaRPr>
          </a:p>
          <a:p>
            <a:pPr indent="-298450" lvl="2" marL="1371600" rtl="0" algn="l">
              <a:spcBef>
                <a:spcPts val="0"/>
              </a:spcBef>
              <a:spcAft>
                <a:spcPts val="0"/>
              </a:spcAft>
              <a:buClr>
                <a:schemeClr val="dk1"/>
              </a:buClr>
              <a:buSzPts val="1100"/>
              <a:buChar char="■"/>
            </a:pPr>
            <a:r>
              <a:rPr b="1" lang="en" sz="1100">
                <a:solidFill>
                  <a:schemeClr val="dk1"/>
                </a:solidFill>
              </a:rPr>
              <a:t>Minkowski Error</a:t>
            </a:r>
            <a:r>
              <a:rPr lang="en" sz="1100">
                <a:solidFill>
                  <a:schemeClr val="dk1"/>
                </a:solidFill>
              </a:rPr>
              <a:t> (R=1)</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Note:</a:t>
            </a:r>
            <a:r>
              <a:rPr lang="en" sz="1100">
                <a:solidFill>
                  <a:schemeClr val="dk1"/>
                </a:solidFill>
              </a:rPr>
              <a:t> This comparison is performed only for </a:t>
            </a:r>
            <a:r>
              <a:rPr b="1" lang="en" sz="1100">
                <a:solidFill>
                  <a:schemeClr val="dk1"/>
                </a:solidFill>
              </a:rPr>
              <a:t>Case Study 1</a:t>
            </a:r>
            <a:r>
              <a:rPr lang="en" sz="1100">
                <a:solidFill>
                  <a:schemeClr val="dk1"/>
                </a:solidFill>
              </a:rPr>
              <a:t> due to space limitations, but similar trends were observed for the other cases.</a:t>
            </a:r>
            <a:endParaRPr sz="1100">
              <a:solidFill>
                <a:schemeClr val="dk1"/>
              </a:solidFill>
            </a:endParaRPr>
          </a:p>
          <a:p>
            <a:pPr indent="-298450" lvl="1" marL="914400" rtl="0" algn="l">
              <a:spcBef>
                <a:spcPts val="0"/>
              </a:spcBef>
              <a:spcAft>
                <a:spcPts val="0"/>
              </a:spcAft>
              <a:buClr>
                <a:schemeClr val="dk1"/>
              </a:buClr>
              <a:buSzPts val="1100"/>
              <a:buChar char="○"/>
            </a:pPr>
            <a:r>
              <a:rPr b="1" lang="en" sz="1100">
                <a:solidFill>
                  <a:schemeClr val="dk1"/>
                </a:solidFill>
              </a:rPr>
              <a:t>Metric:</a:t>
            </a:r>
            <a:r>
              <a:rPr lang="en" sz="1100">
                <a:solidFill>
                  <a:schemeClr val="dk1"/>
                </a:solidFill>
              </a:rPr>
              <a:t> PD​ versus Signal-to-Noise Ratio (SNR) for the best detectors.</a:t>
            </a:r>
            <a:endParaRPr sz="1100">
              <a:solidFill>
                <a:schemeClr val="dk1"/>
              </a:solidFill>
            </a:endParaRPr>
          </a:p>
          <a:p>
            <a:pPr indent="0" lvl="0" marL="0" rtl="0" algn="l">
              <a:spcBef>
                <a:spcPts val="1200"/>
              </a:spcBef>
              <a:spcAft>
                <a:spcPts val="1200"/>
              </a:spcAft>
              <a:buNone/>
            </a:pPr>
            <a:r>
              <a:t/>
            </a:r>
            <a:endParaRPr b="1" sz="13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pic>
        <p:nvPicPr>
          <p:cNvPr id="125" name="Google Shape;125;p23"/>
          <p:cNvPicPr preferRelativeResize="0"/>
          <p:nvPr/>
        </p:nvPicPr>
        <p:blipFill>
          <a:blip r:embed="rId3">
            <a:alphaModFix/>
          </a:blip>
          <a:stretch>
            <a:fillRect/>
          </a:stretch>
        </p:blipFill>
        <p:spPr>
          <a:xfrm>
            <a:off x="840413" y="1405638"/>
            <a:ext cx="6905625" cy="2847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31" name="Google Shape;13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Clr>
                <a:schemeClr val="dk1"/>
              </a:buClr>
              <a:buSzPts val="1200"/>
              <a:buChar char="-"/>
            </a:pPr>
            <a:r>
              <a:rPr lang="en" sz="1200">
                <a:solidFill>
                  <a:schemeClr val="dk1"/>
                </a:solidFill>
              </a:rPr>
              <a:t>The final approximation error depends on the </a:t>
            </a:r>
            <a:r>
              <a:rPr b="1" lang="en" sz="1200">
                <a:solidFill>
                  <a:schemeClr val="dk1"/>
                </a:solidFill>
              </a:rPr>
              <a:t>error function</a:t>
            </a:r>
            <a:r>
              <a:rPr lang="en" sz="1200">
                <a:solidFill>
                  <a:schemeClr val="dk1"/>
                </a:solidFill>
              </a:rPr>
              <a:t>, </a:t>
            </a:r>
            <a:r>
              <a:rPr b="1" lang="en" sz="1200">
                <a:solidFill>
                  <a:schemeClr val="dk1"/>
                </a:solidFill>
              </a:rPr>
              <a:t>training/validation sets</a:t>
            </a:r>
            <a:r>
              <a:rPr lang="en" sz="1200">
                <a:solidFill>
                  <a:schemeClr val="dk1"/>
                </a:solidFill>
              </a:rPr>
              <a:t>, system </a:t>
            </a:r>
            <a:r>
              <a:rPr b="1" lang="en" sz="1200">
                <a:solidFill>
                  <a:schemeClr val="dk1"/>
                </a:solidFill>
              </a:rPr>
              <a:t>structure</a:t>
            </a:r>
            <a:r>
              <a:rPr lang="en" sz="1200">
                <a:solidFill>
                  <a:schemeClr val="dk1"/>
                </a:solidFill>
              </a:rPr>
              <a:t>, and </a:t>
            </a:r>
            <a:r>
              <a:rPr b="1" lang="en" sz="1200">
                <a:solidFill>
                  <a:schemeClr val="dk1"/>
                </a:solidFill>
              </a:rPr>
              <a:t>training algorithm</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For a good approximation, the training set must be a subset of the input, the predicted function (implemented by the learning machine) must be </a:t>
            </a:r>
            <a:r>
              <a:rPr b="1" lang="en" sz="1200">
                <a:solidFill>
                  <a:schemeClr val="dk1"/>
                </a:solidFill>
              </a:rPr>
              <a:t>sufficiently general</a:t>
            </a:r>
            <a:r>
              <a:rPr lang="en" sz="1200">
                <a:solidFill>
                  <a:schemeClr val="dk1"/>
                </a:solidFill>
              </a:rPr>
              <a:t> to minimize the error function and the </a:t>
            </a:r>
            <a:r>
              <a:rPr b="1" lang="en" sz="1200">
                <a:solidFill>
                  <a:schemeClr val="dk1"/>
                </a:solidFill>
              </a:rPr>
              <a:t>learning algorithm</a:t>
            </a:r>
            <a:r>
              <a:rPr lang="en" sz="1200">
                <a:solidFill>
                  <a:schemeClr val="dk1"/>
                </a:solidFill>
              </a:rPr>
              <a:t> must effectively find the </a:t>
            </a:r>
            <a:r>
              <a:rPr b="1" lang="en" sz="1200">
                <a:solidFill>
                  <a:schemeClr val="dk1"/>
                </a:solidFill>
              </a:rPr>
              <a:t>minimum</a:t>
            </a:r>
            <a:r>
              <a:rPr lang="en" sz="1200">
                <a:solidFill>
                  <a:schemeClr val="dk1"/>
                </a:solidFill>
              </a:rPr>
              <a:t> of the error function.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Case 1A</a:t>
            </a:r>
            <a:endParaRPr/>
          </a:p>
        </p:txBody>
      </p:sp>
      <p:sp>
        <p:nvSpPr>
          <p:cNvPr id="137" name="Google Shape;137;p25"/>
          <p:cNvSpPr txBox="1"/>
          <p:nvPr>
            <p:ph idx="1" type="body"/>
          </p:nvPr>
        </p:nvSpPr>
        <p:spPr>
          <a:xfrm>
            <a:off x="311700" y="11943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ROC curve for Gaussian Targets with</a:t>
            </a:r>
            <a:endParaRPr b="1" sz="1200"/>
          </a:p>
          <a:p>
            <a:pPr indent="0" lvl="0" marL="0" rtl="0" algn="l">
              <a:spcBef>
                <a:spcPts val="1200"/>
              </a:spcBef>
              <a:spcAft>
                <a:spcPts val="0"/>
              </a:spcAft>
              <a:buNone/>
            </a:pPr>
            <a:r>
              <a:rPr b="1" lang="en" sz="1200"/>
              <a:t>Cross-Entropy error </a:t>
            </a:r>
            <a:endParaRPr b="1" sz="1200"/>
          </a:p>
          <a:p>
            <a:pPr indent="0" lvl="0" marL="0" rtl="0" algn="l">
              <a:spcBef>
                <a:spcPts val="1200"/>
              </a:spcBef>
              <a:spcAft>
                <a:spcPts val="0"/>
              </a:spcAft>
              <a:buNone/>
            </a:pPr>
            <a:r>
              <a:rPr lang="en" sz="1100"/>
              <a:t>Zoomed version given below</a:t>
            </a:r>
            <a:endParaRPr sz="1100"/>
          </a:p>
          <a:p>
            <a:pPr indent="0" lvl="0" marL="0" rtl="0" algn="l">
              <a:spcBef>
                <a:spcPts val="1200"/>
              </a:spcBef>
              <a:spcAft>
                <a:spcPts val="1200"/>
              </a:spcAft>
              <a:buNone/>
            </a:pPr>
            <a:r>
              <a:t/>
            </a:r>
            <a:endParaRPr/>
          </a:p>
        </p:txBody>
      </p:sp>
      <p:pic>
        <p:nvPicPr>
          <p:cNvPr id="138" name="Google Shape;138;p25"/>
          <p:cNvPicPr preferRelativeResize="0"/>
          <p:nvPr/>
        </p:nvPicPr>
        <p:blipFill>
          <a:blip r:embed="rId3">
            <a:alphaModFix/>
          </a:blip>
          <a:stretch>
            <a:fillRect/>
          </a:stretch>
        </p:blipFill>
        <p:spPr>
          <a:xfrm>
            <a:off x="3941500" y="920338"/>
            <a:ext cx="4648200" cy="3400425"/>
          </a:xfrm>
          <a:prstGeom prst="rect">
            <a:avLst/>
          </a:prstGeom>
          <a:noFill/>
          <a:ln>
            <a:noFill/>
          </a:ln>
        </p:spPr>
      </p:pic>
      <p:pic>
        <p:nvPicPr>
          <p:cNvPr id="139" name="Google Shape;139;p25"/>
          <p:cNvPicPr preferRelativeResize="0"/>
          <p:nvPr/>
        </p:nvPicPr>
        <p:blipFill>
          <a:blip r:embed="rId4">
            <a:alphaModFix/>
          </a:blip>
          <a:stretch>
            <a:fillRect/>
          </a:stretch>
        </p:blipFill>
        <p:spPr>
          <a:xfrm>
            <a:off x="362225" y="2230250"/>
            <a:ext cx="3060675" cy="21959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Case 1A</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ROC curve for Gaussian Targets with</a:t>
            </a:r>
            <a:endParaRPr b="1" sz="1200"/>
          </a:p>
          <a:p>
            <a:pPr indent="0" lvl="0" marL="0" rtl="0" algn="l">
              <a:spcBef>
                <a:spcPts val="1200"/>
              </a:spcBef>
              <a:spcAft>
                <a:spcPts val="0"/>
              </a:spcAft>
              <a:buNone/>
            </a:pPr>
            <a:r>
              <a:rPr b="1" lang="en" sz="1200"/>
              <a:t>Sum of Squared Error</a:t>
            </a:r>
            <a:endParaRPr b="1"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6" name="Google Shape;146;p26"/>
          <p:cNvPicPr preferRelativeResize="0"/>
          <p:nvPr/>
        </p:nvPicPr>
        <p:blipFill>
          <a:blip r:embed="rId3">
            <a:alphaModFix/>
          </a:blip>
          <a:stretch>
            <a:fillRect/>
          </a:stretch>
        </p:blipFill>
        <p:spPr>
          <a:xfrm>
            <a:off x="3770163" y="828675"/>
            <a:ext cx="4600575" cy="3486150"/>
          </a:xfrm>
          <a:prstGeom prst="rect">
            <a:avLst/>
          </a:prstGeom>
          <a:noFill/>
          <a:ln>
            <a:noFill/>
          </a:ln>
        </p:spPr>
      </p:pic>
      <p:pic>
        <p:nvPicPr>
          <p:cNvPr id="147" name="Google Shape;147;p26"/>
          <p:cNvPicPr preferRelativeResize="0"/>
          <p:nvPr/>
        </p:nvPicPr>
        <p:blipFill>
          <a:blip r:embed="rId4">
            <a:alphaModFix/>
          </a:blip>
          <a:stretch>
            <a:fillRect/>
          </a:stretch>
        </p:blipFill>
        <p:spPr>
          <a:xfrm>
            <a:off x="355450" y="1966075"/>
            <a:ext cx="3190574" cy="22891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Results: Case 1A</a:t>
            </a:r>
            <a:endParaRPr/>
          </a:p>
        </p:txBody>
      </p:sp>
      <p:sp>
        <p:nvSpPr>
          <p:cNvPr id="153" name="Google Shape;15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200"/>
              <a:t>ROC curve for Gaussian Targets with</a:t>
            </a:r>
            <a:endParaRPr b="1" sz="1200"/>
          </a:p>
          <a:p>
            <a:pPr indent="0" lvl="0" marL="0" rtl="0" algn="l">
              <a:spcBef>
                <a:spcPts val="1200"/>
              </a:spcBef>
              <a:spcAft>
                <a:spcPts val="0"/>
              </a:spcAft>
              <a:buNone/>
            </a:pPr>
            <a:r>
              <a:rPr b="1" lang="en" sz="1200"/>
              <a:t>Minkowski error R = 1</a:t>
            </a:r>
            <a:endParaRPr b="1" sz="12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54" name="Google Shape;154;p27"/>
          <p:cNvPicPr preferRelativeResize="0"/>
          <p:nvPr/>
        </p:nvPicPr>
        <p:blipFill>
          <a:blip r:embed="rId3">
            <a:alphaModFix/>
          </a:blip>
          <a:stretch>
            <a:fillRect/>
          </a:stretch>
        </p:blipFill>
        <p:spPr>
          <a:xfrm>
            <a:off x="3560725" y="955163"/>
            <a:ext cx="4629150" cy="34004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1B: ROC curve for SW1 with Cross-Entropy Error</a:t>
            </a:r>
            <a:endParaRPr/>
          </a:p>
        </p:txBody>
      </p:sp>
      <p:sp>
        <p:nvSpPr>
          <p:cNvPr id="160" name="Google Shape;160;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Local Trend (Zoomed Version)</a:t>
            </a:r>
            <a:endParaRPr/>
          </a:p>
        </p:txBody>
      </p:sp>
      <p:pic>
        <p:nvPicPr>
          <p:cNvPr id="161" name="Google Shape;161;p28"/>
          <p:cNvPicPr preferRelativeResize="0"/>
          <p:nvPr/>
        </p:nvPicPr>
        <p:blipFill rotWithShape="1">
          <a:blip r:embed="rId3">
            <a:alphaModFix/>
          </a:blip>
          <a:srcRect b="0" l="0" r="10865" t="0"/>
          <a:stretch/>
        </p:blipFill>
        <p:spPr>
          <a:xfrm>
            <a:off x="3983900" y="1017725"/>
            <a:ext cx="4848401" cy="397339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Case 1B: </a:t>
            </a:r>
            <a:r>
              <a:rPr lang="en"/>
              <a:t>ROC curve for SW1 with Sum-of-Squares Error</a:t>
            </a:r>
            <a:endParaRPr/>
          </a:p>
          <a:p>
            <a:pPr indent="0" lvl="0" marL="0" rtl="0" algn="l">
              <a:spcBef>
                <a:spcPts val="0"/>
              </a:spcBef>
              <a:spcAft>
                <a:spcPts val="0"/>
              </a:spcAft>
              <a:buNone/>
            </a:pPr>
            <a:r>
              <a:t/>
            </a:r>
            <a:endParaRPr/>
          </a:p>
        </p:txBody>
      </p:sp>
      <p:sp>
        <p:nvSpPr>
          <p:cNvPr id="167" name="Google Shape;16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Local Trend (zoomed version)</a:t>
            </a:r>
            <a:endParaRPr/>
          </a:p>
        </p:txBody>
      </p:sp>
      <p:pic>
        <p:nvPicPr>
          <p:cNvPr id="168" name="Google Shape;168;p29"/>
          <p:cNvPicPr preferRelativeResize="0"/>
          <p:nvPr/>
        </p:nvPicPr>
        <p:blipFill rotWithShape="1">
          <a:blip r:embed="rId3">
            <a:alphaModFix/>
          </a:blip>
          <a:srcRect b="0" l="0" r="9502" t="0"/>
          <a:stretch/>
        </p:blipFill>
        <p:spPr>
          <a:xfrm>
            <a:off x="3693475" y="1017725"/>
            <a:ext cx="4975450" cy="4015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Case 1B: ROC curve for SW1 </a:t>
            </a:r>
            <a:r>
              <a:rPr lang="en"/>
              <a:t>with</a:t>
            </a:r>
            <a:r>
              <a:rPr lang="en"/>
              <a:t> </a:t>
            </a:r>
            <a:r>
              <a:rPr lang="en"/>
              <a:t>Minkowski </a:t>
            </a:r>
            <a:r>
              <a:rPr lang="en"/>
              <a:t>Error (for R=1)</a:t>
            </a:r>
            <a:endParaRPr/>
          </a:p>
        </p:txBody>
      </p:sp>
      <p:pic>
        <p:nvPicPr>
          <p:cNvPr id="174" name="Google Shape;174;p30"/>
          <p:cNvPicPr preferRelativeResize="0"/>
          <p:nvPr/>
        </p:nvPicPr>
        <p:blipFill rotWithShape="1">
          <a:blip r:embed="rId3">
            <a:alphaModFix/>
          </a:blip>
          <a:srcRect b="1652" l="0" r="7817" t="0"/>
          <a:stretch/>
        </p:blipFill>
        <p:spPr>
          <a:xfrm>
            <a:off x="4080000" y="1017725"/>
            <a:ext cx="4946575" cy="3854975"/>
          </a:xfrm>
          <a:prstGeom prst="rect">
            <a:avLst/>
          </a:prstGeom>
          <a:noFill/>
          <a:ln>
            <a:noFill/>
          </a:ln>
        </p:spPr>
      </p:pic>
      <p:sp>
        <p:nvSpPr>
          <p:cNvPr id="175" name="Google Shape;175;p30"/>
          <p:cNvSpPr txBox="1"/>
          <p:nvPr/>
        </p:nvSpPr>
        <p:spPr>
          <a:xfrm>
            <a:off x="311700" y="1493425"/>
            <a:ext cx="3000000" cy="78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1800">
                <a:solidFill>
                  <a:schemeClr val="dk2"/>
                </a:solidFill>
              </a:rPr>
              <a:t>Local Trend (zoomed version)</a:t>
            </a:r>
            <a:endParaRPr sz="1800">
              <a:solidFill>
                <a:schemeClr val="dk2"/>
              </a:solidFill>
            </a:endParaRPr>
          </a:p>
        </p:txBody>
      </p:sp>
      <p:pic>
        <p:nvPicPr>
          <p:cNvPr id="176" name="Google Shape;176;p30"/>
          <p:cNvPicPr preferRelativeResize="0"/>
          <p:nvPr/>
        </p:nvPicPr>
        <p:blipFill rotWithShape="1">
          <a:blip r:embed="rId4">
            <a:alphaModFix/>
          </a:blip>
          <a:srcRect b="0" l="0" r="9379" t="0"/>
          <a:stretch/>
        </p:blipFill>
        <p:spPr>
          <a:xfrm>
            <a:off x="152400" y="2273725"/>
            <a:ext cx="3411784" cy="27502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Future Works</a:t>
            </a:r>
            <a:endParaRPr/>
          </a:p>
        </p:txBody>
      </p:sp>
      <p:sp>
        <p:nvSpPr>
          <p:cNvPr id="182" name="Google Shape;182;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Generate the ROC plots for Case-2 and Case-3 for A and B subcases.</a:t>
            </a:r>
            <a:endParaRPr/>
          </a:p>
          <a:p>
            <a:pPr indent="-342900" lvl="0" marL="457200" rtl="0" algn="l">
              <a:spcBef>
                <a:spcPts val="0"/>
              </a:spcBef>
              <a:spcAft>
                <a:spcPts val="0"/>
              </a:spcAft>
              <a:buSzPts val="1800"/>
              <a:buChar char="-"/>
            </a:pPr>
            <a:r>
              <a:rPr lang="en"/>
              <a:t>Plot P</a:t>
            </a:r>
            <a:r>
              <a:rPr baseline="-25000" lang="en"/>
              <a:t>D</a:t>
            </a:r>
            <a:r>
              <a:rPr lang="en"/>
              <a:t> VS SNR for all the 3 types of error</a:t>
            </a:r>
            <a:endParaRPr/>
          </a:p>
          <a:p>
            <a:pPr indent="-342900" lvl="0" marL="457200" rtl="0" algn="l">
              <a:spcBef>
                <a:spcPts val="0"/>
              </a:spcBef>
              <a:spcAft>
                <a:spcPts val="0"/>
              </a:spcAft>
              <a:buSzPts val="1800"/>
              <a:buChar char="-"/>
            </a:pPr>
            <a:r>
              <a:rPr lang="en"/>
              <a:t>Finding an innovation for this proposal.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H</a:t>
            </a:r>
            <a:r>
              <a:rPr baseline="-25000" lang="en">
                <a:solidFill>
                  <a:schemeClr val="dk1"/>
                </a:solidFill>
              </a:rPr>
              <a:t>0</a:t>
            </a:r>
            <a:r>
              <a:rPr lang="en">
                <a:solidFill>
                  <a:schemeClr val="dk1"/>
                </a:solidFill>
              </a:rPr>
              <a:t>- Null hypothesis, H</a:t>
            </a:r>
            <a:r>
              <a:rPr baseline="-25000" lang="en">
                <a:solidFill>
                  <a:schemeClr val="dk1"/>
                </a:solidFill>
              </a:rPr>
              <a:t>1</a:t>
            </a:r>
            <a:r>
              <a:rPr lang="en">
                <a:solidFill>
                  <a:schemeClr val="dk1"/>
                </a:solidFill>
              </a:rPr>
              <a:t>- </a:t>
            </a:r>
            <a:r>
              <a:rPr lang="en">
                <a:solidFill>
                  <a:schemeClr val="dk1"/>
                </a:solidFill>
              </a:rPr>
              <a:t>Alternative</a:t>
            </a:r>
            <a:r>
              <a:rPr lang="en">
                <a:solidFill>
                  <a:schemeClr val="dk1"/>
                </a:solidFill>
              </a:rPr>
              <a:t> Hypothesis. NP rule:</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the NP detector to be implemented, both likelihood functions must be known and so, statistical models are assumed and parameters are estimated. Losses are calculated when this statistical model varies from the design.</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For the proposed approach, no statistical model is to assumed and a good approximation for the optimal NP detector is obtained from choosing a relevant error function while training the ML model.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Drawback of the approach is the difficulty of obtaining training samples, and defining the most suitable learning machine architecture.</a:t>
            </a:r>
            <a:endParaRPr>
              <a:solidFill>
                <a:schemeClr val="dk1"/>
              </a:solidFill>
            </a:endParaRPr>
          </a:p>
        </p:txBody>
      </p:sp>
      <p:pic>
        <p:nvPicPr>
          <p:cNvPr id="62" name="Google Shape;62;p14"/>
          <p:cNvPicPr preferRelativeResize="0"/>
          <p:nvPr/>
        </p:nvPicPr>
        <p:blipFill>
          <a:blip r:embed="rId3">
            <a:alphaModFix/>
          </a:blip>
          <a:stretch>
            <a:fillRect/>
          </a:stretch>
        </p:blipFill>
        <p:spPr>
          <a:xfrm>
            <a:off x="6605821" y="1017725"/>
            <a:ext cx="2370154" cy="572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5800">
              <a:solidFill>
                <a:schemeClr val="dk1"/>
              </a:solidFill>
            </a:endParaRPr>
          </a:p>
          <a:p>
            <a:pPr indent="0" lvl="0" marL="0" rtl="0" algn="ctr">
              <a:spcBef>
                <a:spcPts val="1200"/>
              </a:spcBef>
              <a:spcAft>
                <a:spcPts val="1200"/>
              </a:spcAft>
              <a:buNone/>
            </a:pPr>
            <a:r>
              <a:rPr lang="en" sz="5800">
                <a:solidFill>
                  <a:schemeClr val="dk1"/>
                </a:solidFill>
              </a:rPr>
              <a:t>THANK YOU</a:t>
            </a:r>
            <a:endParaRPr sz="58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Previous Works</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Clr>
                <a:schemeClr val="dk1"/>
              </a:buClr>
              <a:buSzPts val="1200"/>
              <a:buChar char="-"/>
            </a:pPr>
            <a:r>
              <a:rPr lang="en" sz="1200">
                <a:solidFill>
                  <a:schemeClr val="dk1"/>
                </a:solidFill>
              </a:rPr>
              <a:t>Basic NP Detector Approximation: Use a </a:t>
            </a:r>
            <a:r>
              <a:rPr b="1" lang="en" sz="1200">
                <a:solidFill>
                  <a:schemeClr val="dk1"/>
                </a:solidFill>
              </a:rPr>
              <a:t>single-output learning machine</a:t>
            </a:r>
            <a:r>
              <a:rPr lang="en" sz="1200">
                <a:solidFill>
                  <a:schemeClr val="dk1"/>
                </a:solidFill>
              </a:rPr>
              <a:t> compared to a </a:t>
            </a:r>
            <a:r>
              <a:rPr b="1" lang="en" sz="1200">
                <a:solidFill>
                  <a:schemeClr val="dk1"/>
                </a:solidFill>
              </a:rPr>
              <a:t>threshold</a:t>
            </a:r>
            <a:r>
              <a:rPr lang="en" sz="1200">
                <a:solidFill>
                  <a:schemeClr val="dk1"/>
                </a:solidFill>
              </a:rPr>
              <a:t> to decide between null (H</a:t>
            </a:r>
            <a:r>
              <a:rPr baseline="-25000" lang="en" sz="1200">
                <a:solidFill>
                  <a:schemeClr val="dk1"/>
                </a:solidFill>
              </a:rPr>
              <a:t>0</a:t>
            </a:r>
            <a:r>
              <a:rPr lang="en" sz="1200">
                <a:solidFill>
                  <a:schemeClr val="dk1"/>
                </a:solidFill>
              </a:rPr>
              <a:t>​) and alternative (H</a:t>
            </a:r>
            <a:r>
              <a:rPr baseline="-25000" lang="en" sz="1200">
                <a:solidFill>
                  <a:schemeClr val="dk1"/>
                </a:solidFill>
              </a:rPr>
              <a:t>1</a:t>
            </a:r>
            <a:r>
              <a:rPr lang="en" sz="1200">
                <a:solidFill>
                  <a:schemeClr val="dk1"/>
                </a:solidFill>
              </a:rPr>
              <a:t>​) hypotheses. The threshold sets the desired </a:t>
            </a:r>
            <a:r>
              <a:rPr b="1" lang="en" sz="1200">
                <a:solidFill>
                  <a:schemeClr val="dk1"/>
                </a:solidFill>
              </a:rPr>
              <a:t>Probability of False Alarm (P</a:t>
            </a:r>
            <a:r>
              <a:rPr b="1" baseline="-25000" lang="en" sz="1200">
                <a:solidFill>
                  <a:schemeClr val="dk1"/>
                </a:solidFill>
              </a:rPr>
              <a:t>FA</a:t>
            </a:r>
            <a:r>
              <a:rPr b="1" lang="en" sz="1200">
                <a:solidFill>
                  <a:schemeClr val="dk1"/>
                </a:solidFill>
              </a:rPr>
              <a:t>)</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Alternative Implementations: Varies the </a:t>
            </a:r>
            <a:r>
              <a:rPr b="1" lang="en" sz="1200">
                <a:solidFill>
                  <a:schemeClr val="dk1"/>
                </a:solidFill>
              </a:rPr>
              <a:t>bias</a:t>
            </a:r>
            <a:r>
              <a:rPr lang="en" sz="1200">
                <a:solidFill>
                  <a:schemeClr val="dk1"/>
                </a:solidFill>
              </a:rPr>
              <a:t> of a single output neuron. Utilizes a </a:t>
            </a:r>
            <a:r>
              <a:rPr b="1" lang="en" sz="1200">
                <a:solidFill>
                  <a:schemeClr val="dk1"/>
                </a:solidFill>
              </a:rPr>
              <a:t>two-output NN</a:t>
            </a:r>
            <a:r>
              <a:rPr lang="en" sz="1200">
                <a:solidFill>
                  <a:schemeClr val="dk1"/>
                </a:solidFill>
              </a:rPr>
              <a:t> (outputs in (0,1)), comparing their subtraction to a threshold, which is equivalent to a single output with desired outputs {−1,1}.</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Advanced Techniques: </a:t>
            </a:r>
            <a:r>
              <a:rPr b="1" lang="en" sz="1200">
                <a:solidFill>
                  <a:schemeClr val="dk1"/>
                </a:solidFill>
              </a:rPr>
              <a:t>Radial Basis Function Neural Networks (RBFNN)</a:t>
            </a:r>
            <a:r>
              <a:rPr lang="en" sz="1200">
                <a:solidFill>
                  <a:schemeClr val="dk1"/>
                </a:solidFill>
              </a:rPr>
              <a:t>, </a:t>
            </a:r>
            <a:r>
              <a:rPr b="1" lang="en" sz="1200">
                <a:solidFill>
                  <a:schemeClr val="dk1"/>
                </a:solidFill>
              </a:rPr>
              <a:t>Support Vector Machines (SVMs)</a:t>
            </a:r>
            <a:r>
              <a:rPr lang="en" sz="1200">
                <a:solidFill>
                  <a:schemeClr val="dk1"/>
                </a:solidFill>
              </a:rPr>
              <a:t>, and </a:t>
            </a:r>
            <a:r>
              <a:rPr b="1" lang="en" sz="1200">
                <a:solidFill>
                  <a:schemeClr val="dk1"/>
                </a:solidFill>
              </a:rPr>
              <a:t>Committee Machines</a:t>
            </a:r>
            <a:r>
              <a:rPr lang="en" sz="1200">
                <a:solidFill>
                  <a:schemeClr val="dk1"/>
                </a:solidFill>
              </a:rPr>
              <a:t> have also been applied for detection.</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Supervised Training: Adaptive systems (learning machines) can approximate the </a:t>
            </a:r>
            <a:r>
              <a:rPr b="1" lang="en" sz="1200">
                <a:solidFill>
                  <a:schemeClr val="dk1"/>
                </a:solidFill>
              </a:rPr>
              <a:t>Neyman-Pearson (NP) detector</a:t>
            </a:r>
            <a:r>
              <a:rPr lang="en" sz="1200">
                <a:solidFill>
                  <a:schemeClr val="dk1"/>
                </a:solidFill>
              </a:rPr>
              <a:t> when trained in a supervised manner.</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Suitable Error Functions: The </a:t>
            </a:r>
            <a:r>
              <a:rPr b="1" lang="en" sz="1200">
                <a:solidFill>
                  <a:schemeClr val="dk1"/>
                </a:solidFill>
              </a:rPr>
              <a:t>Sum-of-Squares error</a:t>
            </a:r>
            <a:r>
              <a:rPr lang="en" sz="1200">
                <a:solidFill>
                  <a:schemeClr val="dk1"/>
                </a:solidFill>
              </a:rPr>
              <a:t> is suitable for approximating the NP detector (and optimal for </a:t>
            </a:r>
            <a:r>
              <a:rPr b="1" lang="en" sz="1200">
                <a:solidFill>
                  <a:schemeClr val="dk1"/>
                </a:solidFill>
              </a:rPr>
              <a:t>Gaussian signals</a:t>
            </a:r>
            <a:r>
              <a:rPr lang="en" sz="1200">
                <a:solidFill>
                  <a:schemeClr val="dk1"/>
                </a:solidFill>
              </a:rPr>
              <a:t>). The </a:t>
            </a:r>
            <a:r>
              <a:rPr b="1" lang="en" sz="1200">
                <a:solidFill>
                  <a:schemeClr val="dk1"/>
                </a:solidFill>
              </a:rPr>
              <a:t>Minkowski error</a:t>
            </a:r>
            <a:r>
              <a:rPr lang="en" sz="1200">
                <a:solidFill>
                  <a:schemeClr val="dk1"/>
                </a:solidFill>
              </a:rPr>
              <a:t> with R=1 (Mean Absolute Deviation) is suitable for approximating the </a:t>
            </a:r>
            <a:r>
              <a:rPr b="1" lang="en" sz="1200">
                <a:solidFill>
                  <a:schemeClr val="dk1"/>
                </a:solidFill>
              </a:rPr>
              <a:t>minimum probability of error classifier</a:t>
            </a:r>
            <a:r>
              <a:rPr lang="en" sz="1200">
                <a:solidFill>
                  <a:schemeClr val="dk1"/>
                </a:solidFill>
              </a:rPr>
              <a:t>.</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Future Work: Investigating </a:t>
            </a:r>
            <a:r>
              <a:rPr b="1" lang="en" sz="1200">
                <a:solidFill>
                  <a:schemeClr val="dk1"/>
                </a:solidFill>
              </a:rPr>
              <a:t>alternative error functions</a:t>
            </a:r>
            <a:r>
              <a:rPr lang="en" sz="1200">
                <a:solidFill>
                  <a:schemeClr val="dk1"/>
                </a:solidFill>
              </a:rPr>
              <a:t> suitable for non-Gaussian interference, ensuring they meet the sufficient condition for NP detector approximation.</a:t>
            </a:r>
            <a:endParaRPr sz="12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lang="en" sz="1400">
                <a:solidFill>
                  <a:schemeClr val="dk1"/>
                </a:solidFill>
              </a:rPr>
              <a:t>Consider a learning machine with one output, that is used to classify input vectors z = [z</a:t>
            </a:r>
            <a:r>
              <a:rPr baseline="-25000" lang="en" sz="1400">
                <a:solidFill>
                  <a:schemeClr val="dk1"/>
                </a:solidFill>
              </a:rPr>
              <a:t>1</a:t>
            </a:r>
            <a:r>
              <a:rPr lang="en" sz="1400">
                <a:solidFill>
                  <a:schemeClr val="dk1"/>
                </a:solidFill>
              </a:rPr>
              <a:t>,z</a:t>
            </a:r>
            <a:r>
              <a:rPr baseline="-25000" lang="en" sz="1400">
                <a:solidFill>
                  <a:schemeClr val="dk1"/>
                </a:solidFill>
              </a:rPr>
              <a:t>2</a:t>
            </a:r>
            <a:r>
              <a:rPr lang="en" sz="1400">
                <a:solidFill>
                  <a:schemeClr val="dk1"/>
                </a:solidFill>
              </a:rPr>
              <a:t>,...,z</a:t>
            </a:r>
            <a:r>
              <a:rPr baseline="-25000" lang="en" sz="1400">
                <a:solidFill>
                  <a:schemeClr val="dk1"/>
                </a:solidFill>
              </a:rPr>
              <a:t>L</a:t>
            </a:r>
            <a:r>
              <a:rPr lang="en" sz="1400">
                <a:solidFill>
                  <a:schemeClr val="dk1"/>
                </a:solidFill>
              </a:rPr>
              <a:t>]</a:t>
            </a:r>
            <a:r>
              <a:rPr baseline="30000" lang="en" sz="1400">
                <a:solidFill>
                  <a:schemeClr val="dk1"/>
                </a:solidFill>
              </a:rPr>
              <a:t>T</a:t>
            </a:r>
            <a:r>
              <a:rPr lang="en" sz="1400">
                <a:solidFill>
                  <a:schemeClr val="dk1"/>
                </a:solidFill>
              </a:rPr>
              <a:t> into two hypotheses H</a:t>
            </a:r>
            <a:r>
              <a:rPr baseline="-25000" lang="en" sz="1400">
                <a:solidFill>
                  <a:schemeClr val="dk1"/>
                </a:solidFill>
              </a:rPr>
              <a:t>0 </a:t>
            </a:r>
            <a:r>
              <a:rPr lang="en" sz="1400">
                <a:solidFill>
                  <a:schemeClr val="dk1"/>
                </a:solidFill>
              </a:rPr>
              <a:t>and H</a:t>
            </a:r>
            <a:r>
              <a:rPr baseline="-25000" lang="en" sz="1400">
                <a:solidFill>
                  <a:schemeClr val="dk1"/>
                </a:solidFill>
              </a:rPr>
              <a:t>1</a:t>
            </a:r>
            <a:r>
              <a:rPr lang="en" sz="1400">
                <a:solidFill>
                  <a:schemeClr val="dk1"/>
                </a:solidFill>
              </a:rPr>
              <a:t>, that represent absence of target and its presence, respectively, in radar detection problems.</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Given a decision rule, let Z</a:t>
            </a:r>
            <a:r>
              <a:rPr baseline="-25000" lang="en" sz="1400">
                <a:solidFill>
                  <a:schemeClr val="dk1"/>
                </a:solidFill>
              </a:rPr>
              <a:t>i</a:t>
            </a:r>
            <a:r>
              <a:rPr lang="en" sz="1400">
                <a:solidFill>
                  <a:schemeClr val="dk1"/>
                </a:solidFill>
              </a:rPr>
              <a:t> be the set of all possible input vectors that will be assigned to hypothesis H</a:t>
            </a:r>
            <a:r>
              <a:rPr baseline="-25000" lang="en" sz="1400">
                <a:solidFill>
                  <a:schemeClr val="dk1"/>
                </a:solidFill>
              </a:rPr>
              <a:t>i</a:t>
            </a:r>
            <a:r>
              <a:rPr lang="en" sz="1400">
                <a:solidFill>
                  <a:schemeClr val="dk1"/>
                </a:solidFill>
              </a:rPr>
              <a:t>,and </a:t>
            </a:r>
            <a:r>
              <a:rPr lang="en" sz="1400">
                <a:solidFill>
                  <a:schemeClr val="dk1"/>
                </a:solidFill>
              </a:rPr>
              <a:t>Z</a:t>
            </a:r>
            <a:r>
              <a:rPr baseline="-25000" lang="en" sz="1400">
                <a:solidFill>
                  <a:schemeClr val="dk1"/>
                </a:solidFill>
              </a:rPr>
              <a:t>0 </a:t>
            </a:r>
            <a:r>
              <a:rPr lang="en" sz="1400">
                <a:solidFill>
                  <a:schemeClr val="dk1"/>
                </a:solidFill>
              </a:rPr>
              <a:t>∪ Z</a:t>
            </a:r>
            <a:r>
              <a:rPr baseline="-25000" lang="en" sz="1400">
                <a:solidFill>
                  <a:schemeClr val="dk1"/>
                </a:solidFill>
              </a:rPr>
              <a:t>1 </a:t>
            </a:r>
            <a:r>
              <a:rPr lang="en" sz="1400">
                <a:solidFill>
                  <a:schemeClr val="dk1"/>
                </a:solidFill>
              </a:rPr>
              <a:t>=</a:t>
            </a:r>
            <a:r>
              <a:rPr lang="en" sz="1400">
                <a:solidFill>
                  <a:schemeClr val="dk1"/>
                </a:solidFill>
              </a:rPr>
              <a:t> Z </a:t>
            </a:r>
            <a:r>
              <a:rPr lang="en" sz="1400">
                <a:solidFill>
                  <a:schemeClr val="dk1"/>
                </a:solidFill>
              </a:rPr>
              <a:t>the ensemble of all possible input vectors</a:t>
            </a:r>
            <a:r>
              <a:rPr lang="en" sz="1400">
                <a:solidFill>
                  <a:schemeClr val="dk1"/>
                </a:solidFill>
              </a:rPr>
              <a:t>. The output of the learning machine is represented by F(z), and the desired output by t</a:t>
            </a:r>
            <a:r>
              <a:rPr baseline="-25000" lang="en" sz="1400">
                <a:solidFill>
                  <a:schemeClr val="dk1"/>
                </a:solidFill>
              </a:rPr>
              <a:t>Hi </a:t>
            </a:r>
            <a:r>
              <a:rPr lang="en" sz="1400">
                <a:solidFill>
                  <a:schemeClr val="dk1"/>
                </a:solidFill>
              </a:rPr>
              <a:t>. A training set</a:t>
            </a:r>
            <a:r>
              <a:rPr lang="en" sz="1400">
                <a:solidFill>
                  <a:schemeClr val="dk1"/>
                </a:solidFill>
              </a:rPr>
              <a:t>, </a:t>
            </a:r>
            <a:r>
              <a:rPr lang="en" sz="1400">
                <a:solidFill>
                  <a:schemeClr val="dk1"/>
                </a:solidFill>
              </a:rPr>
              <a:t>Z</a:t>
            </a:r>
            <a:r>
              <a:rPr lang="en" sz="1400">
                <a:solidFill>
                  <a:schemeClr val="dk1"/>
                </a:solidFill>
              </a:rPr>
              <a:t> = Z</a:t>
            </a:r>
            <a:r>
              <a:rPr baseline="-25000" lang="en" sz="1400">
                <a:solidFill>
                  <a:schemeClr val="dk1"/>
                </a:solidFill>
              </a:rPr>
              <a:t>0</a:t>
            </a:r>
            <a:r>
              <a:rPr lang="en" sz="1400">
                <a:solidFill>
                  <a:schemeClr val="dk1"/>
                </a:solidFill>
              </a:rPr>
              <a:t>∪Z</a:t>
            </a:r>
            <a:r>
              <a:rPr baseline="-25000" lang="en" sz="1400">
                <a:solidFill>
                  <a:schemeClr val="dk1"/>
                </a:solidFill>
              </a:rPr>
              <a:t>1</a:t>
            </a:r>
            <a:r>
              <a:rPr lang="en" sz="1400">
                <a:solidFill>
                  <a:schemeClr val="dk1"/>
                </a:solidFill>
              </a:rPr>
              <a:t>,</a:t>
            </a:r>
            <a:r>
              <a:rPr lang="en" sz="1400">
                <a:solidFill>
                  <a:schemeClr val="dk1"/>
                </a:solidFill>
              </a:rPr>
              <a:t>where Z</a:t>
            </a:r>
            <a:r>
              <a:rPr baseline="-25000" lang="en" sz="1400">
                <a:solidFill>
                  <a:schemeClr val="dk1"/>
                </a:solidFill>
              </a:rPr>
              <a:t>1 </a:t>
            </a:r>
            <a:r>
              <a:rPr lang="en" sz="1400">
                <a:solidFill>
                  <a:schemeClr val="dk1"/>
                </a:solidFill>
              </a:rPr>
              <a:t>is composed of N</a:t>
            </a:r>
            <a:r>
              <a:rPr baseline="-25000" lang="en" sz="1400">
                <a:solidFill>
                  <a:schemeClr val="dk1"/>
                </a:solidFill>
              </a:rPr>
              <a:t>1 </a:t>
            </a:r>
            <a:r>
              <a:rPr lang="en" sz="1400">
                <a:solidFill>
                  <a:schemeClr val="dk1"/>
                </a:solidFill>
              </a:rPr>
              <a:t>training patterns from</a:t>
            </a:r>
            <a:r>
              <a:rPr lang="en" sz="1400">
                <a:solidFill>
                  <a:schemeClr val="dk1"/>
                </a:solidFill>
              </a:rPr>
              <a:t> hypothesis H</a:t>
            </a:r>
            <a:r>
              <a:rPr baseline="-25000" lang="en" sz="1400">
                <a:solidFill>
                  <a:schemeClr val="dk1"/>
                </a:solidFill>
              </a:rPr>
              <a:t>1</a:t>
            </a:r>
            <a:r>
              <a:rPr lang="en" sz="1400">
                <a:solidFill>
                  <a:schemeClr val="dk1"/>
                </a:solidFill>
              </a:rPr>
              <a:t>,and Z</a:t>
            </a:r>
            <a:r>
              <a:rPr baseline="-25000" lang="en" sz="1400">
                <a:solidFill>
                  <a:schemeClr val="dk1"/>
                </a:solidFill>
              </a:rPr>
              <a:t>0 </a:t>
            </a:r>
            <a:r>
              <a:rPr lang="en" sz="1400">
                <a:solidFill>
                  <a:schemeClr val="dk1"/>
                </a:solidFill>
              </a:rPr>
              <a:t>is composed of N</a:t>
            </a:r>
            <a:r>
              <a:rPr baseline="-25000" lang="en" sz="1400">
                <a:solidFill>
                  <a:schemeClr val="dk1"/>
                </a:solidFill>
              </a:rPr>
              <a:t>0 </a:t>
            </a:r>
            <a:r>
              <a:rPr lang="en" sz="1400">
                <a:solidFill>
                  <a:schemeClr val="dk1"/>
                </a:solidFill>
              </a:rPr>
              <a:t>training patterns from hypothesis H</a:t>
            </a:r>
            <a:r>
              <a:rPr baseline="-25000" lang="en" sz="1400">
                <a:solidFill>
                  <a:schemeClr val="dk1"/>
                </a:solidFill>
              </a:rPr>
              <a:t>0 </a:t>
            </a:r>
            <a:r>
              <a:rPr lang="en" sz="1400">
                <a:solidFill>
                  <a:schemeClr val="dk1"/>
                </a:solidFill>
              </a:rPr>
              <a:t>(N = N</a:t>
            </a:r>
            <a:r>
              <a:rPr baseline="-25000" lang="en" sz="1400">
                <a:solidFill>
                  <a:schemeClr val="dk1"/>
                </a:solidFill>
              </a:rPr>
              <a:t>1</a:t>
            </a:r>
            <a:r>
              <a:rPr lang="en" sz="1400">
                <a:solidFill>
                  <a:schemeClr val="dk1"/>
                </a:solidFill>
              </a:rPr>
              <a:t> +N</a:t>
            </a:r>
            <a:r>
              <a:rPr baseline="-25000" lang="en" sz="1400">
                <a:solidFill>
                  <a:schemeClr val="dk1"/>
                </a:solidFill>
              </a:rPr>
              <a:t>0</a:t>
            </a:r>
            <a:r>
              <a:rPr lang="en" sz="1400">
                <a:solidFill>
                  <a:schemeClr val="dk1"/>
                </a:solidFill>
              </a:rPr>
              <a:t>), is available.</a:t>
            </a:r>
            <a:endParaRPr sz="1400">
              <a:solidFill>
                <a:schemeClr val="dk1"/>
              </a:solidFill>
            </a:endParaRPr>
          </a:p>
          <a:p>
            <a:pPr indent="-317500" lvl="0" marL="457200" rtl="0" algn="l">
              <a:spcBef>
                <a:spcPts val="0"/>
              </a:spcBef>
              <a:spcAft>
                <a:spcPts val="0"/>
              </a:spcAft>
              <a:buClr>
                <a:schemeClr val="dk1"/>
              </a:buClr>
              <a:buSzPts val="1400"/>
              <a:buChar char="-"/>
            </a:pPr>
            <a:r>
              <a:rPr lang="en" sz="1400">
                <a:solidFill>
                  <a:schemeClr val="dk1"/>
                </a:solidFill>
              </a:rPr>
              <a:t>The function the learning machine approximates to</a:t>
            </a:r>
            <a:r>
              <a:rPr lang="en" sz="1400">
                <a:solidFill>
                  <a:schemeClr val="dk1"/>
                </a:solidFill>
              </a:rPr>
              <a:t> after training </a:t>
            </a:r>
            <a:r>
              <a:rPr lang="en" sz="1400">
                <a:solidFill>
                  <a:schemeClr val="dk1"/>
                </a:solidFill>
              </a:rPr>
              <a:t>is obtained (as a function of the likelihood functions and the prior probabilities) and the implemented detector compares the learning machine output to a threshold η</a:t>
            </a:r>
            <a:r>
              <a:rPr baseline="-25000" lang="en" sz="1400">
                <a:solidFill>
                  <a:schemeClr val="dk1"/>
                </a:solidFill>
              </a:rPr>
              <a:t>0</a:t>
            </a:r>
            <a:r>
              <a:rPr lang="en" sz="1400">
                <a:solidFill>
                  <a:schemeClr val="dk1"/>
                </a:solidFill>
              </a:rPr>
              <a:t>, which varies to fix the P</a:t>
            </a:r>
            <a:r>
              <a:rPr baseline="-25000" lang="en" sz="1400">
                <a:solidFill>
                  <a:schemeClr val="dk1"/>
                </a:solidFill>
              </a:rPr>
              <a:t>FA</a:t>
            </a:r>
            <a:r>
              <a:rPr lang="en" sz="1400">
                <a:solidFill>
                  <a:schemeClr val="dk1"/>
                </a:solidFill>
              </a:rPr>
              <a:t>. The NP detector is usually implemented by comparing the likelihood ratio to a threshold η</a:t>
            </a:r>
            <a:r>
              <a:rPr baseline="-25000" lang="en" sz="1400">
                <a:solidFill>
                  <a:schemeClr val="dk1"/>
                </a:solidFill>
              </a:rPr>
              <a:t>lr</a:t>
            </a:r>
            <a:r>
              <a:rPr lang="en" sz="1400">
                <a:solidFill>
                  <a:schemeClr val="dk1"/>
                </a:solidFill>
              </a:rPr>
              <a:t>, fixed according to the required P</a:t>
            </a:r>
            <a:r>
              <a:rPr baseline="-25000" lang="en" sz="1400">
                <a:solidFill>
                  <a:schemeClr val="dk1"/>
                </a:solidFill>
              </a:rPr>
              <a:t>FA</a:t>
            </a:r>
            <a:r>
              <a:rPr lang="en" sz="1400">
                <a:solidFill>
                  <a:schemeClr val="dk1"/>
                </a:solidFill>
              </a:rPr>
              <a:t>.</a:t>
            </a:r>
            <a:endParaRPr sz="1400">
              <a:solidFill>
                <a:schemeClr val="dk1"/>
              </a:solidFill>
            </a:endParaRPr>
          </a:p>
        </p:txBody>
      </p:sp>
      <p:sp>
        <p:nvSpPr>
          <p:cNvPr id="74" name="Google Shape;74;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Statement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274350" y="287100"/>
            <a:ext cx="8595300" cy="8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Concept</a:t>
            </a:r>
            <a:endParaRPr/>
          </a:p>
          <a:p>
            <a:pPr indent="0" lvl="0" marL="0" rtl="0" algn="l">
              <a:spcBef>
                <a:spcPts val="0"/>
              </a:spcBef>
              <a:spcAft>
                <a:spcPts val="0"/>
              </a:spcAft>
              <a:buNone/>
            </a:pPr>
            <a:r>
              <a:rPr lang="en" sz="1200"/>
              <a:t>This section explains how the MLP’s output can be treated as an approximation of the NP detector</a:t>
            </a:r>
            <a:endParaRPr sz="1200"/>
          </a:p>
        </p:txBody>
      </p:sp>
      <p:sp>
        <p:nvSpPr>
          <p:cNvPr id="80" name="Google Shape;80;p17"/>
          <p:cNvSpPr txBox="1"/>
          <p:nvPr>
            <p:ph idx="1" type="body"/>
          </p:nvPr>
        </p:nvSpPr>
        <p:spPr>
          <a:xfrm>
            <a:off x="311700" y="1103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Law of Large Numbers</a:t>
            </a:r>
            <a:endParaRPr b="1"/>
          </a:p>
          <a:p>
            <a:pPr indent="0" lvl="0" marL="0" rtl="0" algn="l">
              <a:spcBef>
                <a:spcPts val="1200"/>
              </a:spcBef>
              <a:spcAft>
                <a:spcPts val="1200"/>
              </a:spcAft>
              <a:buNone/>
            </a:pPr>
            <a:r>
              <a:t/>
            </a:r>
            <a:endParaRPr b="1"/>
          </a:p>
        </p:txBody>
      </p:sp>
      <p:sp>
        <p:nvSpPr>
          <p:cNvPr id="81" name="Google Shape;81;p17"/>
          <p:cNvSpPr txBox="1"/>
          <p:nvPr/>
        </p:nvSpPr>
        <p:spPr>
          <a:xfrm>
            <a:off x="404225" y="1616925"/>
            <a:ext cx="3031800" cy="277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The law of large numbers states that given a sample of independent and identically distributed values, the</a:t>
            </a:r>
            <a:r>
              <a:rPr lang="en" sz="1100">
                <a:solidFill>
                  <a:schemeClr val="dk1"/>
                </a:solidFill>
                <a:uFill>
                  <a:noFill/>
                </a:uFill>
                <a:hlinkClick r:id="rId3">
                  <a:extLst>
                    <a:ext uri="{A12FA001-AC4F-418D-AE19-62706E023703}">
                      <ahyp:hlinkClr val="tx"/>
                    </a:ext>
                  </a:extLst>
                </a:hlinkClick>
              </a:rPr>
              <a:t> </a:t>
            </a:r>
            <a:r>
              <a:rPr lang="en" sz="1100" u="sng">
                <a:solidFill>
                  <a:schemeClr val="hlink"/>
                </a:solidFill>
                <a:hlinkClick r:id="rId4"/>
              </a:rPr>
              <a:t>sample mean</a:t>
            </a:r>
            <a:r>
              <a:rPr lang="en" sz="1100">
                <a:solidFill>
                  <a:schemeClr val="dk1"/>
                </a:solidFill>
              </a:rPr>
              <a:t> converges to the true</a:t>
            </a:r>
            <a:r>
              <a:rPr lang="en" sz="1100">
                <a:solidFill>
                  <a:schemeClr val="dk1"/>
                </a:solidFill>
                <a:uFill>
                  <a:noFill/>
                </a:uFill>
                <a:hlinkClick r:id="rId5">
                  <a:extLst>
                    <a:ext uri="{A12FA001-AC4F-418D-AE19-62706E023703}">
                      <ahyp:hlinkClr val="tx"/>
                    </a:ext>
                  </a:extLst>
                </a:hlinkClick>
              </a:rPr>
              <a:t> </a:t>
            </a:r>
            <a:r>
              <a:rPr lang="en" sz="1100" u="sng">
                <a:solidFill>
                  <a:schemeClr val="hlink"/>
                </a:solidFill>
                <a:hlinkClick r:id="rId6"/>
              </a:rPr>
              <a:t>mean</a:t>
            </a:r>
            <a:r>
              <a:rPr lang="en" sz="1100">
                <a:solidFill>
                  <a:schemeClr val="dk1"/>
                </a:solidFill>
              </a:rPr>
              <a:t>.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Equation three here denotes the cross entropy loss function at an MLP’s output.</a:t>
            </a:r>
            <a:endParaRPr sz="1100">
              <a:solidFill>
                <a:schemeClr val="dk1"/>
              </a:solidFill>
            </a:endParaRPr>
          </a:p>
          <a:p>
            <a:pPr indent="-298450" lvl="0" marL="457200" rtl="0" algn="l">
              <a:spcBef>
                <a:spcPts val="0"/>
              </a:spcBef>
              <a:spcAft>
                <a:spcPts val="0"/>
              </a:spcAft>
              <a:buClr>
                <a:schemeClr val="dk1"/>
              </a:buClr>
              <a:buSzPts val="1100"/>
              <a:buChar char="●"/>
            </a:pPr>
            <a:r>
              <a:rPr lang="en" sz="1100">
                <a:solidFill>
                  <a:schemeClr val="dk1"/>
                </a:solidFill>
              </a:rPr>
              <a:t>For N tends to infinity, the sample mean of the function becomes true expected value of the function as shown in equation 5.</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82" name="Google Shape;82;p17"/>
          <p:cNvPicPr preferRelativeResize="0"/>
          <p:nvPr/>
        </p:nvPicPr>
        <p:blipFill>
          <a:blip r:embed="rId7">
            <a:alphaModFix/>
          </a:blip>
          <a:stretch>
            <a:fillRect/>
          </a:stretch>
        </p:blipFill>
        <p:spPr>
          <a:xfrm>
            <a:off x="4137800" y="1330514"/>
            <a:ext cx="3249850" cy="2879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95300" cy="8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Concept</a:t>
            </a:r>
            <a:endParaRPr/>
          </a:p>
          <a:p>
            <a:pPr indent="0" lvl="0" marL="0" rtl="0" algn="l">
              <a:spcBef>
                <a:spcPts val="0"/>
              </a:spcBef>
              <a:spcAft>
                <a:spcPts val="0"/>
              </a:spcAft>
              <a:buNone/>
            </a:pPr>
            <a:r>
              <a:t/>
            </a:r>
            <a:endParaRPr sz="1200"/>
          </a:p>
        </p:txBody>
      </p:sp>
      <p:sp>
        <p:nvSpPr>
          <p:cNvPr id="88" name="Google Shape;88;p18"/>
          <p:cNvSpPr txBox="1"/>
          <p:nvPr>
            <p:ph idx="1" type="body"/>
          </p:nvPr>
        </p:nvSpPr>
        <p:spPr>
          <a:xfrm>
            <a:off x="311700" y="1103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By Calculus of Variations, a function Fo(z) which minimizes the function/loss Em can be written using Euler-Lagrange:</a:t>
            </a:r>
            <a:br>
              <a:rPr lang="en" sz="1100">
                <a:solidFill>
                  <a:schemeClr val="dk1"/>
                </a:solidFill>
              </a:rPr>
            </a:br>
            <a:endParaRPr sz="1100">
              <a:solidFill>
                <a:schemeClr val="dk1"/>
              </a:solidFill>
            </a:endParaRPr>
          </a:p>
          <a:p>
            <a:pPr indent="0" lvl="0" marL="0" rtl="0" algn="ctr">
              <a:spcBef>
                <a:spcPts val="1200"/>
              </a:spcBef>
              <a:spcAft>
                <a:spcPts val="1200"/>
              </a:spcAft>
              <a:buClr>
                <a:schemeClr val="dk1"/>
              </a:buClr>
              <a:buSzPts val="1100"/>
              <a:buFont typeface="Arial"/>
              <a:buNone/>
            </a:pPr>
            <a:r>
              <a:t/>
            </a:r>
            <a:endParaRPr sz="1100">
              <a:solidFill>
                <a:schemeClr val="dk1"/>
              </a:solidFill>
            </a:endParaRPr>
          </a:p>
        </p:txBody>
      </p:sp>
      <p:sp>
        <p:nvSpPr>
          <p:cNvPr id="89" name="Google Shape;89;p18"/>
          <p:cNvSpPr txBox="1"/>
          <p:nvPr/>
        </p:nvSpPr>
        <p:spPr>
          <a:xfrm>
            <a:off x="571500" y="2432350"/>
            <a:ext cx="8260800" cy="20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rPr>
              <a:t>Here the function I is the function </a:t>
            </a:r>
            <a:r>
              <a:rPr lang="en" sz="1100">
                <a:solidFill>
                  <a:schemeClr val="dk1"/>
                </a:solidFill>
              </a:rPr>
              <a:t>inside</a:t>
            </a:r>
            <a:r>
              <a:rPr lang="en" sz="1100">
                <a:solidFill>
                  <a:schemeClr val="dk1"/>
                </a:solidFill>
              </a:rPr>
              <a:t> the integral of the loss Em, Solving further we get Fo(z) as follows:</a:t>
            </a:r>
            <a:endParaRPr sz="1100">
              <a:solidFill>
                <a:schemeClr val="dk1"/>
              </a:solidFill>
            </a:endParaRPr>
          </a:p>
          <a:p>
            <a:pPr indent="0" lvl="0" marL="0" rtl="0" algn="ctr">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t/>
            </a:r>
            <a:endParaRPr sz="1100">
              <a:solidFill>
                <a:schemeClr val="dk1"/>
              </a:solidFill>
            </a:endParaRPr>
          </a:p>
        </p:txBody>
      </p:sp>
      <p:pic>
        <p:nvPicPr>
          <p:cNvPr id="90" name="Google Shape;90;p18"/>
          <p:cNvPicPr preferRelativeResize="0"/>
          <p:nvPr/>
        </p:nvPicPr>
        <p:blipFill>
          <a:blip r:embed="rId3">
            <a:alphaModFix/>
          </a:blip>
          <a:stretch>
            <a:fillRect/>
          </a:stretch>
        </p:blipFill>
        <p:spPr>
          <a:xfrm>
            <a:off x="3255925" y="1516913"/>
            <a:ext cx="2381250" cy="771525"/>
          </a:xfrm>
          <a:prstGeom prst="rect">
            <a:avLst/>
          </a:prstGeom>
          <a:noFill/>
          <a:ln>
            <a:noFill/>
          </a:ln>
        </p:spPr>
      </p:pic>
      <p:pic>
        <p:nvPicPr>
          <p:cNvPr id="91" name="Google Shape;91;p18"/>
          <p:cNvPicPr preferRelativeResize="0"/>
          <p:nvPr/>
        </p:nvPicPr>
        <p:blipFill>
          <a:blip r:embed="rId4">
            <a:alphaModFix/>
          </a:blip>
          <a:stretch>
            <a:fillRect/>
          </a:stretch>
        </p:blipFill>
        <p:spPr>
          <a:xfrm>
            <a:off x="2662350" y="2856050"/>
            <a:ext cx="3989118" cy="771525"/>
          </a:xfrm>
          <a:prstGeom prst="rect">
            <a:avLst/>
          </a:prstGeom>
          <a:noFill/>
          <a:ln>
            <a:noFill/>
          </a:ln>
        </p:spPr>
      </p:pic>
      <p:pic>
        <p:nvPicPr>
          <p:cNvPr id="92" name="Google Shape;92;p18"/>
          <p:cNvPicPr preferRelativeResize="0"/>
          <p:nvPr/>
        </p:nvPicPr>
        <p:blipFill>
          <a:blip r:embed="rId5">
            <a:alphaModFix/>
          </a:blip>
          <a:stretch>
            <a:fillRect/>
          </a:stretch>
        </p:blipFill>
        <p:spPr>
          <a:xfrm>
            <a:off x="3376550" y="3442975"/>
            <a:ext cx="2140000" cy="89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445025"/>
            <a:ext cx="8595300" cy="816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Proof of Concept</a:t>
            </a:r>
            <a:endParaRPr/>
          </a:p>
          <a:p>
            <a:pPr indent="0" lvl="0" marL="0" rtl="0" algn="l">
              <a:spcBef>
                <a:spcPts val="0"/>
              </a:spcBef>
              <a:spcAft>
                <a:spcPts val="0"/>
              </a:spcAft>
              <a:buNone/>
            </a:pPr>
            <a:r>
              <a:t/>
            </a:r>
            <a:endParaRPr sz="1200"/>
          </a:p>
        </p:txBody>
      </p:sp>
      <p:sp>
        <p:nvSpPr>
          <p:cNvPr id="98" name="Google Shape;98;p19"/>
          <p:cNvSpPr txBox="1"/>
          <p:nvPr>
            <p:ph idx="1" type="body"/>
          </p:nvPr>
        </p:nvSpPr>
        <p:spPr>
          <a:xfrm>
            <a:off x="311700" y="11037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lang="en" sz="1100">
                <a:solidFill>
                  <a:schemeClr val="dk1"/>
                </a:solidFill>
              </a:rPr>
              <a:t>Extracting the </a:t>
            </a:r>
            <a:r>
              <a:rPr lang="en" sz="1100">
                <a:solidFill>
                  <a:schemeClr val="dk1"/>
                </a:solidFill>
              </a:rPr>
              <a:t>Likelihood</a:t>
            </a:r>
            <a:r>
              <a:rPr lang="en" sz="1100">
                <a:solidFill>
                  <a:schemeClr val="dk1"/>
                </a:solidFill>
              </a:rPr>
              <a:t> ratio from </a:t>
            </a:r>
            <a:r>
              <a:rPr lang="en" sz="1100">
                <a:solidFill>
                  <a:schemeClr val="dk1"/>
                </a:solidFill>
              </a:rPr>
              <a:t>the</a:t>
            </a:r>
            <a:r>
              <a:rPr lang="en" sz="1100">
                <a:solidFill>
                  <a:schemeClr val="dk1"/>
                </a:solidFill>
              </a:rPr>
              <a:t> above Fo(z) equation we get our new NP detector threshold as given below:</a:t>
            </a:r>
            <a:endParaRPr sz="1100">
              <a:solidFill>
                <a:schemeClr val="dk1"/>
              </a:solidFill>
            </a:endParaRPr>
          </a:p>
        </p:txBody>
      </p:sp>
      <p:sp>
        <p:nvSpPr>
          <p:cNvPr id="99" name="Google Shape;99;p19"/>
          <p:cNvSpPr txBox="1"/>
          <p:nvPr/>
        </p:nvSpPr>
        <p:spPr>
          <a:xfrm>
            <a:off x="571500" y="2432350"/>
            <a:ext cx="8260800" cy="20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100">
              <a:solidFill>
                <a:schemeClr val="dk1"/>
              </a:solidFill>
            </a:endParaRPr>
          </a:p>
        </p:txBody>
      </p:sp>
      <p:pic>
        <p:nvPicPr>
          <p:cNvPr id="100" name="Google Shape;100;p19"/>
          <p:cNvPicPr preferRelativeResize="0"/>
          <p:nvPr/>
        </p:nvPicPr>
        <p:blipFill>
          <a:blip r:embed="rId3">
            <a:alphaModFix/>
          </a:blip>
          <a:stretch>
            <a:fillRect/>
          </a:stretch>
        </p:blipFill>
        <p:spPr>
          <a:xfrm>
            <a:off x="2566538" y="1665700"/>
            <a:ext cx="3286125" cy="14097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06" name="Google Shape;10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b="1" lang="en" sz="1100">
                <a:solidFill>
                  <a:schemeClr val="dk1"/>
                </a:solidFill>
              </a:rPr>
              <a:t>Objective:</a:t>
            </a:r>
            <a:r>
              <a:rPr lang="en" sz="1100">
                <a:solidFill>
                  <a:schemeClr val="dk1"/>
                </a:solidFill>
              </a:rPr>
              <a:t> Design </a:t>
            </a:r>
            <a:r>
              <a:rPr b="1" lang="en" sz="1100">
                <a:solidFill>
                  <a:schemeClr val="dk1"/>
                </a:solidFill>
              </a:rPr>
              <a:t>Multilayer Perceptrons (MLPs)</a:t>
            </a:r>
            <a:r>
              <a:rPr lang="en" sz="1100">
                <a:solidFill>
                  <a:schemeClr val="dk1"/>
                </a:solidFill>
              </a:rPr>
              <a:t> to approximate the performance of the </a:t>
            </a:r>
            <a:r>
              <a:rPr b="1" lang="en" sz="1100">
                <a:solidFill>
                  <a:schemeClr val="dk1"/>
                </a:solidFill>
              </a:rPr>
              <a:t>optimum NP detector</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Challenge:</a:t>
            </a:r>
            <a:r>
              <a:rPr lang="en" sz="1100">
                <a:solidFill>
                  <a:schemeClr val="dk1"/>
                </a:solidFill>
              </a:rPr>
              <a:t> Target parameters are </a:t>
            </a:r>
            <a:r>
              <a:rPr b="1" lang="en" sz="1100">
                <a:solidFill>
                  <a:schemeClr val="dk1"/>
                </a:solidFill>
              </a:rPr>
              <a:t>unknown</a:t>
            </a:r>
            <a:r>
              <a:rPr lang="en" sz="1100">
                <a:solidFill>
                  <a:schemeClr val="dk1"/>
                </a:solidFill>
              </a:rPr>
              <a:t>; therefore, the NP detector is approximated using an </a:t>
            </a:r>
            <a:r>
              <a:rPr b="1" lang="en" sz="1100">
                <a:solidFill>
                  <a:schemeClr val="dk1"/>
                </a:solidFill>
              </a:rPr>
              <a:t>Average-Likelihood Ratio</a:t>
            </a:r>
            <a:r>
              <a:rPr lang="en" sz="1100">
                <a:solidFill>
                  <a:schemeClr val="dk1"/>
                </a:solidFill>
              </a:rPr>
              <a:t> compared against a threshold.</a:t>
            </a:r>
            <a:endParaRPr sz="1100">
              <a:solidFill>
                <a:schemeClr val="dk1"/>
              </a:solidFill>
            </a:endParaRPr>
          </a:p>
          <a:p>
            <a:pPr indent="0" lvl="0" marL="0" rtl="0" algn="l">
              <a:spcBef>
                <a:spcPts val="1200"/>
              </a:spcBef>
              <a:spcAft>
                <a:spcPts val="0"/>
              </a:spcAft>
              <a:buClr>
                <a:schemeClr val="dk1"/>
              </a:buClr>
              <a:buSzPts val="1100"/>
              <a:buFont typeface="Arial"/>
              <a:buNone/>
            </a:pPr>
            <a:r>
              <a:rPr b="1" lang="en" sz="1100">
                <a:solidFill>
                  <a:schemeClr val="dk1"/>
                </a:solidFill>
              </a:rPr>
              <a:t>MLP Structure:</a:t>
            </a:r>
            <a:r>
              <a:rPr lang="en" sz="1100">
                <a:solidFill>
                  <a:schemeClr val="dk1"/>
                </a:solidFill>
              </a:rPr>
              <a:t> Real arithmetic MLP with </a:t>
            </a:r>
            <a:r>
              <a:rPr b="1" lang="en" sz="1100">
                <a:solidFill>
                  <a:schemeClr val="dk1"/>
                </a:solidFill>
              </a:rPr>
              <a:t>L/M/1</a:t>
            </a:r>
            <a:r>
              <a:rPr lang="en" sz="1100">
                <a:solidFill>
                  <a:schemeClr val="dk1"/>
                </a:solidFill>
              </a:rPr>
              <a:t> architecture.</a:t>
            </a:r>
            <a:endParaRPr sz="1100">
              <a:solidFill>
                <a:schemeClr val="dk1"/>
              </a:solidFill>
            </a:endParaRPr>
          </a:p>
          <a:p>
            <a:pPr indent="-298450" lvl="0" marL="457200" rtl="0" algn="l">
              <a:spcBef>
                <a:spcPts val="1200"/>
              </a:spcBef>
              <a:spcAft>
                <a:spcPts val="0"/>
              </a:spcAft>
              <a:buClr>
                <a:schemeClr val="dk1"/>
              </a:buClr>
              <a:buSzPts val="1100"/>
              <a:buChar char="●"/>
            </a:pPr>
            <a:r>
              <a:rPr b="1" lang="en" sz="1100">
                <a:solidFill>
                  <a:schemeClr val="dk1"/>
                </a:solidFill>
              </a:rPr>
              <a:t>Input Layer (L=16):</a:t>
            </a:r>
            <a:r>
              <a:rPr lang="en" sz="1100">
                <a:solidFill>
                  <a:schemeClr val="dk1"/>
                </a:solidFill>
              </a:rPr>
              <a:t> 8 complex radar echoes → 16 real inputs (in-phase and quadrature).</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Hidden Layer (M):</a:t>
            </a:r>
            <a:r>
              <a:rPr lang="en" sz="1100">
                <a:solidFill>
                  <a:schemeClr val="dk1"/>
                </a:solidFill>
              </a:rPr>
              <a:t> Number of neurons (M) is a studied parameter.</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Output Layer (1):</a:t>
            </a:r>
            <a:r>
              <a:rPr lang="en" sz="1100">
                <a:solidFill>
                  <a:schemeClr val="dk1"/>
                </a:solidFill>
              </a:rPr>
              <a:t> Compared to a hard threshold for detection.</a:t>
            </a:r>
            <a:endParaRPr sz="1100">
              <a:solidFill>
                <a:schemeClr val="dk1"/>
              </a:solidFill>
            </a:endParaRPr>
          </a:p>
          <a:p>
            <a:pPr indent="-298450" lvl="0" marL="457200" rtl="0" algn="l">
              <a:spcBef>
                <a:spcPts val="0"/>
              </a:spcBef>
              <a:spcAft>
                <a:spcPts val="0"/>
              </a:spcAft>
              <a:buClr>
                <a:schemeClr val="dk1"/>
              </a:buClr>
              <a:buSzPts val="1100"/>
              <a:buChar char="●"/>
            </a:pPr>
            <a:r>
              <a:rPr b="1" lang="en" sz="1100">
                <a:solidFill>
                  <a:schemeClr val="dk1"/>
                </a:solidFill>
              </a:rPr>
              <a:t>Activation Function:</a:t>
            </a:r>
            <a:r>
              <a:rPr lang="en" sz="1100">
                <a:solidFill>
                  <a:schemeClr val="dk1"/>
                </a:solidFill>
              </a:rPr>
              <a:t> Sigmoi</a:t>
            </a:r>
            <a:r>
              <a:rPr lang="en" sz="1100">
                <a:solidFill>
                  <a:schemeClr val="dk1"/>
                </a:solidFill>
              </a:rPr>
              <a:t>d</a:t>
            </a:r>
            <a:r>
              <a:rPr lang="en" sz="1100">
                <a:solidFill>
                  <a:schemeClr val="dk1"/>
                </a:solidFill>
              </a:rPr>
              <a: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Experiments</a:t>
            </a:r>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400"/>
              </a:spcBef>
              <a:spcAft>
                <a:spcPts val="0"/>
              </a:spcAft>
              <a:buClr>
                <a:schemeClr val="dk1"/>
              </a:buClr>
              <a:buSzPts val="1100"/>
              <a:buFont typeface="Arial"/>
              <a:buNone/>
            </a:pPr>
            <a:r>
              <a:rPr b="1" lang="en" sz="1300">
                <a:solidFill>
                  <a:schemeClr val="dk1"/>
                </a:solidFill>
              </a:rPr>
              <a:t>Three Case Studies of Detection Problems: </a:t>
            </a:r>
            <a:r>
              <a:rPr lang="en" sz="1100">
                <a:solidFill>
                  <a:schemeClr val="dk1"/>
                </a:solidFill>
              </a:rPr>
              <a:t>The studies assess the MLP's ability to approximate the NP optimum detector, focusing on diverse interference environments:</a:t>
            </a:r>
            <a:endParaRPr sz="1100">
              <a:solidFill>
                <a:schemeClr val="dk1"/>
              </a:solidFill>
            </a:endParaRPr>
          </a:p>
          <a:p>
            <a:pPr indent="0" lvl="0" marL="0" rtl="0" algn="l">
              <a:spcBef>
                <a:spcPts val="400"/>
              </a:spcBef>
              <a:spcAft>
                <a:spcPts val="1200"/>
              </a:spcAft>
              <a:buNone/>
            </a:pPr>
            <a:r>
              <a:t/>
            </a:r>
            <a:endParaRPr/>
          </a:p>
        </p:txBody>
      </p:sp>
      <p:pic>
        <p:nvPicPr>
          <p:cNvPr id="113" name="Google Shape;113;p21"/>
          <p:cNvPicPr preferRelativeResize="0"/>
          <p:nvPr/>
        </p:nvPicPr>
        <p:blipFill>
          <a:blip r:embed="rId3">
            <a:alphaModFix/>
          </a:blip>
          <a:stretch>
            <a:fillRect/>
          </a:stretch>
        </p:blipFill>
        <p:spPr>
          <a:xfrm>
            <a:off x="1190625" y="1668613"/>
            <a:ext cx="6762750" cy="28098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