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319399-5A2C-4EA6-B56D-B77D40011AB5}">
  <a:tblStyle styleId="{12319399-5A2C-4EA6-B56D-B77D40011A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21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ed8b401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ed8b401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ed8b401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ed8b401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ed8b4019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ed8b4019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ed8b401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ed8b401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6ed8b401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6ed8b401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 is the significance level - threshold </a:t>
            </a:r>
            <a:r>
              <a:rPr lang="en-GB"/>
              <a:t>for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6ed8b401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6ed8b401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 is the significance level - threshold for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6ed8b4019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6ed8b4019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 is the significance level - threshold for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6ed8b4019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6ed8b4019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Vanguard</a:t>
            </a:r>
            <a:r>
              <a:rPr lang="en-GB"/>
              <a:t> UI A/B testing</a:t>
            </a:r>
            <a:endParaRPr/>
          </a:p>
        </p:txBody>
      </p:sp>
      <p:sp>
        <p:nvSpPr>
          <p:cNvPr id="65" name="Google Shape;6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Shannon Knight</a:t>
            </a:r>
            <a:endParaRPr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025"/>
            <a:ext cx="15716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489863" y="1175725"/>
            <a:ext cx="2308500" cy="3556200"/>
          </a:xfrm>
          <a:prstGeom prst="roundRect">
            <a:avLst>
              <a:gd fmla="val 1094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</a:rPr>
              <a:t>L</a:t>
            </a:r>
            <a:r>
              <a:rPr lang="en-GB" sz="1700">
                <a:solidFill>
                  <a:schemeClr val="dk2"/>
                </a:solidFill>
              </a:rPr>
              <a:t>ow-cost uncomplicated investing, and our </a:t>
            </a:r>
            <a:r>
              <a:rPr b="1" lang="en-GB" sz="1700">
                <a:solidFill>
                  <a:schemeClr val="dk2"/>
                </a:solidFill>
              </a:rPr>
              <a:t>UI should demonstrate this</a:t>
            </a:r>
            <a:endParaRPr b="1" sz="1700">
              <a:solidFill>
                <a:schemeClr val="dk2"/>
              </a:solidFill>
            </a:endParaRPr>
          </a:p>
        </p:txBody>
      </p:sp>
      <p:sp>
        <p:nvSpPr>
          <p:cNvPr id="73" name="Google Shape;73;p19"/>
          <p:cNvSpPr txBox="1"/>
          <p:nvPr/>
        </p:nvSpPr>
        <p:spPr>
          <a:xfrm>
            <a:off x="3598363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6425825" y="1175725"/>
            <a:ext cx="2308500" cy="3556200"/>
          </a:xfrm>
          <a:prstGeom prst="roundRect">
            <a:avLst>
              <a:gd fmla="val 1094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How effective is the new UI design in the </a:t>
            </a:r>
            <a:r>
              <a:rPr b="1" lang="en-GB" sz="1700">
                <a:solidFill>
                  <a:schemeClr val="dk2"/>
                </a:solidFill>
              </a:rPr>
              <a:t>savings product self-service portal?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75" name="Google Shape;75;p19"/>
          <p:cNvSpPr txBox="1"/>
          <p:nvPr/>
        </p:nvSpPr>
        <p:spPr>
          <a:xfrm>
            <a:off x="6425825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UI design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553900" y="1175725"/>
            <a:ext cx="2308500" cy="3556200"/>
          </a:xfrm>
          <a:prstGeom prst="roundRect">
            <a:avLst>
              <a:gd fmla="val 1094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</a:rPr>
              <a:t>Founded in 1975 - US investment company, </a:t>
            </a:r>
            <a:r>
              <a:rPr b="1" lang="en-GB" sz="1700">
                <a:solidFill>
                  <a:schemeClr val="dk2"/>
                </a:solidFill>
              </a:rPr>
              <a:t>owned by the investors themselves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</a:rPr>
              <a:t>203 funds in the US, 227 in other markets</a:t>
            </a:r>
            <a:endParaRPr sz="1700"/>
          </a:p>
        </p:txBody>
      </p:sp>
      <p:sp>
        <p:nvSpPr>
          <p:cNvPr id="77" name="Google Shape;77;p19"/>
          <p:cNvSpPr txBox="1"/>
          <p:nvPr/>
        </p:nvSpPr>
        <p:spPr>
          <a:xfrm>
            <a:off x="553900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company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/>
        </p:nvSpPr>
        <p:spPr>
          <a:xfrm>
            <a:off x="3489863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philosophy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testing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959826" y="1037915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3844725" y="2608050"/>
            <a:ext cx="145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Four steps of A/B testing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1528050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424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000">
              <a:solidFill>
                <a:srgbClr val="24242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20"/>
          <p:cNvSpPr/>
          <p:nvPr/>
        </p:nvSpPr>
        <p:spPr>
          <a:xfrm rot="5400000">
            <a:off x="4693235" y="1386089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 rot="10800000">
            <a:off x="4369784" y="3119498"/>
            <a:ext cx="1814390" cy="165243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76D5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 rot="-5400000">
            <a:off x="2636382" y="2771314"/>
            <a:ext cx="1814383" cy="1652447"/>
          </a:xfrm>
          <a:custGeom>
            <a:rect b="b" l="l" r="r" t="t"/>
            <a:pathLst>
              <a:path extrusionOk="0" h="1328" w="1458">
                <a:moveTo>
                  <a:pt x="1047" y="1"/>
                </a:moveTo>
                <a:lnTo>
                  <a:pt x="1047" y="188"/>
                </a:lnTo>
                <a:cubicBezTo>
                  <a:pt x="484" y="289"/>
                  <a:pt x="51" y="758"/>
                  <a:pt x="1" y="1328"/>
                </a:cubicBezTo>
                <a:lnTo>
                  <a:pt x="477" y="1328"/>
                </a:lnTo>
                <a:cubicBezTo>
                  <a:pt x="527" y="1018"/>
                  <a:pt x="751" y="765"/>
                  <a:pt x="1047" y="679"/>
                </a:cubicBezTo>
                <a:lnTo>
                  <a:pt x="1047" y="845"/>
                </a:lnTo>
                <a:lnTo>
                  <a:pt x="1458" y="433"/>
                </a:lnTo>
                <a:lnTo>
                  <a:pt x="1047" y="1"/>
                </a:lnTo>
                <a:close/>
              </a:path>
            </a:pathLst>
          </a:custGeom>
          <a:solidFill>
            <a:srgbClr val="9615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528050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9615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000">
              <a:solidFill>
                <a:srgbClr val="96151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6997075" y="1170606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97B9B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000">
              <a:solidFill>
                <a:srgbClr val="97B9B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6997075" y="30764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76D5A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000">
              <a:solidFill>
                <a:srgbClr val="76D5A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457038" y="1856856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Did the new UI lead to higher completion rates?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457055" y="1635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Frame the question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57038" y="3753433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showed overly positive results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7055" y="3531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Evaluate 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004852" y="1642475"/>
            <a:ext cx="169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Hypotheses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982138" y="3766572"/>
            <a:ext cx="1689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Collected data for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50 500 users btw mid-March and mid-June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982150" y="3539900"/>
            <a:ext cx="1691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Experiment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997063" y="1868838"/>
            <a:ext cx="1689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new design had (i) a higher success rate, (ii) a lower error rate and (iii) was quicker to complete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3327488" y="1902093"/>
            <a:ext cx="338319" cy="338315"/>
            <a:chOff x="-1182750" y="3962900"/>
            <a:chExt cx="294575" cy="291450"/>
          </a:xfrm>
        </p:grpSpPr>
        <p:sp>
          <p:nvSpPr>
            <p:cNvPr id="103" name="Google Shape;103;p2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5488859" y="1900965"/>
            <a:ext cx="316505" cy="340583"/>
            <a:chOff x="-2312225" y="3238300"/>
            <a:chExt cx="274125" cy="293025"/>
          </a:xfrm>
        </p:grpSpPr>
        <p:sp>
          <p:nvSpPr>
            <p:cNvPr id="111" name="Google Shape;111;p20"/>
            <p:cNvSpPr/>
            <p:nvPr/>
          </p:nvSpPr>
          <p:spPr>
            <a:xfrm>
              <a:off x="-2241325" y="3289500"/>
              <a:ext cx="203225" cy="241825"/>
            </a:xfrm>
            <a:custGeom>
              <a:rect b="b" l="l" r="r" t="t"/>
              <a:pathLst>
                <a:path extrusionOk="0" h="9673" w="8129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-2312225" y="3238300"/>
              <a:ext cx="241825" cy="241050"/>
            </a:xfrm>
            <a:custGeom>
              <a:rect b="b" l="l" r="r" t="t"/>
              <a:pathLst>
                <a:path extrusionOk="0" h="9642" w="967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5477960" y="3551108"/>
            <a:ext cx="338327" cy="299379"/>
            <a:chOff x="-3030525" y="3973150"/>
            <a:chExt cx="293025" cy="257575"/>
          </a:xfrm>
        </p:grpSpPr>
        <p:sp>
          <p:nvSpPr>
            <p:cNvPr id="114" name="Google Shape;114;p20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20"/>
          <p:cNvGrpSpPr/>
          <p:nvPr/>
        </p:nvGrpSpPr>
        <p:grpSpPr>
          <a:xfrm>
            <a:off x="3393775" y="3531638"/>
            <a:ext cx="248097" cy="338315"/>
            <a:chOff x="-3365275" y="3253275"/>
            <a:chExt cx="222150" cy="291425"/>
          </a:xfrm>
        </p:grpSpPr>
        <p:sp>
          <p:nvSpPr>
            <p:cNvPr id="117" name="Google Shape;117;p20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5"/>
            <a:ext cx="6915926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A/B Summary Stats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572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8m 56s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969425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Avg 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572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7.6%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969425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Error rate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6" name="Google Shape;136;p22"/>
          <p:cNvCxnSpPr>
            <a:stCxn id="137" idx="6"/>
            <a:endCxn id="138" idx="1"/>
          </p:cNvCxnSpPr>
          <p:nvPr/>
        </p:nvCxnSpPr>
        <p:spPr>
          <a:xfrm>
            <a:off x="2852380" y="1224005"/>
            <a:ext cx="591300" cy="1558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>
            <a:stCxn id="140" idx="6"/>
            <a:endCxn id="138" idx="1"/>
          </p:cNvCxnSpPr>
          <p:nvPr/>
        </p:nvCxnSpPr>
        <p:spPr>
          <a:xfrm>
            <a:off x="2852380" y="2014292"/>
            <a:ext cx="591300" cy="768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stCxn id="142" idx="6"/>
            <a:endCxn id="138" idx="1"/>
          </p:cNvCxnSpPr>
          <p:nvPr/>
        </p:nvCxnSpPr>
        <p:spPr>
          <a:xfrm>
            <a:off x="2852380" y="2782417"/>
            <a:ext cx="5913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stCxn id="144" idx="6"/>
            <a:endCxn id="138" idx="1"/>
          </p:cNvCxnSpPr>
          <p:nvPr/>
        </p:nvCxnSpPr>
        <p:spPr>
          <a:xfrm flipH="1" rot="10800000">
            <a:off x="2852380" y="2782317"/>
            <a:ext cx="591300" cy="793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>
            <a:stCxn id="146" idx="6"/>
            <a:endCxn id="138" idx="1"/>
          </p:cNvCxnSpPr>
          <p:nvPr/>
        </p:nvCxnSpPr>
        <p:spPr>
          <a:xfrm flipH="1" rot="10800000">
            <a:off x="2852380" y="2782517"/>
            <a:ext cx="591300" cy="158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>
            <a:stCxn id="148" idx="2"/>
            <a:endCxn id="149" idx="3"/>
          </p:cNvCxnSpPr>
          <p:nvPr/>
        </p:nvCxnSpPr>
        <p:spPr>
          <a:xfrm flipH="1">
            <a:off x="5700305" y="1224005"/>
            <a:ext cx="591000" cy="155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0" name="Google Shape;150;p22"/>
          <p:cNvCxnSpPr>
            <a:stCxn id="151" idx="2"/>
            <a:endCxn id="149" idx="3"/>
          </p:cNvCxnSpPr>
          <p:nvPr/>
        </p:nvCxnSpPr>
        <p:spPr>
          <a:xfrm flipH="1">
            <a:off x="5700305" y="2014292"/>
            <a:ext cx="591000" cy="76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2" name="Google Shape;152;p22"/>
          <p:cNvCxnSpPr>
            <a:stCxn id="153" idx="2"/>
            <a:endCxn id="149" idx="3"/>
          </p:cNvCxnSpPr>
          <p:nvPr/>
        </p:nvCxnSpPr>
        <p:spPr>
          <a:xfrm flipH="1">
            <a:off x="5700305" y="2782417"/>
            <a:ext cx="591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4" name="Google Shape;154;p22"/>
          <p:cNvCxnSpPr>
            <a:stCxn id="155" idx="2"/>
            <a:endCxn id="149" idx="3"/>
          </p:cNvCxnSpPr>
          <p:nvPr/>
        </p:nvCxnSpPr>
        <p:spPr>
          <a:xfrm rot="10800000">
            <a:off x="5700305" y="2782317"/>
            <a:ext cx="591000" cy="79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1" name="Google Shape;151;p22"/>
          <p:cNvSpPr/>
          <p:nvPr/>
        </p:nvSpPr>
        <p:spPr>
          <a:xfrm>
            <a:off x="6291305" y="1717142"/>
            <a:ext cx="594300" cy="594300"/>
          </a:xfrm>
          <a:prstGeom prst="ellipse">
            <a:avLst/>
          </a:pr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2"/>
          <p:cNvCxnSpPr>
            <a:stCxn id="157" idx="2"/>
            <a:endCxn id="149" idx="3"/>
          </p:cNvCxnSpPr>
          <p:nvPr/>
        </p:nvCxnSpPr>
        <p:spPr>
          <a:xfrm rot="10800000">
            <a:off x="5700305" y="2782517"/>
            <a:ext cx="591000" cy="158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8" name="Google Shape;148;p22"/>
          <p:cNvSpPr/>
          <p:nvPr/>
        </p:nvSpPr>
        <p:spPr>
          <a:xfrm>
            <a:off x="6291305" y="926855"/>
            <a:ext cx="594300" cy="594300"/>
          </a:xfrm>
          <a:prstGeom prst="ellipse">
            <a:avLst/>
          </a:pr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9969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26 679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996900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 #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9969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18 687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996900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Completed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996900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Success rate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6291305" y="3278667"/>
            <a:ext cx="594300" cy="594300"/>
          </a:xfrm>
          <a:prstGeom prst="ellipse">
            <a:avLst/>
          </a:pr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291305" y="4072067"/>
            <a:ext cx="594300" cy="594300"/>
          </a:xfrm>
          <a:prstGeom prst="ellipse">
            <a:avLst/>
          </a:pr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57200" y="11147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23 397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69425" y="8929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 #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57200" y="19025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15 434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969425" y="168075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Completed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572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66%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969425" y="24685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Success rate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996900" y="3478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8m 38s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996900" y="32563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Avg 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996900" y="426585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9.8%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996900" y="404407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Error rate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291305" y="2485267"/>
            <a:ext cx="594300" cy="594300"/>
          </a:xfrm>
          <a:prstGeom prst="ellipse">
            <a:avLst/>
          </a:prstGeom>
          <a:solidFill>
            <a:srgbClr val="97B9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996900" y="26903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69%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258080" y="3278667"/>
            <a:ext cx="594300" cy="59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258080" y="4072067"/>
            <a:ext cx="594300" cy="59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258080" y="1717142"/>
            <a:ext cx="594300" cy="59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258080" y="2485267"/>
            <a:ext cx="594300" cy="59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258080" y="9268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2"/>
          <p:cNvGrpSpPr/>
          <p:nvPr/>
        </p:nvGrpSpPr>
        <p:grpSpPr>
          <a:xfrm>
            <a:off x="2386067" y="3406656"/>
            <a:ext cx="338315" cy="338339"/>
            <a:chOff x="-3137650" y="2408950"/>
            <a:chExt cx="291450" cy="292125"/>
          </a:xfrm>
        </p:grpSpPr>
        <p:sp>
          <p:nvSpPr>
            <p:cNvPr id="175" name="Google Shape;175;p2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2386056" y="1841357"/>
            <a:ext cx="338338" cy="338337"/>
          </a:xfrm>
          <a:custGeom>
            <a:rect b="b" l="l" r="r" t="t"/>
            <a:pathLst>
              <a:path extrusionOk="0" h="11694" w="11689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386064" y="2614620"/>
            <a:ext cx="338322" cy="360890"/>
          </a:xfrm>
          <a:custGeom>
            <a:rect b="b" l="l" r="r" t="t"/>
            <a:pathLst>
              <a:path extrusionOk="0" h="11721" w="11059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2386067" y="4207249"/>
            <a:ext cx="338315" cy="338338"/>
            <a:chOff x="-1333200" y="2770450"/>
            <a:chExt cx="291450" cy="292225"/>
          </a:xfrm>
        </p:grpSpPr>
        <p:sp>
          <p:nvSpPr>
            <p:cNvPr id="183" name="Google Shape;183;p22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2402972" y="1054842"/>
            <a:ext cx="304505" cy="338327"/>
            <a:chOff x="-1684475" y="2049000"/>
            <a:chExt cx="257575" cy="293025"/>
          </a:xfrm>
        </p:grpSpPr>
        <p:sp>
          <p:nvSpPr>
            <p:cNvPr id="186" name="Google Shape;186;p22"/>
            <p:cNvSpPr/>
            <p:nvPr/>
          </p:nvSpPr>
          <p:spPr>
            <a:xfrm>
              <a:off x="-1684475" y="204900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-1615950" y="223880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-1615950" y="2273475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-1630925" y="2100975"/>
              <a:ext cx="153625" cy="116600"/>
            </a:xfrm>
            <a:custGeom>
              <a:rect b="b" l="l" r="r" t="t"/>
              <a:pathLst>
                <a:path extrusionOk="0" h="4664" w="6145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6419292" y="3406656"/>
            <a:ext cx="338315" cy="338339"/>
            <a:chOff x="-3137650" y="2408950"/>
            <a:chExt cx="291450" cy="292125"/>
          </a:xfrm>
        </p:grpSpPr>
        <p:sp>
          <p:nvSpPr>
            <p:cNvPr id="191" name="Google Shape;191;p2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2"/>
          <p:cNvSpPr/>
          <p:nvPr/>
        </p:nvSpPr>
        <p:spPr>
          <a:xfrm>
            <a:off x="6419281" y="1841357"/>
            <a:ext cx="338338" cy="338337"/>
          </a:xfrm>
          <a:custGeom>
            <a:rect b="b" l="l" r="r" t="t"/>
            <a:pathLst>
              <a:path extrusionOk="0" h="11694" w="11689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6419289" y="2614620"/>
            <a:ext cx="338322" cy="360890"/>
          </a:xfrm>
          <a:custGeom>
            <a:rect b="b" l="l" r="r" t="t"/>
            <a:pathLst>
              <a:path extrusionOk="0" h="11721" w="11059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6419292" y="4207249"/>
            <a:ext cx="338315" cy="338338"/>
            <a:chOff x="-1333200" y="2770450"/>
            <a:chExt cx="291450" cy="292225"/>
          </a:xfrm>
        </p:grpSpPr>
        <p:sp>
          <p:nvSpPr>
            <p:cNvPr id="199" name="Google Shape;199;p22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6436197" y="1054842"/>
            <a:ext cx="304505" cy="338327"/>
            <a:chOff x="-1684475" y="2049000"/>
            <a:chExt cx="257575" cy="293025"/>
          </a:xfrm>
        </p:grpSpPr>
        <p:sp>
          <p:nvSpPr>
            <p:cNvPr id="202" name="Google Shape;202;p22"/>
            <p:cNvSpPr/>
            <p:nvPr/>
          </p:nvSpPr>
          <p:spPr>
            <a:xfrm>
              <a:off x="-1684475" y="204900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-1615950" y="223880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-1615950" y="2273475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1630925" y="2100975"/>
              <a:ext cx="153625" cy="116600"/>
            </a:xfrm>
            <a:custGeom>
              <a:rect b="b" l="l" r="r" t="t"/>
              <a:pathLst>
                <a:path extrusionOk="0" h="4664" w="6145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4702800" y="2233713"/>
            <a:ext cx="1097400" cy="1097400"/>
          </a:xfrm>
          <a:prstGeom prst="ellipse">
            <a:avLst/>
          </a:prstGeom>
          <a:solidFill>
            <a:srgbClr val="96151D"/>
          </a:solidFill>
          <a:ln cap="flat" cmpd="sng" w="9525">
            <a:solidFill>
              <a:srgbClr val="9615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802700" y="2541663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3343800" y="2233713"/>
            <a:ext cx="1097400" cy="1097400"/>
          </a:xfrm>
          <a:prstGeom prst="ellipse">
            <a:avLst/>
          </a:prstGeom>
          <a:solidFill>
            <a:srgbClr val="76D5A4"/>
          </a:solidFill>
          <a:ln cap="flat" cmpd="sng" w="9525">
            <a:solidFill>
              <a:srgbClr val="76D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443700" y="2541663"/>
            <a:ext cx="8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/>
          <p:nvPr/>
        </p:nvSpPr>
        <p:spPr>
          <a:xfrm>
            <a:off x="8114350" y="3444925"/>
            <a:ext cx="2610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rot="10800000">
            <a:off x="8114350" y="2682600"/>
            <a:ext cx="2610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rot="10800000">
            <a:off x="8114350" y="4207250"/>
            <a:ext cx="261000" cy="25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- new UI has a higher success rate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3598363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691" y="1713466"/>
            <a:ext cx="652500" cy="65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23"/>
          <p:cNvGraphicFramePr/>
          <p:nvPr/>
        </p:nvGraphicFramePr>
        <p:xfrm>
          <a:off x="311700" y="13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{12319399-5A2C-4EA6-B56D-B77D40011AB5}</a:tableStyleId>
              </a:tblPr>
              <a:tblGrid>
                <a:gridCol w="1542925"/>
                <a:gridCol w="20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H0: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success_c = success_t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66% </a:t>
                      </a:r>
                      <a:r>
                        <a:rPr lang="en-GB" sz="1200"/>
                        <a:t>= 70%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H1: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success_c &lt; success_t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66%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&lt; 70%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z-statistic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8.881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p-value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6.610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α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Conclusion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Reject H0 - success rate for test higher than control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350" y="1321500"/>
            <a:ext cx="4127379" cy="27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- new UI success rate meets threshold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3598363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191" y="1151666"/>
            <a:ext cx="652500" cy="65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24"/>
          <p:cNvGraphicFramePr/>
          <p:nvPr/>
        </p:nvGraphicFramePr>
        <p:xfrm>
          <a:off x="311700" y="13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{12319399-5A2C-4EA6-B56D-B77D40011AB5}</a:tableStyleId>
              </a:tblPr>
              <a:tblGrid>
                <a:gridCol w="1542925"/>
                <a:gridCol w="20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H0: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success_c = success_t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69% = 70%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H1: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success_c &lt; success_t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69% &lt; 70%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t-statistic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-2.516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p-value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α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Conclusion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Accept</a:t>
                      </a:r>
                      <a:r>
                        <a:rPr lang="en-GB" sz="1200"/>
                        <a:t> H0 - success rate for test meets threshold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33" name="Google Shape;2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825" y="1303925"/>
            <a:ext cx="4127379" cy="27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- new UI faster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3598363" y="1426375"/>
            <a:ext cx="2308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74" y="4771925"/>
            <a:ext cx="1075428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641" y="1533466"/>
            <a:ext cx="652500" cy="65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5"/>
          <p:cNvGraphicFramePr/>
          <p:nvPr/>
        </p:nvGraphicFramePr>
        <p:xfrm>
          <a:off x="311700" y="13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{12319399-5A2C-4EA6-B56D-B77D40011AB5}</a:tableStyleId>
              </a:tblPr>
              <a:tblGrid>
                <a:gridCol w="1542925"/>
                <a:gridCol w="20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H0: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time_c = time_t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536 sec = 518 sec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H1: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time_c &gt; time_t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536 sec &gt; 518 sec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z-statistic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-0.060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p-value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0.952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α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Conclusion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Reject H0 - time taken for test less than for the control 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44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600" y="1303925"/>
            <a:ext cx="4127379" cy="27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Improvements required in the UI design to decrease the error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a geographically representative sample for further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6D5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