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43"/>
  </p:normalViewPr>
  <p:slideViewPr>
    <p:cSldViewPr snapToGrid="0">
      <p:cViewPr varScale="1">
        <p:scale>
          <a:sx n="115" d="100"/>
          <a:sy n="115" d="100"/>
        </p:scale>
        <p:origin x="1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51" name="Picture 50"/>
          <p:cNvPicPr/>
          <p:nvPr/>
        </p:nvPicPr>
        <p:blipFill>
          <a:blip r:embed="rId2"/>
          <a:stretch/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  <p:pic>
        <p:nvPicPr>
          <p:cNvPr id="52" name="Picture 51"/>
          <p:cNvPicPr/>
          <p:nvPr/>
        </p:nvPicPr>
        <p:blipFill>
          <a:blip r:embed="rId2"/>
          <a:stretch/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1"/>
          <p:cNvSpPr/>
          <p:nvPr/>
        </p:nvSpPr>
        <p:spPr>
          <a:xfrm>
            <a:off x="0" y="0"/>
            <a:ext cx="1072800" cy="5290920"/>
          </a:xfrm>
          <a:custGeom>
            <a:avLst/>
            <a:gdLst/>
            <a:ahLst/>
            <a:cxnLst/>
            <a:rect l="l" t="t" r="r" b="b"/>
            <a:pathLst>
              <a:path w="676" h="3333">
                <a:moveTo>
                  <a:pt x="0" y="3132"/>
                </a:moveTo>
                <a:lnTo>
                  <a:pt x="0" y="3312"/>
                </a:lnTo>
                <a:lnTo>
                  <a:pt x="126" y="3333"/>
                </a:lnTo>
                <a:lnTo>
                  <a:pt x="676" y="0"/>
                </a:lnTo>
                <a:lnTo>
                  <a:pt x="514" y="0"/>
                </a:lnTo>
                <a:lnTo>
                  <a:pt x="0" y="31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"/>
          <p:cNvSpPr/>
          <p:nvPr/>
        </p:nvSpPr>
        <p:spPr>
          <a:xfrm>
            <a:off x="0" y="0"/>
            <a:ext cx="758520" cy="4624200"/>
          </a:xfrm>
          <a:custGeom>
            <a:avLst/>
            <a:gdLst/>
            <a:ahLst/>
            <a:cxnLst/>
            <a:rect l="l" t="t" r="r" b="b"/>
            <a:pathLst>
              <a:path w="478" h="2913">
                <a:moveTo>
                  <a:pt x="478" y="0"/>
                </a:moveTo>
                <a:lnTo>
                  <a:pt x="318" y="0"/>
                </a:lnTo>
                <a:lnTo>
                  <a:pt x="0" y="1938"/>
                </a:lnTo>
                <a:lnTo>
                  <a:pt x="0" y="2913"/>
                </a:lnTo>
                <a:lnTo>
                  <a:pt x="47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5662440"/>
            <a:ext cx="906120" cy="1195200"/>
          </a:xfrm>
          <a:custGeom>
            <a:avLst/>
            <a:gdLst/>
            <a:ahLst/>
            <a:cxnLst/>
            <a:rect l="l" t="t" r="r" b="b"/>
            <a:pathLst>
              <a:path w="571" h="753">
                <a:moveTo>
                  <a:pt x="0" y="0"/>
                </a:moveTo>
                <a:lnTo>
                  <a:pt x="0" y="12"/>
                </a:lnTo>
                <a:lnTo>
                  <a:pt x="538" y="753"/>
                </a:lnTo>
                <a:lnTo>
                  <a:pt x="571" y="75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295960"/>
            <a:ext cx="1487160" cy="1561680"/>
          </a:xfrm>
          <a:custGeom>
            <a:avLst/>
            <a:gdLst/>
            <a:ahLst/>
            <a:cxnLst/>
            <a:rect l="l" t="t" r="r" b="b"/>
            <a:pathLst>
              <a:path w="937" h="984">
                <a:moveTo>
                  <a:pt x="0" y="0"/>
                </a:moveTo>
                <a:lnTo>
                  <a:pt x="0" y="3"/>
                </a:lnTo>
                <a:lnTo>
                  <a:pt x="901" y="984"/>
                </a:lnTo>
                <a:lnTo>
                  <a:pt x="937" y="9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5257800"/>
            <a:ext cx="2131560" cy="1599840"/>
          </a:xfrm>
          <a:custGeom>
            <a:avLst/>
            <a:gdLst/>
            <a:ahLst/>
            <a:cxnLst/>
            <a:rect l="l" t="t" r="r" b="b"/>
            <a:pathLst>
              <a:path w="1343" h="1008">
                <a:moveTo>
                  <a:pt x="0" y="24"/>
                </a:moveTo>
                <a:lnTo>
                  <a:pt x="937" y="1008"/>
                </a:lnTo>
                <a:lnTo>
                  <a:pt x="1343" y="1008"/>
                </a:lnTo>
                <a:lnTo>
                  <a:pt x="126" y="21"/>
                </a:lnTo>
                <a:lnTo>
                  <a:pt x="0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5357880"/>
            <a:ext cx="1377720" cy="1499760"/>
          </a:xfrm>
          <a:custGeom>
            <a:avLst/>
            <a:gdLst/>
            <a:ahLst/>
            <a:cxnLst/>
            <a:rect l="l" t="t" r="r" b="b"/>
            <a:pathLst>
              <a:path w="868" h="945">
                <a:moveTo>
                  <a:pt x="0" y="192"/>
                </a:moveTo>
                <a:lnTo>
                  <a:pt x="571" y="945"/>
                </a:lnTo>
                <a:lnTo>
                  <a:pt x="868" y="945"/>
                </a:lnTo>
                <a:lnTo>
                  <a:pt x="0" y="0"/>
                </a:lnTo>
                <a:lnTo>
                  <a:pt x="0" y="1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641520" y="0"/>
            <a:ext cx="1364760" cy="3971520"/>
          </a:xfrm>
          <a:custGeom>
            <a:avLst/>
            <a:gdLst/>
            <a:ahLst/>
            <a:cxnLst/>
            <a:rect l="l" t="t" r="r" b="b"/>
            <a:pathLst>
              <a:path w="860" h="2502">
                <a:moveTo>
                  <a:pt x="0" y="2445"/>
                </a:moveTo>
                <a:lnTo>
                  <a:pt x="228" y="2502"/>
                </a:lnTo>
                <a:lnTo>
                  <a:pt x="860" y="0"/>
                </a:lnTo>
                <a:lnTo>
                  <a:pt x="620" y="0"/>
                </a:lnTo>
                <a:lnTo>
                  <a:pt x="0" y="24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203040" y="0"/>
            <a:ext cx="1336320" cy="3862080"/>
          </a:xfrm>
          <a:custGeom>
            <a:avLst/>
            <a:gdLst/>
            <a:ahLst/>
            <a:cxnLst/>
            <a:rect l="l" t="t" r="r" b="b"/>
            <a:pathLst>
              <a:path w="842" h="2433">
                <a:moveTo>
                  <a:pt x="842" y="0"/>
                </a:moveTo>
                <a:lnTo>
                  <a:pt x="602" y="0"/>
                </a:lnTo>
                <a:lnTo>
                  <a:pt x="0" y="2376"/>
                </a:lnTo>
                <a:lnTo>
                  <a:pt x="228" y="2433"/>
                </a:lnTo>
                <a:lnTo>
                  <a:pt x="842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208080" y="3776760"/>
            <a:ext cx="1936440" cy="3080880"/>
          </a:xfrm>
          <a:custGeom>
            <a:avLst/>
            <a:gdLst/>
            <a:ahLst/>
            <a:cxnLst/>
            <a:rect l="l" t="t" r="r" b="b"/>
            <a:pathLst>
              <a:path w="1220" h="1941">
                <a:moveTo>
                  <a:pt x="0" y="0"/>
                </a:moveTo>
                <a:lnTo>
                  <a:pt x="1166" y="1941"/>
                </a:lnTo>
                <a:lnTo>
                  <a:pt x="1220" y="194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646200" y="3886200"/>
            <a:ext cx="2373120" cy="2971440"/>
          </a:xfrm>
          <a:custGeom>
            <a:avLst/>
            <a:gdLst/>
            <a:ahLst/>
            <a:cxnLst/>
            <a:rect l="l" t="t" r="r" b="b"/>
            <a:pathLst>
              <a:path w="1495" h="1872">
                <a:moveTo>
                  <a:pt x="1495" y="1872"/>
                </a:moveTo>
                <a:lnTo>
                  <a:pt x="0" y="0"/>
                </a:lnTo>
                <a:lnTo>
                  <a:pt x="1442" y="1872"/>
                </a:lnTo>
                <a:lnTo>
                  <a:pt x="1495" y="18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641520" y="3881520"/>
            <a:ext cx="3339720" cy="2976120"/>
          </a:xfrm>
          <a:custGeom>
            <a:avLst/>
            <a:gdLst/>
            <a:ahLst/>
            <a:cxnLst/>
            <a:rect l="l" t="t" r="r" b="b"/>
            <a:pathLst>
              <a:path w="2104" h="1875">
                <a:moveTo>
                  <a:pt x="0" y="0"/>
                </a:moveTo>
                <a:lnTo>
                  <a:pt x="3" y="3"/>
                </a:lnTo>
                <a:lnTo>
                  <a:pt x="1498" y="1875"/>
                </a:lnTo>
                <a:lnTo>
                  <a:pt x="2104" y="1875"/>
                </a:lnTo>
                <a:lnTo>
                  <a:pt x="228" y="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203040" y="3772080"/>
            <a:ext cx="2660400" cy="3085920"/>
          </a:xfrm>
          <a:custGeom>
            <a:avLst/>
            <a:gdLst/>
            <a:ahLst/>
            <a:cxnLst/>
            <a:rect l="l" t="t" r="r" b="b"/>
            <a:pathLst>
              <a:path w="1676" h="1944">
                <a:moveTo>
                  <a:pt x="1676" y="1944"/>
                </a:moveTo>
                <a:lnTo>
                  <a:pt x="264" y="111"/>
                </a:lnTo>
                <a:lnTo>
                  <a:pt x="225" y="60"/>
                </a:lnTo>
                <a:lnTo>
                  <a:pt x="228" y="60"/>
                </a:lnTo>
                <a:lnTo>
                  <a:pt x="264" y="111"/>
                </a:lnTo>
                <a:lnTo>
                  <a:pt x="234" y="69"/>
                </a:lnTo>
                <a:lnTo>
                  <a:pt x="228" y="57"/>
                </a:lnTo>
                <a:lnTo>
                  <a:pt x="222" y="54"/>
                </a:lnTo>
                <a:lnTo>
                  <a:pt x="0" y="0"/>
                </a:lnTo>
                <a:lnTo>
                  <a:pt x="3" y="3"/>
                </a:lnTo>
                <a:lnTo>
                  <a:pt x="1223" y="1944"/>
                </a:lnTo>
                <a:lnTo>
                  <a:pt x="1676" y="194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1739520" y="914400"/>
            <a:ext cx="6946920" cy="34880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7325640" y="6117480"/>
            <a:ext cx="8571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Arial"/>
              </a:rPr>
              <a:t>4/20/17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>
            <a:off x="3623760" y="6117480"/>
            <a:ext cx="360900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8275320" y="6117480"/>
            <a:ext cx="4111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61FED03-8BB8-4815-98DA-7046D66BE215}" type="slidenum">
              <a:rPr lang="en-US" sz="13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CustomShape 17"/>
          <p:cNvSpPr/>
          <p:nvPr/>
        </p:nvSpPr>
        <p:spPr>
          <a:xfrm>
            <a:off x="203040" y="3772080"/>
            <a:ext cx="361440" cy="90000"/>
          </a:xfrm>
          <a:custGeom>
            <a:avLst/>
            <a:gdLst/>
            <a:ahLst/>
            <a:cxnLst/>
            <a:rect l="l" t="t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560520" y="3867120"/>
            <a:ext cx="61560" cy="80640"/>
          </a:xfrm>
          <a:custGeom>
            <a:avLst/>
            <a:gdLst/>
            <a:ahLst/>
            <a:cxnLst/>
            <a:rect l="l" t="t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PlaceHolder 1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0"/>
            <a:ext cx="1072800" cy="5290920"/>
          </a:xfrm>
          <a:custGeom>
            <a:avLst/>
            <a:gdLst/>
            <a:ahLst/>
            <a:cxnLst/>
            <a:rect l="l" t="t" r="r" b="b"/>
            <a:pathLst>
              <a:path w="676" h="3333">
                <a:moveTo>
                  <a:pt x="0" y="3132"/>
                </a:moveTo>
                <a:lnTo>
                  <a:pt x="0" y="3312"/>
                </a:lnTo>
                <a:lnTo>
                  <a:pt x="126" y="3333"/>
                </a:lnTo>
                <a:lnTo>
                  <a:pt x="676" y="0"/>
                </a:lnTo>
                <a:lnTo>
                  <a:pt x="514" y="0"/>
                </a:lnTo>
                <a:lnTo>
                  <a:pt x="0" y="31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2"/>
          <p:cNvSpPr/>
          <p:nvPr/>
        </p:nvSpPr>
        <p:spPr>
          <a:xfrm>
            <a:off x="0" y="0"/>
            <a:ext cx="758520" cy="4624200"/>
          </a:xfrm>
          <a:custGeom>
            <a:avLst/>
            <a:gdLst/>
            <a:ahLst/>
            <a:cxnLst/>
            <a:rect l="l" t="t" r="r" b="b"/>
            <a:pathLst>
              <a:path w="478" h="2913">
                <a:moveTo>
                  <a:pt x="478" y="0"/>
                </a:moveTo>
                <a:lnTo>
                  <a:pt x="318" y="0"/>
                </a:lnTo>
                <a:lnTo>
                  <a:pt x="0" y="1938"/>
                </a:lnTo>
                <a:lnTo>
                  <a:pt x="0" y="2913"/>
                </a:lnTo>
                <a:lnTo>
                  <a:pt x="47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3"/>
          <p:cNvSpPr/>
          <p:nvPr/>
        </p:nvSpPr>
        <p:spPr>
          <a:xfrm>
            <a:off x="0" y="5662440"/>
            <a:ext cx="906120" cy="1195200"/>
          </a:xfrm>
          <a:custGeom>
            <a:avLst/>
            <a:gdLst/>
            <a:ahLst/>
            <a:cxnLst/>
            <a:rect l="l" t="t" r="r" b="b"/>
            <a:pathLst>
              <a:path w="571" h="753">
                <a:moveTo>
                  <a:pt x="0" y="0"/>
                </a:moveTo>
                <a:lnTo>
                  <a:pt x="0" y="12"/>
                </a:lnTo>
                <a:lnTo>
                  <a:pt x="538" y="753"/>
                </a:lnTo>
                <a:lnTo>
                  <a:pt x="571" y="75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4"/>
          <p:cNvSpPr/>
          <p:nvPr/>
        </p:nvSpPr>
        <p:spPr>
          <a:xfrm>
            <a:off x="0" y="5295960"/>
            <a:ext cx="1487160" cy="1561680"/>
          </a:xfrm>
          <a:custGeom>
            <a:avLst/>
            <a:gdLst/>
            <a:ahLst/>
            <a:cxnLst/>
            <a:rect l="l" t="t" r="r" b="b"/>
            <a:pathLst>
              <a:path w="937" h="984">
                <a:moveTo>
                  <a:pt x="0" y="0"/>
                </a:moveTo>
                <a:lnTo>
                  <a:pt x="0" y="3"/>
                </a:lnTo>
                <a:lnTo>
                  <a:pt x="901" y="984"/>
                </a:lnTo>
                <a:lnTo>
                  <a:pt x="937" y="9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5"/>
          <p:cNvSpPr/>
          <p:nvPr/>
        </p:nvSpPr>
        <p:spPr>
          <a:xfrm>
            <a:off x="0" y="5257800"/>
            <a:ext cx="2131560" cy="1599840"/>
          </a:xfrm>
          <a:custGeom>
            <a:avLst/>
            <a:gdLst/>
            <a:ahLst/>
            <a:cxnLst/>
            <a:rect l="l" t="t" r="r" b="b"/>
            <a:pathLst>
              <a:path w="1343" h="1008">
                <a:moveTo>
                  <a:pt x="0" y="24"/>
                </a:moveTo>
                <a:lnTo>
                  <a:pt x="937" y="1008"/>
                </a:lnTo>
                <a:lnTo>
                  <a:pt x="1343" y="1008"/>
                </a:lnTo>
                <a:lnTo>
                  <a:pt x="126" y="21"/>
                </a:lnTo>
                <a:lnTo>
                  <a:pt x="0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6"/>
          <p:cNvSpPr/>
          <p:nvPr/>
        </p:nvSpPr>
        <p:spPr>
          <a:xfrm>
            <a:off x="0" y="5357880"/>
            <a:ext cx="1377720" cy="1499760"/>
          </a:xfrm>
          <a:custGeom>
            <a:avLst/>
            <a:gdLst/>
            <a:ahLst/>
            <a:cxnLst/>
            <a:rect l="l" t="t" r="r" b="b"/>
            <a:pathLst>
              <a:path w="868" h="945">
                <a:moveTo>
                  <a:pt x="0" y="192"/>
                </a:moveTo>
                <a:lnTo>
                  <a:pt x="571" y="945"/>
                </a:lnTo>
                <a:lnTo>
                  <a:pt x="868" y="945"/>
                </a:lnTo>
                <a:lnTo>
                  <a:pt x="0" y="0"/>
                </a:lnTo>
                <a:lnTo>
                  <a:pt x="0" y="1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</a:t>
            </a:r>
          </a:p>
        </p:txBody>
      </p:sp>
      <p:sp>
        <p:nvSpPr>
          <p:cNvPr id="61" name="PlaceHolder 9"/>
          <p:cNvSpPr>
            <a:spLocks noGrp="1"/>
          </p:cNvSpPr>
          <p:nvPr>
            <p:ph type="sldNum"/>
          </p:nvPr>
        </p:nvSpPr>
        <p:spPr>
          <a:xfrm>
            <a:off x="8556840" y="6333120"/>
            <a:ext cx="548280" cy="52416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498147D2-09F1-4DCF-9785-E11A174E71A5}" type="slidenum">
              <a:rPr lang="en-US" sz="1000" b="0" strike="noStrike" spc="-1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rbe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docs.google.com/spreadsheets/d/1bB0YSC-id6-H7felzZYekshsstAkhCBM7JijgiA18Qg/edit?usp=shar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www.speech.sri.com/projects/sril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739520" y="914400"/>
            <a:ext cx="6946920" cy="3488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Digital Speech Processing
</a:t>
            </a:r>
            <a:r>
              <a:rPr lang="en-US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Homework 3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2924280" y="4402800"/>
            <a:ext cx="5762160" cy="1364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May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10 2017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王育軒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SRILM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You are </a:t>
            </a:r>
            <a:r>
              <a:rPr lang="en-US" sz="2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strongly recommended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to read FAQ on the course website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Possibly useful codes in SRILM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$SRIPATH/misc/src/File.cc (.h)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$SRIPATH/lm/src/Vocab.cc (.h)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$SRIPATH/lm/src/ngram.cc (.h)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$SRIPATH/lm/src/testError.cc (.h)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SRILM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Big5 Chinese Character separator written in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perl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:</a:t>
            </a:r>
          </a:p>
          <a:p>
            <a:pPr marL="914400" lvl="1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perl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separator_big5.pl corpus.txt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&gt;</a:t>
            </a:r>
            <a:r>
              <a:rPr lang="en-US" sz="24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corpus_seg.txt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Why we need to separate it?  (Use char or word?)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28" name="Shape 128"/>
          <p:cNvPicPr/>
          <p:nvPr/>
        </p:nvPicPr>
        <p:blipFill>
          <a:blip r:embed="rId2"/>
          <a:stretch/>
        </p:blipFill>
        <p:spPr>
          <a:xfrm>
            <a:off x="222120" y="3140280"/>
            <a:ext cx="4943160" cy="2390400"/>
          </a:xfrm>
          <a:prstGeom prst="rect">
            <a:avLst/>
          </a:prstGeom>
          <a:ln>
            <a:noFill/>
          </a:ln>
        </p:spPr>
      </p:pic>
      <p:pic>
        <p:nvPicPr>
          <p:cNvPr id="129" name="Shape 129"/>
          <p:cNvPicPr/>
          <p:nvPr/>
        </p:nvPicPr>
        <p:blipFill>
          <a:blip r:embed="rId3"/>
          <a:stretch/>
        </p:blipFill>
        <p:spPr>
          <a:xfrm>
            <a:off x="1253160" y="4167720"/>
            <a:ext cx="7581600" cy="240012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 rot="5400000">
            <a:off x="5373000" y="3354480"/>
            <a:ext cx="724680" cy="55008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93C47D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SRILM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67920">
              <a:lnSpc>
                <a:spcPct val="115000"/>
              </a:lnSpc>
              <a:buClr>
                <a:srgbClr val="1287C3"/>
              </a:buClr>
              <a:buFont typeface="Ubuntu"/>
              <a:buChar char="●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./ngram-count –text </a:t>
            </a:r>
            <a:r>
              <a:rPr lang="en-US" sz="22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corpus_seg.txt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–write </a:t>
            </a:r>
            <a:r>
              <a:rPr lang="en-US" sz="2200" b="1" strike="noStrike" spc="-1">
                <a:solidFill>
                  <a:srgbClr val="4A86E8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lm.cnt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–order 2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367920">
              <a:lnSpc>
                <a:spcPct val="115000"/>
              </a:lnSpc>
              <a:buClr>
                <a:srgbClr val="1287C3"/>
              </a:buClr>
              <a:buFont typeface="Ubuntu"/>
              <a:buChar char="○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-text: input text filename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367920">
              <a:lnSpc>
                <a:spcPct val="115000"/>
              </a:lnSpc>
              <a:buClr>
                <a:srgbClr val="1287C3"/>
              </a:buClr>
              <a:buFont typeface="Ubuntu"/>
              <a:buChar char="○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-write: output count filename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367920">
              <a:lnSpc>
                <a:spcPct val="115000"/>
              </a:lnSpc>
              <a:buClr>
                <a:srgbClr val="1287C3"/>
              </a:buClr>
              <a:buFont typeface="Ubuntu"/>
              <a:buChar char="○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-order: order of ngram language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>
              <a:lnSpc>
                <a:spcPct val="115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>
              <a:lnSpc>
                <a:spcPct val="115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367920">
              <a:lnSpc>
                <a:spcPct val="115000"/>
              </a:lnSpc>
              <a:buClr>
                <a:srgbClr val="1287C3"/>
              </a:buClr>
              <a:buFont typeface="Ubuntu"/>
              <a:buChar char="●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./ngram-count –read </a:t>
            </a:r>
            <a:r>
              <a:rPr lang="en-US" sz="2200" b="1" strike="noStrike" spc="-1">
                <a:solidFill>
                  <a:srgbClr val="4A86E8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lm.cnt</a:t>
            </a: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–lm </a:t>
            </a:r>
            <a:r>
              <a:rPr lang="en-US" sz="2200" b="1" strike="noStrike" spc="-1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bigram.lm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–unk –order 2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367920">
              <a:lnSpc>
                <a:spcPct val="115000"/>
              </a:lnSpc>
              <a:buClr>
                <a:srgbClr val="1287C3"/>
              </a:buClr>
              <a:buFont typeface="Ubuntu"/>
              <a:buChar char="○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-read: input count filename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367920">
              <a:lnSpc>
                <a:spcPct val="115000"/>
              </a:lnSpc>
              <a:buClr>
                <a:srgbClr val="1287C3"/>
              </a:buClr>
              <a:buFont typeface="Ubuntu"/>
              <a:buChar char="○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-lm: output language model name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367920">
              <a:lnSpc>
                <a:spcPct val="115000"/>
              </a:lnSpc>
              <a:buClr>
                <a:srgbClr val="1287C3"/>
              </a:buClr>
              <a:buFont typeface="Ubuntu"/>
              <a:buChar char="○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-unk: view OOV as &lt;unk&gt;. Without this, all the OOV will be removed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Example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8229240" cy="1928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285840" indent="-285480">
              <a:lnSpc>
                <a:spcPct val="100000"/>
              </a:lnSpc>
            </a:pPr>
            <a:r>
              <a:rPr lang="en-US" sz="1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corpus_seg.txt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在 國 民 黨 失 去 政 權 後 第 一 次 參 加 元 旦 總 統 府 升 旗 典 禮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有 立 委 感 慨 國 民 黨 不 團 結 才 會 失 去 政 權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有 立 委 則 猛 批 總 統 陳 水 扁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人 人 均 顯 得 百 感 交 集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0" y="3753000"/>
            <a:ext cx="2300040" cy="2606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285840" indent="-285480">
              <a:lnSpc>
                <a:spcPct val="100000"/>
              </a:lnSpc>
            </a:pPr>
            <a:r>
              <a:rPr lang="en-US" sz="1800" b="1" strike="noStrike" spc="-1">
                <a:solidFill>
                  <a:srgbClr val="4A86E8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lm.cnt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夏      11210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俸      267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鴣      7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衹      1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微      11421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檎      27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......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6" name="TextShape 4"/>
          <p:cNvSpPr txBox="1"/>
          <p:nvPr/>
        </p:nvSpPr>
        <p:spPr>
          <a:xfrm>
            <a:off x="4110120" y="2687760"/>
            <a:ext cx="5033520" cy="3671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285840" indent="-285480">
              <a:lnSpc>
                <a:spcPct val="100000"/>
              </a:lnSpc>
            </a:pPr>
            <a:r>
              <a:rPr lang="en-US" sz="1800" b="1" strike="noStrike" spc="-1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bigram.lm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\data\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ngram 1=6868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ngram 2=1696830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\1-grams: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-1.178429       &lt;/s&gt;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-99     &lt;s&gt;     -2.738217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-1.993207       一      -1.614897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-4.651746       乙      -1.370091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......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803880" y="3485880"/>
            <a:ext cx="235440" cy="4276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6"/>
          <p:cNvSpPr/>
          <p:nvPr/>
        </p:nvSpPr>
        <p:spPr>
          <a:xfrm>
            <a:off x="2253960" y="4866120"/>
            <a:ext cx="1074240" cy="322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7"/>
          <p:cNvSpPr/>
          <p:nvPr/>
        </p:nvSpPr>
        <p:spPr>
          <a:xfrm>
            <a:off x="2507400" y="5276880"/>
            <a:ext cx="1447920" cy="37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(log probability)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7351200" y="5652360"/>
            <a:ext cx="1524600" cy="37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(backoff weight)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SRILM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.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/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disambig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–text $file –map $map –lm $LM –order $order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-text:  input filename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-lm: input language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-map: a mapping from (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注音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/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國字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) to (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國字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You should generate this mapping </a:t>
            </a:r>
            <a:r>
              <a:rPr lang="en-US" sz="20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by yourself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from the given Big5-ZhuYin.map.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20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DO NOT COPY-PASTE TO RUN THIS </a:t>
            </a:r>
            <a:r>
              <a:rPr lang="en-US" sz="20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LINE!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Big5-ZhuYin -&gt; ZhuYin-Big5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457200" y="5119920"/>
            <a:ext cx="8229240" cy="1231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1287C3"/>
              </a:buClr>
              <a:buFont typeface="Arial"/>
              <a:buChar char="●"/>
            </a:pPr>
            <a:r>
              <a:rPr lang="en-US" sz="1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Be aware of polyphones(破音字)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342720">
              <a:lnSpc>
                <a:spcPct val="100000"/>
              </a:lnSpc>
              <a:buClr>
                <a:srgbClr val="1287C3"/>
              </a:buClr>
              <a:buFont typeface="Arial"/>
              <a:buChar char="●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There could be arbitrary spaces between all characters.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342720">
              <a:lnSpc>
                <a:spcPct val="100000"/>
              </a:lnSpc>
              <a:buClr>
                <a:srgbClr val="1287C3"/>
              </a:buClr>
              <a:buFont typeface="Arial"/>
              <a:buChar char="●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Key - value pairs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342720">
              <a:lnSpc>
                <a:spcPct val="100000"/>
              </a:lnSpc>
              <a:buClr>
                <a:srgbClr val="1287C3"/>
              </a:buClr>
              <a:buFont typeface="Arial"/>
              <a:buChar char="●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Can be random permutation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45" name="Shape 160"/>
          <p:cNvPicPr/>
          <p:nvPr/>
        </p:nvPicPr>
        <p:blipFill>
          <a:blip r:embed="rId2"/>
          <a:stretch/>
        </p:blipFill>
        <p:spPr>
          <a:xfrm>
            <a:off x="659160" y="1866960"/>
            <a:ext cx="2152440" cy="3123720"/>
          </a:xfrm>
          <a:prstGeom prst="rect">
            <a:avLst/>
          </a:prstGeom>
          <a:ln>
            <a:noFill/>
          </a:ln>
        </p:spPr>
      </p:pic>
      <p:pic>
        <p:nvPicPr>
          <p:cNvPr id="146" name="Shape 162"/>
          <p:cNvPicPr/>
          <p:nvPr/>
        </p:nvPicPr>
        <p:blipFill>
          <a:blip r:embed="rId3"/>
          <a:stretch/>
        </p:blipFill>
        <p:spPr>
          <a:xfrm>
            <a:off x="4520520" y="1894320"/>
            <a:ext cx="3847680" cy="312372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>
            <a:off x="2725560" y="3083760"/>
            <a:ext cx="1371240" cy="58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Step by Step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1287C3"/>
              </a:buClr>
              <a:buFont typeface="Ubuntu"/>
              <a:buChar char="●"/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Segment corpus and all test data into characters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342720">
              <a:lnSpc>
                <a:spcPct val="100000"/>
              </a:lnSpc>
              <a:buClr>
                <a:srgbClr val="6AA84F"/>
              </a:buClr>
              <a:buFont typeface="Ubuntu"/>
              <a:buChar char="○"/>
            </a:pPr>
            <a:r>
              <a:rPr lang="en-US" sz="1800" b="0" strike="noStrike" spc="-1" dirty="0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./separator_big5.pl corpus.txt &gt;corpus_seg.txt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342720">
              <a:lnSpc>
                <a:spcPct val="100000"/>
              </a:lnSpc>
              <a:buClr>
                <a:srgbClr val="6AA84F"/>
              </a:buClr>
              <a:buFont typeface="Ubuntu"/>
              <a:buChar char="○"/>
            </a:pPr>
            <a:r>
              <a:rPr lang="en-US" sz="1800" b="0" strike="noStrike" spc="-1" dirty="0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./separator_big5.pl </a:t>
            </a:r>
            <a:r>
              <a:rPr lang="en-US" sz="1800" b="0" strike="noStrike" spc="-1" dirty="0" err="1" smtClean="0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testdata</a:t>
            </a:r>
            <a:r>
              <a:rPr lang="en-US" sz="1800" b="0" strike="noStrike" spc="-1" dirty="0" smtClean="0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/xx.txt &gt;</a:t>
            </a:r>
            <a:r>
              <a:rPr lang="en-US" sz="1800" b="0" strike="noStrike" spc="-1" dirty="0" err="1" smtClean="0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testdata</a:t>
            </a:r>
            <a:r>
              <a:rPr lang="en-US" sz="1800" b="0" strike="noStrike" spc="-1" smtClean="0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/seg_xx.txt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342720">
              <a:lnSpc>
                <a:spcPct val="100000"/>
              </a:lnSpc>
              <a:buClr>
                <a:srgbClr val="6AA84F"/>
              </a:buClr>
              <a:buFont typeface="Ubuntu"/>
              <a:buChar char="○"/>
            </a:pPr>
            <a:r>
              <a:rPr lang="en-US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You should rename the segmented </a:t>
            </a:r>
            <a:r>
              <a:rPr lang="en-US" sz="18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testdata</a:t>
            </a:r>
            <a:r>
              <a:rPr lang="en-US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as </a:t>
            </a:r>
            <a:r>
              <a:rPr lang="en-US" sz="18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testdata</a:t>
            </a:r>
            <a:r>
              <a:rPr lang="en-US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/1.txt, </a:t>
            </a:r>
            <a:r>
              <a:rPr lang="en-US" sz="18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testdata</a:t>
            </a:r>
            <a:r>
              <a:rPr lang="en-US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/2.txt… and use them in the following task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342720">
              <a:lnSpc>
                <a:spcPct val="100000"/>
              </a:lnSpc>
              <a:buClr>
                <a:srgbClr val="1287C3"/>
              </a:buClr>
              <a:buFont typeface="Ubuntu"/>
              <a:buChar char="●"/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Train character-based bigram LM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342720">
              <a:lnSpc>
                <a:spcPct val="100000"/>
              </a:lnSpc>
              <a:buClr>
                <a:srgbClr val="1287C3"/>
              </a:buClr>
              <a:buFont typeface="Ubuntu"/>
              <a:buChar char="○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Get counts: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342720">
              <a:lnSpc>
                <a:spcPct val="100000"/>
              </a:lnSpc>
              <a:buClr>
                <a:srgbClr val="6AA84F"/>
              </a:buClr>
              <a:buFont typeface="Ubuntu"/>
              <a:buChar char="○"/>
            </a:pPr>
            <a:r>
              <a:rPr lang="en-US" sz="1800" b="0" strike="noStrike" spc="-1" dirty="0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./</a:t>
            </a:r>
            <a:r>
              <a:rPr lang="en-US" sz="1800" b="0" strike="noStrike" spc="-1" dirty="0" err="1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ngram</a:t>
            </a:r>
            <a:r>
              <a:rPr lang="en-US" sz="1800" b="0" strike="noStrike" spc="-1" dirty="0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-count –text corpus_seg.txt –write </a:t>
            </a:r>
            <a:r>
              <a:rPr lang="en-US" sz="1800" b="0" strike="noStrike" spc="-1" dirty="0" err="1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lm.cnt</a:t>
            </a:r>
            <a:r>
              <a:rPr lang="en-US" sz="1800" b="0" strike="noStrike" spc="-1" dirty="0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–order 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342720">
              <a:lnSpc>
                <a:spcPct val="100000"/>
              </a:lnSpc>
              <a:buClr>
                <a:srgbClr val="1287C3"/>
              </a:buClr>
              <a:buFont typeface="Ubuntu"/>
              <a:buChar char="○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Compute probability: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342720">
              <a:lnSpc>
                <a:spcPct val="100000"/>
              </a:lnSpc>
              <a:buClr>
                <a:srgbClr val="6AA84F"/>
              </a:buClr>
              <a:buFont typeface="Ubuntu"/>
              <a:buChar char="○"/>
            </a:pPr>
            <a:r>
              <a:rPr lang="en-US" sz="1800" b="0" strike="noStrike" spc="-1" dirty="0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./</a:t>
            </a:r>
            <a:r>
              <a:rPr lang="en-US" sz="1800" b="0" strike="noStrike" spc="-1" dirty="0" err="1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ngram</a:t>
            </a:r>
            <a:r>
              <a:rPr lang="en-US" sz="1800" b="0" strike="noStrike" spc="-1" dirty="0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-count –read </a:t>
            </a:r>
            <a:r>
              <a:rPr lang="en-US" sz="1800" b="0" strike="noStrike" spc="-1" dirty="0" err="1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lm.cnt</a:t>
            </a:r>
            <a:r>
              <a:rPr lang="en-US" sz="1800" b="0" strike="noStrike" spc="-1" dirty="0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–lm </a:t>
            </a:r>
            <a:r>
              <a:rPr lang="en-US" sz="1800" b="0" strike="noStrike" spc="-1" dirty="0" err="1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bigram.lm</a:t>
            </a:r>
            <a:r>
              <a:rPr lang="en-US" sz="1800" b="0" strike="noStrike" spc="-1" dirty="0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–</a:t>
            </a:r>
            <a:r>
              <a:rPr lang="en-US" sz="1800" b="0" strike="noStrike" spc="-1" dirty="0" err="1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unk</a:t>
            </a:r>
            <a:r>
              <a:rPr lang="en-US" sz="1800" b="0" strike="noStrike" spc="-1" dirty="0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–order 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342720">
              <a:lnSpc>
                <a:spcPct val="100000"/>
              </a:lnSpc>
              <a:buClr>
                <a:srgbClr val="1287C3"/>
              </a:buClr>
              <a:buFont typeface="Ubuntu"/>
              <a:buChar char="●"/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Generate ZhuYin-Big5.map from Big5-ZhuYin.map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342720">
              <a:lnSpc>
                <a:spcPct val="100000"/>
              </a:lnSpc>
              <a:buClr>
                <a:srgbClr val="1287C3"/>
              </a:buClr>
              <a:buFont typeface="Ubuntu"/>
              <a:buChar char="○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See FAQ 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SRILM disambig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1287C3"/>
              </a:buClr>
              <a:buFont typeface="Ubuntu"/>
              <a:buChar char="●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Using disambig to decode testdata/xx.txt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342720">
              <a:lnSpc>
                <a:spcPct val="100000"/>
              </a:lnSpc>
              <a:buClr>
                <a:srgbClr val="6AA84F"/>
              </a:buClr>
              <a:buFont typeface="Ubuntu"/>
              <a:buChar char="○"/>
            </a:pPr>
            <a:r>
              <a:rPr lang="en-US" sz="1800" b="0" strike="noStrike" spc="-1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./disambig –text $file –map $map –lm $LM –order $order &gt; $output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My Disambig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Implement your version of disambig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380520">
              <a:lnSpc>
                <a:spcPct val="100000"/>
              </a:lnSpc>
              <a:buClr>
                <a:srgbClr val="1287C3"/>
              </a:buClr>
              <a:buFont typeface="Ubuntu"/>
              <a:buChar char="●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Use dynamic programming (Viterbi)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380520">
              <a:lnSpc>
                <a:spcPct val="100000"/>
              </a:lnSpc>
              <a:buClr>
                <a:srgbClr val="1287C3"/>
              </a:buClr>
              <a:buFont typeface="Ubuntu"/>
              <a:buChar char="●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The vertical axes are candidate characters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54" name="Shape 176"/>
          <p:cNvPicPr/>
          <p:nvPr/>
        </p:nvPicPr>
        <p:blipFill>
          <a:blip r:embed="rId2"/>
          <a:stretch/>
        </p:blipFill>
        <p:spPr>
          <a:xfrm>
            <a:off x="2371320" y="3070440"/>
            <a:ext cx="4952520" cy="333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Tips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80520">
              <a:lnSpc>
                <a:spcPct val="100000"/>
              </a:lnSpc>
              <a:buClr>
                <a:srgbClr val="1287C3"/>
              </a:buClr>
              <a:buFont typeface="Ubuntu"/>
              <a:buChar char="●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C++</a:t>
            </a:r>
            <a:r>
              <a:rPr lang="zh-TW" alt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en-US" altLang="zh-TW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is Required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228240">
              <a:lnSpc>
                <a:spcPct val="100000"/>
              </a:lnSpc>
              <a:buClr>
                <a:srgbClr val="1287C3"/>
              </a:buClr>
              <a:buSzPct val="145000"/>
              <a:buFont typeface="Ubuntu"/>
              <a:buChar char="○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Speed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228240">
              <a:lnSpc>
                <a:spcPct val="100000"/>
              </a:lnSpc>
              <a:buClr>
                <a:srgbClr val="1287C3"/>
              </a:buClr>
              <a:buSzPct val="145000"/>
              <a:buFont typeface="Ubuntu"/>
              <a:buChar char="○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SRILM compatibility and utility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228240">
              <a:lnSpc>
                <a:spcPct val="100000"/>
              </a:lnSpc>
              <a:buClr>
                <a:srgbClr val="1287C3"/>
              </a:buClr>
              <a:buSzPct val="145000"/>
              <a:buFont typeface="Ubuntu"/>
              <a:buChar char="○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You must provide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Makefile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for execution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(See. Evaluation Procedure for details)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380520">
              <a:lnSpc>
                <a:spcPct val="100000"/>
              </a:lnSpc>
              <a:buClr>
                <a:srgbClr val="1287C3"/>
              </a:buClr>
              <a:buFont typeface="Ubuntu"/>
              <a:buChar char="●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Dual OS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or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VirtualBox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with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Ubuntu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en-US" sz="2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strongly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recommended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380520">
              <a:lnSpc>
                <a:spcPct val="100000"/>
              </a:lnSpc>
              <a:buClr>
                <a:srgbClr val="1287C3"/>
              </a:buClr>
              <a:buFont typeface="Ubuntu"/>
              <a:buChar char="●"/>
            </a:pPr>
            <a:r>
              <a:rPr lang="en-US" sz="2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Your output format should be consistent with SRILM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228240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Ubuntu"/>
              </a:rPr>
              <a:t>&lt;s&gt; 這 是 一 個 範 例 格 式 &lt;/s&gt;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228240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Ubuntu"/>
              </a:rPr>
              <a:t>There are an &lt;s&gt; at the beginning of a sentence, a &lt;/s&gt; at the end, and whitespaces in between all characters.</a:t>
            </a:r>
          </a:p>
          <a:p>
            <a:pPr marL="914400" lvl="1" indent="-228240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Ubuntu"/>
              </a:rPr>
              <a:t>Zero credit if your format is incorrect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3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To complete the homework, you need to…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Build a character-based language model with toolkit </a:t>
            </a:r>
            <a:r>
              <a:rPr lang="en-US" sz="2400" b="1" u="sng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SRILM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Decode the ZhuYin-mixed sequence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How to deal with Chinese char?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228240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Chinese character: You should use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Big5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encoding</a:t>
            </a:r>
          </a:p>
          <a:p>
            <a:pPr marL="457200" indent="-228240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All testing files are encoded in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Big5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228240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 Chinese character in Big5 is always 2 bytes, namely, </a:t>
            </a:r>
            <a:r>
              <a:rPr lang="en-US" sz="2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char[2]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in C++</a:t>
            </a:r>
          </a:p>
          <a:p>
            <a:pPr marL="285840" indent="-28548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Submission Example: 
student ID: r04922167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1591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dsp_hw3_r04922167.zip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When unzipped, your uploaded file should contain </a:t>
            </a:r>
            <a:r>
              <a:rPr lang="en-US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 directory as following: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dsp_hw3_r04922167/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371600" lvl="2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■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result1/1.txt~10.txt (generated from SRILM disambig with your LM by yourself)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371600" lvl="2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■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your codes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371600" lvl="2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■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Makefile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371600" lvl="2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■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report.pdf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■"/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Don’t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hw3_R04922167, HW3_r04922167,  hw3_r04922167/Result1, hw3_r04922167/best_result1, hw3_r04922167/result1/segmented_1.txt…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Submission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228240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Your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report should include:</a:t>
            </a:r>
          </a:p>
          <a:p>
            <a:pPr marL="914400" lvl="1" indent="-228240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Your environment (CSIE workstation, Cygwin, …)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228240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How to “compile” your program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228240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How to “execute” your program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371600" lvl="2" indent="-228240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Not familiar with makefile is fine, tell me how to execute your program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371600" lvl="2" indent="-228240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1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However, you should also strictly follow the spec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(regulations about filenames, input files and output files)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228240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ex: ./program –a xxx –b yyy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228240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What you have done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228240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20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NO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more than two A4 pages.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387360">
              <a:lnSpc>
                <a:spcPct val="115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Grading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80520">
              <a:lnSpc>
                <a:spcPct val="100000"/>
              </a:lnSpc>
              <a:buClr>
                <a:srgbClr val="1287C3"/>
              </a:buClr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(10%) </a:t>
            </a:r>
            <a:r>
              <a:rPr lang="en-US" sz="2400" b="0" strike="noStrike" spc="-1">
                <a:solidFill>
                  <a:srgbClr val="0C5A8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Your code can be successfully compiled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380520">
              <a:lnSpc>
                <a:spcPct val="100000"/>
              </a:lnSpc>
              <a:buClr>
                <a:srgbClr val="1287C3"/>
              </a:buClr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(10%) Correctly generate ZhuYin-Big5.map </a:t>
            </a:r>
          </a:p>
          <a:p>
            <a:pPr marL="457200" indent="-380520">
              <a:lnSpc>
                <a:spcPct val="100000"/>
              </a:lnSpc>
              <a:buClr>
                <a:srgbClr val="1287C3"/>
              </a:buClr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(30%) Correctly use SRILM disambig to decode ZhuYin-mixed sequence</a:t>
            </a:r>
          </a:p>
          <a:p>
            <a:pPr marL="457200" indent="-380520">
              <a:lnSpc>
                <a:spcPct val="100000"/>
              </a:lnSpc>
              <a:buClr>
                <a:srgbClr val="1287C3"/>
              </a:buClr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(10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%) </a:t>
            </a:r>
            <a:r>
              <a:rPr lang="en-US" sz="2300" b="0" strike="noStrike" spc="-1">
                <a:solidFill>
                  <a:srgbClr val="0C5A8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mydisambig program can run with no errors and crashes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380520">
              <a:lnSpc>
                <a:spcPct val="100000"/>
              </a:lnSpc>
              <a:buClr>
                <a:srgbClr val="1287C3"/>
              </a:buClr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(25%) Your results decoded by your own program are the same as expected</a:t>
            </a:r>
          </a:p>
          <a:p>
            <a:pPr marL="457200" indent="-380520">
              <a:lnSpc>
                <a:spcPct val="100000"/>
              </a:lnSpc>
              <a:buClr>
                <a:srgbClr val="1287C3"/>
              </a:buClr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(10%) Your report contains required information</a:t>
            </a:r>
          </a:p>
          <a:p>
            <a:pPr marL="457200" indent="-380520">
              <a:lnSpc>
                <a:spcPct val="100000"/>
              </a:lnSpc>
              <a:buClr>
                <a:srgbClr val="1287C3"/>
              </a:buClr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(5%) You strictly follow format regulation</a:t>
            </a:r>
          </a:p>
          <a:p>
            <a:pPr marL="457200" indent="-380520">
              <a:lnSpc>
                <a:spcPct val="100000"/>
              </a:lnSpc>
              <a:buClr>
                <a:srgbClr val="1287C3"/>
              </a:buClr>
              <a:buFont typeface="Arial"/>
              <a:buChar char="●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(10% bonus!)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Your program can support trigram language models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with speed pruning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If there are runtime errors during TA’s testing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Like compilation error, crash…</a:t>
            </a:r>
          </a:p>
          <a:p>
            <a:pPr marL="743040" lvl="1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TA will ask you to demo your program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only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with  the files you uploaded.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743040" lvl="1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If you can prove that you followed the runles correctly, you will get your credits.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Evaluation Procedure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80520">
              <a:lnSpc>
                <a:spcPct val="100000"/>
              </a:lnSpc>
              <a:buClr>
                <a:srgbClr val="1287C3"/>
              </a:buClr>
              <a:buFont typeface="Arial"/>
              <a:buChar char="●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There are some files provided by TA</a:t>
            </a:r>
            <a:r>
              <a:rPr lang="en-US" sz="2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but you shouldn’t upload them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380520">
              <a:lnSpc>
                <a:spcPct val="100000"/>
              </a:lnSpc>
              <a:buClr>
                <a:srgbClr val="1287C3"/>
              </a:buClr>
              <a:buFont typeface="Arial"/>
              <a:buChar char="●"/>
            </a:pPr>
            <a:r>
              <a:rPr lang="en-US" sz="2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Big5-ZhuYin.map</a:t>
            </a:r>
            <a:r>
              <a:rPr lang="en-US" sz="18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, </a:t>
            </a:r>
            <a:r>
              <a:rPr lang="en-US" sz="2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bigram.lm…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380520">
              <a:lnSpc>
                <a:spcPct val="100000"/>
              </a:lnSpc>
              <a:buClr>
                <a:srgbClr val="1287C3"/>
              </a:buClr>
              <a:buFont typeface="Arial"/>
              <a:buChar char="●"/>
            </a:pPr>
            <a:r>
              <a:rPr lang="en-US" sz="20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Strictly follow regulations about format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380520">
              <a:lnSpc>
                <a:spcPct val="100000"/>
              </a:lnSpc>
              <a:buClr>
                <a:srgbClr val="1287C3"/>
              </a:buClr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However, you can utilize the files in makefile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380520">
              <a:lnSpc>
                <a:spcPct val="100000"/>
              </a:lnSpc>
              <a:buClr>
                <a:srgbClr val="1287C3"/>
              </a:buClr>
              <a:buFont typeface="Arial"/>
              <a:buChar char="●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test_env shows locations of files during evaluation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380520">
              <a:lnSpc>
                <a:spcPct val="100000"/>
              </a:lnSpc>
              <a:buClr>
                <a:srgbClr val="1287C3"/>
              </a:buClr>
              <a:buFont typeface="Arial"/>
              <a:buChar char="●"/>
            </a:pPr>
            <a:r>
              <a:rPr lang="en-US" sz="2800" b="1" strike="noStrike" spc="-1">
                <a:solidFill>
                  <a:srgbClr val="4A86E8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 the following slides, this color specify makefile commands of evaluation scripts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Evaluation Procedure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57200" y="141768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80520">
              <a:lnSpc>
                <a:spcPct val="100000"/>
              </a:lnSpc>
              <a:buClr>
                <a:srgbClr val="1287C3"/>
              </a:buClr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Initialization</a:t>
            </a:r>
          </a:p>
          <a:p>
            <a:pPr marL="914400" lvl="1" indent="-380520">
              <a:lnSpc>
                <a:spcPct val="100000"/>
              </a:lnSpc>
              <a:buClr>
                <a:srgbClr val="1287C3"/>
              </a:buClr>
              <a:buFont typeface="Arial"/>
              <a:buChar char="●"/>
            </a:pPr>
            <a:r>
              <a:rPr lang="en-US" sz="1800" b="1" strike="noStrike" spc="-1">
                <a:solidFill>
                  <a:srgbClr val="4A86E8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make clean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380520">
              <a:lnSpc>
                <a:spcPct val="100000"/>
              </a:lnSpc>
              <a:buClr>
                <a:srgbClr val="1287C3"/>
              </a:buClr>
              <a:buFont typeface="Arial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copy ta’s bigram.lm, Big5-ZhuYin.map, testdata to your directory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380520">
              <a:lnSpc>
                <a:spcPct val="100000"/>
              </a:lnSpc>
              <a:buClr>
                <a:srgbClr val="1287C3"/>
              </a:buClr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(10%) Your code can be successfully compiled. </a:t>
            </a:r>
          </a:p>
          <a:p>
            <a:pPr marL="914400" lvl="1" indent="-342720">
              <a:lnSpc>
                <a:spcPct val="100000"/>
              </a:lnSpc>
              <a:buClr>
                <a:srgbClr val="4A86E8"/>
              </a:buClr>
              <a:buFont typeface="Arial"/>
              <a:buChar char="○"/>
            </a:pPr>
            <a:r>
              <a:rPr lang="en-US" sz="1400" b="1" strike="noStrike" spc="-1">
                <a:solidFill>
                  <a:srgbClr val="4A86E8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make MACHINE_TYPE=i686-m64  SRIPATH=/home/ta/srilm-1.5.10 all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342720">
              <a:lnSpc>
                <a:spcPct val="100000"/>
              </a:lnSpc>
              <a:buClr>
                <a:srgbClr val="1287C3"/>
              </a:buClr>
              <a:buFont typeface="Arial"/>
              <a:buChar char="○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i686-m64 is TA’s platform</a:t>
            </a:r>
          </a:p>
          <a:p>
            <a:pPr marL="914400" lvl="1" indent="-342720">
              <a:lnSpc>
                <a:spcPct val="100000"/>
              </a:lnSpc>
              <a:buClr>
                <a:srgbClr val="1287C3"/>
              </a:buClr>
              <a:buFont typeface="Arial"/>
              <a:buChar char="○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Your code should be 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machine-independent(system(“pause”) is invalid in my system)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and the user can easily specify the platform and SRILM path</a:t>
            </a:r>
          </a:p>
          <a:p>
            <a:pPr marL="457200" indent="-380520">
              <a:lnSpc>
                <a:spcPct val="100000"/>
              </a:lnSpc>
              <a:buClr>
                <a:srgbClr val="1287C3"/>
              </a:buClr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(10%) Correctly generate ZhuYin-Big5.map </a:t>
            </a:r>
          </a:p>
          <a:p>
            <a:pPr marL="914400" lvl="1" indent="-342720">
              <a:lnSpc>
                <a:spcPct val="100000"/>
              </a:lnSpc>
              <a:buClr>
                <a:srgbClr val="1287C3"/>
              </a:buClr>
              <a:buFont typeface="Arial"/>
              <a:buChar char="○"/>
            </a:pPr>
            <a:r>
              <a:rPr lang="en-US" sz="1800" b="1" strike="noStrike" spc="-1">
                <a:solidFill>
                  <a:srgbClr val="4A86E8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make map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(it should generate hw3_r04922167/ZhuYin-Big5.map)</a:t>
            </a:r>
          </a:p>
          <a:p>
            <a:pPr marL="914400" lvl="1" indent="-342720">
              <a:lnSpc>
                <a:spcPct val="100000"/>
              </a:lnSpc>
              <a:buClr>
                <a:srgbClr val="1287C3"/>
              </a:buClr>
              <a:buFont typeface="Arial"/>
              <a:buChar char="○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check if 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hw3_r04922167/ZhuYin-Big5.map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is correct</a:t>
            </a:r>
          </a:p>
          <a:p>
            <a:pPr marL="914400" lvl="1" indent="-342720">
              <a:lnSpc>
                <a:spcPct val="100000"/>
              </a:lnSpc>
              <a:buClr>
                <a:srgbClr val="1287C3"/>
              </a:buClr>
              <a:buFont typeface="Arial"/>
              <a:buChar char="○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(You have to write your own makefile to achieve it. Generation must be based on 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hw3_r04922167/Big5-ZhuYin.map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)</a:t>
            </a:r>
          </a:p>
          <a:p>
            <a:pPr marL="914400" lvl="1" indent="-342720">
              <a:lnSpc>
                <a:spcPct val="100000"/>
              </a:lnSpc>
              <a:buClr>
                <a:srgbClr val="1287C3"/>
              </a:buClr>
              <a:buFont typeface="Arial"/>
              <a:buChar char="○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(Your output in this step should be 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hw3_r04922167/ZhuYin-Big5.map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)</a:t>
            </a:r>
          </a:p>
          <a:p>
            <a:pPr marL="914400" lvl="1" indent="-342720">
              <a:lnSpc>
                <a:spcPct val="100000"/>
              </a:lnSpc>
              <a:buClr>
                <a:srgbClr val="1287C3"/>
              </a:buClr>
              <a:buFont typeface="Arial"/>
              <a:buChar char="○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(python/perl/C/C++/bash/awk permitted)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Evaluation Procedure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1287C3"/>
              </a:buClr>
              <a:buSzPct val="75000"/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(30%) Correctly use SRILM disambig to decode ZhuYin-mixed sequence</a:t>
            </a:r>
          </a:p>
          <a:p>
            <a:pPr marL="914400" lvl="1" indent="-342720">
              <a:lnSpc>
                <a:spcPct val="100000"/>
              </a:lnSpc>
              <a:buClr>
                <a:srgbClr val="1287C3"/>
              </a:buClr>
              <a:buFont typeface="Arial"/>
              <a:buChar char="○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Check if result1/1.txt~10.txt is the same as expected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(10%) </a:t>
            </a: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mydisambig program can run with no errors and crashes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228240">
              <a:lnSpc>
                <a:spcPct val="100000"/>
              </a:lnSpc>
              <a:buClr>
                <a:srgbClr val="4A86E8"/>
              </a:buClr>
              <a:buSzPct val="145000"/>
              <a:buFont typeface="Arial"/>
              <a:buChar char="○"/>
            </a:pPr>
            <a:r>
              <a:rPr lang="en-US" sz="1400" b="1" strike="noStrike" spc="-1">
                <a:solidFill>
                  <a:srgbClr val="4A86E8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make MACHINE_TYPE=i686-m64 SRIPATH=/home/ta/srilm-1.5.10 LM=bigram.lm run;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228240">
              <a:lnSpc>
                <a:spcPct val="100000"/>
              </a:lnSpc>
              <a:buClr>
                <a:srgbClr val="4A86E8"/>
              </a:buClr>
              <a:buSzPct val="145000"/>
              <a:buFont typeface="Arial"/>
              <a:buChar char="○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(it should run based on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bigram.lm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and generate result2/1.txt~10.txt)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380520">
              <a:lnSpc>
                <a:spcPct val="100000"/>
              </a:lnSpc>
              <a:buClr>
                <a:srgbClr val="1287C3"/>
              </a:buClr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(25%) Your results decoded by your own program are the same as expected</a:t>
            </a:r>
          </a:p>
          <a:p>
            <a:pPr marL="914400" lvl="1" indent="-380520">
              <a:lnSpc>
                <a:spcPct val="100000"/>
              </a:lnSpc>
              <a:buClr>
                <a:srgbClr val="1287C3"/>
              </a:buClr>
              <a:buFont typeface="Arial"/>
              <a:buChar char="○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check result2/1.txt~10.txt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380520">
              <a:lnSpc>
                <a:spcPct val="100000"/>
              </a:lnSpc>
              <a:buClr>
                <a:srgbClr val="1287C3"/>
              </a:buClr>
              <a:buFont typeface="Arial"/>
              <a:buChar char="○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TA’s testdata will be segmented testdata, not the given raw testdata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Late Penalty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10% each 24 hours, according to the </a:t>
            </a: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announced deadline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instead of the deadline on Ceiba</a:t>
            </a: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100 -&gt; 90 -&gt; 80, not 100 -&gt; 90 -&gt; 81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Notes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228240">
              <a:lnSpc>
                <a:spcPct val="100000"/>
              </a:lnSpc>
              <a:buClr>
                <a:srgbClr val="FF0000"/>
              </a:buClr>
              <a:buSzPct val="145000"/>
              <a:buFont typeface="Arial"/>
              <a:buChar char="●"/>
            </a:pPr>
            <a:r>
              <a:rPr lang="en-US" sz="2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Follow the spec!!!!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228240">
              <a:lnSpc>
                <a:spcPct val="100000"/>
              </a:lnSpc>
              <a:buClr>
                <a:srgbClr val="FF0000"/>
              </a:buClr>
              <a:buSzPct val="145000"/>
              <a:buFont typeface="Arial"/>
              <a:buChar char="●"/>
            </a:pPr>
            <a:r>
              <a:rPr lang="en-US" sz="2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All of your program should finish the tasks assigned below 10 minutes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228240">
              <a:lnSpc>
                <a:spcPct val="100000"/>
              </a:lnSpc>
              <a:buClr>
                <a:srgbClr val="FF0000"/>
              </a:buClr>
              <a:buSzPct val="145000"/>
              <a:buFont typeface="Arial"/>
              <a:buChar char="●"/>
            </a:pPr>
            <a:r>
              <a:rPr lang="en-US" sz="2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Totally checking the correctness with good documents is YOUR JOB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228240">
              <a:lnSpc>
                <a:spcPct val="100000"/>
              </a:lnSpc>
              <a:buClr>
                <a:srgbClr val="FF0000"/>
              </a:buClr>
              <a:buSzPct val="145000"/>
              <a:buFont typeface="Arial"/>
              <a:buChar char="●"/>
            </a:pPr>
            <a:r>
              <a:rPr lang="en-US" sz="2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Only the latest files you uploaded to ceiba will be evaluate (All of your previous uploaded version will be ignored)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Outline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Introduction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SRILM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Step by Step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Submission and Grading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Reminders and Suggestions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132156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Read the spec carefully</a:t>
            </a:r>
          </a:p>
          <a:p>
            <a:pPr marL="457200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Finish the first part (SRILM disambig) as early as possible</a:t>
            </a:r>
          </a:p>
          <a:p>
            <a:pPr marL="914400" lvl="1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If everything goes well, you should finish the first part in an hour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Fix the issue of dependencies early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Big5 encoding issue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Be sure that you prepare the correct Makefile</a:t>
            </a:r>
          </a:p>
          <a:p>
            <a:pPr marL="914400" lvl="1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Evaluation procedure is in part automatically done by scripts. You can see the details in the previous slides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See the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FAQ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in the website</a:t>
            </a:r>
          </a:p>
          <a:p>
            <a:pPr marL="457200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Contact TA if needed</a:t>
            </a:r>
          </a:p>
          <a:p>
            <a:pPr marL="914400" lvl="1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20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Check </a:t>
            </a:r>
            <a:r>
              <a:rPr lang="en-US" sz="2000" b="1" u="sng" strike="noStrike" spc="-1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2"/>
              </a:rPr>
              <a:t>email-FAQ</a:t>
            </a:r>
            <a:r>
              <a:rPr lang="en-US" sz="20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TA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will not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help you debug your program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Introduction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37920" y="1764720"/>
            <a:ext cx="793224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讓 他 十分 ㄏ怕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只 ㄒ望 ㄗ己 明ㄋ 度 別 再 這ㄇ ㄎ命 了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演ㄧ ㄩ樂 產ㄧ ㄐ入 積ㄐ ㄓ型 提ㄕ 競爭ㄌ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754200" y="4747680"/>
            <a:ext cx="793224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讓 他 十分 害怕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只 希望 自己 明年 度 別 再 這麼 苦命 了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演藝 娛樂 產業 加入 積極 轉型 提升 競爭ㄌ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1362960" y="3363480"/>
            <a:ext cx="480240" cy="12769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5"/>
          <p:cNvSpPr/>
          <p:nvPr/>
        </p:nvSpPr>
        <p:spPr>
          <a:xfrm>
            <a:off x="1991880" y="3660480"/>
            <a:ext cx="5031720" cy="5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HW3：注音文修正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Introduction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Imperfect acoustic models with phoneme loss.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The finals of some characters are lost.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09" name="Shape 73"/>
          <p:cNvPicPr/>
          <p:nvPr/>
        </p:nvPicPr>
        <p:blipFill>
          <a:blip r:embed="rId2"/>
          <a:stretch/>
        </p:blipFill>
        <p:spPr>
          <a:xfrm>
            <a:off x="1008720" y="3786840"/>
            <a:ext cx="3638160" cy="2142720"/>
          </a:xfrm>
          <a:prstGeom prst="rect">
            <a:avLst/>
          </a:prstGeom>
          <a:ln>
            <a:noFill/>
          </a:ln>
        </p:spPr>
      </p:pic>
      <p:pic>
        <p:nvPicPr>
          <p:cNvPr id="110" name="Shape 74"/>
          <p:cNvPicPr/>
          <p:nvPr/>
        </p:nvPicPr>
        <p:blipFill>
          <a:blip r:embed="rId3"/>
          <a:stretch/>
        </p:blipFill>
        <p:spPr>
          <a:xfrm>
            <a:off x="4861440" y="3786840"/>
            <a:ext cx="3638160" cy="214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Introduction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Proposed methods: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Reconstruct the sentence by </a:t>
            </a:r>
            <a:r>
              <a:rPr lang="en-US" sz="2000" b="1" strike="noStrike" spc="-1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language model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For example, let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Z = 演ㄧ ㄩ樂 產ㄧ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13" name="Shape 81"/>
          <p:cNvPicPr/>
          <p:nvPr/>
        </p:nvPicPr>
        <p:blipFill>
          <a:blip r:embed="rId2"/>
          <a:stretch/>
        </p:blipFill>
        <p:spPr>
          <a:xfrm>
            <a:off x="1235880" y="3236400"/>
            <a:ext cx="4828680" cy="309528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4403160" y="3774240"/>
            <a:ext cx="3031200" cy="30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P(Z) is independent of 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4446720" y="4311000"/>
            <a:ext cx="3651480" cy="30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W=w</a:t>
            </a:r>
            <a:r>
              <a:rPr lang="en-US" sz="1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</a:t>
            </a:r>
            <a:r>
              <a:rPr lang="en-US" sz="1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</a:t>
            </a:r>
            <a:r>
              <a:rPr lang="en-US" sz="1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</a:t>
            </a:r>
            <a:r>
              <a:rPr lang="en-US" sz="1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...w</a:t>
            </a:r>
            <a:r>
              <a:rPr lang="en-US" sz="1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, Z=z</a:t>
            </a:r>
            <a:r>
              <a:rPr lang="en-US" sz="1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</a:t>
            </a:r>
            <a:r>
              <a:rPr lang="en-US" sz="1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</a:t>
            </a:r>
            <a:r>
              <a:rPr lang="en-US" sz="1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</a:t>
            </a:r>
            <a:r>
              <a:rPr lang="en-US" sz="1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...z</a:t>
            </a:r>
            <a:r>
              <a:rPr lang="en-US" sz="1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4757040" y="5778720"/>
            <a:ext cx="3031200" cy="30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1" u="sng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Bigram language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Example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19" name="Shape 91"/>
          <p:cNvPicPr/>
          <p:nvPr/>
        </p:nvPicPr>
        <p:blipFill>
          <a:blip r:embed="rId2"/>
          <a:stretch/>
        </p:blipFill>
        <p:spPr>
          <a:xfrm>
            <a:off x="1454040" y="1866240"/>
            <a:ext cx="5936400" cy="443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SRILM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SRI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lang="en-US" sz="24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anguage </a:t>
            </a:r>
            <a:r>
              <a:rPr lang="en-US" sz="24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odel toolkit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2000" b="1" u="sng" strike="noStrike" spc="-1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2"/>
              </a:rPr>
              <a:t>http://www.speech.sri.com/projects/srilm/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 toolkit for building and applying various statistical language models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Useful C++ classes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Using/Reproducing some of SRILM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SRILM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2282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Build it from source code (Provided on course website 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228240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Allows you to use SRILM library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228240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●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Or download the executable from the course website to finish the first part of HW3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914400" lvl="1" indent="-228240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○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Different platform: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371600" lvl="2" indent="-228240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■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i686 for 32-bit GNU/Linux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371600" lvl="2" indent="-228240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■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i686-m64 for 64-bit GNU/Linux (CSIE workstation)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371600" lvl="2" indent="-228240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■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Cygwin for 32-bit Windows with cygwin environment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1814</TotalTime>
  <Words>1506</Words>
  <Application>Microsoft Macintosh PowerPoint</Application>
  <PresentationFormat>On-screen Show (4:3)</PresentationFormat>
  <Paragraphs>223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Corbel</vt:lpstr>
      <vt:lpstr>DejaVu Sans</vt:lpstr>
      <vt:lpstr>Georgia</vt:lpstr>
      <vt:lpstr>Symbol</vt:lpstr>
      <vt:lpstr>Times New Roman</vt:lpstr>
      <vt:lpstr>Ubuntu</vt:lpstr>
      <vt:lpstr>Wingdings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Speech Processing Homework 3</dc:title>
  <dc:subject/>
  <dc:creator/>
  <dc:description/>
  <cp:lastModifiedBy>Shawn Wang</cp:lastModifiedBy>
  <cp:revision>180</cp:revision>
  <dcterms:modified xsi:type="dcterms:W3CDTF">2017-05-10T04:16:17Z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15.0028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27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31</vt:i4>
  </property>
</Properties>
</file>