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3" r:id="rId2"/>
  </p:sldMasterIdLst>
  <p:notesMasterIdLst>
    <p:notesMasterId r:id="rId56"/>
  </p:notesMasterIdLst>
  <p:handoutMasterIdLst>
    <p:handoutMasterId r:id="rId57"/>
  </p:handoutMasterIdLst>
  <p:sldIdLst>
    <p:sldId id="257" r:id="rId3"/>
    <p:sldId id="352" r:id="rId4"/>
    <p:sldId id="353" r:id="rId5"/>
    <p:sldId id="351" r:id="rId6"/>
    <p:sldId id="354" r:id="rId7"/>
    <p:sldId id="333" r:id="rId8"/>
    <p:sldId id="288" r:id="rId9"/>
    <p:sldId id="292" r:id="rId10"/>
    <p:sldId id="293" r:id="rId11"/>
    <p:sldId id="258" r:id="rId12"/>
    <p:sldId id="282" r:id="rId13"/>
    <p:sldId id="259" r:id="rId14"/>
    <p:sldId id="260" r:id="rId15"/>
    <p:sldId id="334" r:id="rId16"/>
    <p:sldId id="335" r:id="rId17"/>
    <p:sldId id="313" r:id="rId18"/>
    <p:sldId id="314" r:id="rId19"/>
    <p:sldId id="262" r:id="rId20"/>
    <p:sldId id="315" r:id="rId21"/>
    <p:sldId id="265" r:id="rId22"/>
    <p:sldId id="266" r:id="rId23"/>
    <p:sldId id="267" r:id="rId24"/>
    <p:sldId id="268" r:id="rId25"/>
    <p:sldId id="336" r:id="rId26"/>
    <p:sldId id="312" r:id="rId27"/>
    <p:sldId id="284" r:id="rId28"/>
    <p:sldId id="338" r:id="rId29"/>
    <p:sldId id="318" r:id="rId30"/>
    <p:sldId id="302" r:id="rId31"/>
    <p:sldId id="319" r:id="rId32"/>
    <p:sldId id="339" r:id="rId33"/>
    <p:sldId id="340" r:id="rId34"/>
    <p:sldId id="341" r:id="rId35"/>
    <p:sldId id="342" r:id="rId36"/>
    <p:sldId id="343" r:id="rId37"/>
    <p:sldId id="321" r:id="rId38"/>
    <p:sldId id="344" r:id="rId39"/>
    <p:sldId id="322" r:id="rId40"/>
    <p:sldId id="324" r:id="rId41"/>
    <p:sldId id="345" r:id="rId42"/>
    <p:sldId id="325" r:id="rId43"/>
    <p:sldId id="346" r:id="rId44"/>
    <p:sldId id="347" r:id="rId45"/>
    <p:sldId id="349" r:id="rId46"/>
    <p:sldId id="295" r:id="rId47"/>
    <p:sldId id="270" r:id="rId48"/>
    <p:sldId id="348" r:id="rId49"/>
    <p:sldId id="277" r:id="rId50"/>
    <p:sldId id="278" r:id="rId51"/>
    <p:sldId id="279" r:id="rId52"/>
    <p:sldId id="298" r:id="rId53"/>
    <p:sldId id="281" r:id="rId54"/>
    <p:sldId id="33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KathyAug07\6th%20edition\au1\01\pmp2008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ZA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73695115706788"/>
          <c:y val="5.3742802303262956E-2"/>
          <c:w val="0.78421103015202909"/>
          <c:h val="0.79270633397312862"/>
        </c:manualLayout>
      </c:layout>
      <c:scatterChart>
        <c:scatterStyle val="smoothMarker"/>
        <c:ser>
          <c:idx val="0"/>
          <c:order val="0"/>
          <c:tx>
            <c:v>years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15"/>
              <c:layout>
                <c:manualLayout>
                  <c:x val="1.0133798421777189E-2"/>
                  <c:y val="-2.4922314617215013E-2"/>
                </c:manualLayout>
              </c:layout>
              <c:dLblPos val="l"/>
              <c:showVal val="1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 algn="l"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l"/>
            <c:showVal val="1"/>
          </c:dLbls>
          <c:xVal>
            <c:numRef>
              <c:f>Sheet1!$A$2:$A$17</c:f>
              <c:numCache>
                <c:formatCode>General</c:formatCode>
                <c:ptCount val="16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</c:numCache>
            </c:numRef>
          </c:xVal>
          <c:yVal>
            <c:numRef>
              <c:f>Sheet1!$B$2:$B$17</c:f>
              <c:numCache>
                <c:formatCode>_(* #,##0_);_(* \(#,##0\);_(* "-"??_);_(@_)</c:formatCode>
                <c:ptCount val="16"/>
                <c:pt idx="0">
                  <c:v>1000</c:v>
                </c:pt>
                <c:pt idx="1">
                  <c:v>1900</c:v>
                </c:pt>
                <c:pt idx="2">
                  <c:v>2800</c:v>
                </c:pt>
                <c:pt idx="3">
                  <c:v>4400</c:v>
                </c:pt>
                <c:pt idx="4">
                  <c:v>6415</c:v>
                </c:pt>
                <c:pt idx="5">
                  <c:v>10086</c:v>
                </c:pt>
                <c:pt idx="6">
                  <c:v>18184</c:v>
                </c:pt>
                <c:pt idx="7">
                  <c:v>27052</c:v>
                </c:pt>
                <c:pt idx="8">
                  <c:v>40343</c:v>
                </c:pt>
                <c:pt idx="9">
                  <c:v>52443</c:v>
                </c:pt>
                <c:pt idx="10">
                  <c:v>76550</c:v>
                </c:pt>
                <c:pt idx="11">
                  <c:v>102047</c:v>
                </c:pt>
                <c:pt idx="12">
                  <c:v>175194</c:v>
                </c:pt>
                <c:pt idx="13">
                  <c:v>221144</c:v>
                </c:pt>
                <c:pt idx="14">
                  <c:v>267367</c:v>
                </c:pt>
                <c:pt idx="15">
                  <c:v>318289</c:v>
                </c:pt>
              </c:numCache>
            </c:numRef>
          </c:yVal>
          <c:smooth val="1"/>
        </c:ser>
        <c:axId val="84747776"/>
        <c:axId val="84749696"/>
      </c:scatterChart>
      <c:valAx>
        <c:axId val="84747776"/>
        <c:scaling>
          <c:orientation val="minMax"/>
          <c:max val="2008"/>
          <c:min val="1993"/>
        </c:scaling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355265920707275"/>
              <c:y val="0.9155470249520145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749696"/>
        <c:crosses val="autoZero"/>
        <c:crossBetween val="midCat"/>
        <c:majorUnit val="1"/>
      </c:valAx>
      <c:valAx>
        <c:axId val="8474969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# PMPs</a:t>
                </a:r>
              </a:p>
            </c:rich>
          </c:tx>
          <c:layout>
            <c:manualLayout>
              <c:xMode val="edge"/>
              <c:yMode val="edge"/>
              <c:x val="2.1052631578947392E-2"/>
              <c:y val="0.38963531669865642"/>
            </c:manualLayout>
          </c:layout>
          <c:spPr>
            <a:noFill/>
            <a:ln w="25400">
              <a:noFill/>
            </a:ln>
          </c:spPr>
        </c:title>
        <c:numFmt formatCode="_(* #,##0_);_(* \(#,##0\);_(* &quot;-&quot;??_);_(@_)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74777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A837893-8E6E-46DE-B4CE-2634AA1A74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690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922A3AB-AE3E-4BBD-BA19-0305B1362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7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3E287DF-F090-462D-8247-1309F506978C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2B269-87A2-4A33-8095-AA24803BA4CC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0DEA1-D282-4728-B8E2-59B4C16D2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0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2066-0198-4748-BC23-5B525FFED6E6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F703D-B26B-42AC-961A-809717A992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83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AE88-671A-465C-BF49-B119DDDF7D06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A1718-61E4-4C0F-B81C-F3015A009B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343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153A6A-75DF-41A3-B995-345B48EE46D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47B14E4-DCE4-4FF2-B9C6-3BB01AAEE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58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PU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2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 rtlCol="0">
            <a:noAutofit/>
          </a:bodyPr>
          <a:lstStyle>
            <a:lvl1pPr>
              <a:defRPr sz="40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ISIII Project  Management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CB335F8C-6934-4D7E-904E-769A88666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91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337B-EED1-4684-879E-2C4E728B828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340A89-811D-476B-9441-390D284B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9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6ACA-6BFE-49C7-A66C-FCD83171AE5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BC8C9F-7B93-4777-921E-36809B8CE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35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26CE-91D0-4B7B-B1BE-B2C49597AD8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7B12D-CC09-4E16-94E1-6D67B6875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52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578E8-6CE5-4EBA-8362-3E678A20F6C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73B7B2-31CC-4FC9-99D3-839E868C5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5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6C9A-F157-4A25-BB11-82EC2A8B0D95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5794-36A0-4F0A-9F74-0E67D80756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5269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6CF3A-D7F3-47BC-B7E6-A199E82C26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27C709-D345-451C-B281-96EEFEA6B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263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CED55-B29C-4100-9547-096B4B6EFC9D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56D53-610E-4534-A4EC-5A179EB4DF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8862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33D4A-6257-48F5-9D6A-728F991BA4E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8A0B41B-2CDB-434B-BAA9-DB591E50C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05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1C4D-08E0-4801-A92F-C4677E7E02E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FD8B-8CDA-4051-8D49-9E3459EAD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981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C19A-D84E-4C72-ACD1-CFF370496ED6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116C-DAE9-4C0E-B4A5-76FE9EB99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463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9E92-ABCF-4206-99C0-0E5C513C6AD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3F28-C16C-4FD7-A6C2-7EC1FA8DA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6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5B8DB-3CA2-4BC2-B6B6-D26C8E6BEFEC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1E31-691D-40C8-9862-F8EA4A71C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35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2546-006E-4AC7-8987-C6548F4E8AA1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AD29-FAA3-4FD6-8F60-086FDBF88B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8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0745-3913-407A-9A64-2FDACB6C537C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D7A2-6887-46B2-A6A3-4F76D67AA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11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E1C53-FAFD-4A1A-8BF6-E3EF59B7D45C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3E103-1427-43F7-83A9-C072BE75BE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960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E3A20-31AB-427B-B501-4396F33B9ED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44001-B90B-4560-AA03-FCD758E33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2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FFE4-28DB-4ADF-8CB8-013C3EA3B45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A54D-7047-4BC5-9844-CBB5F96BD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7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1F693C5-4EE3-467F-AB4D-8D7ECAE533C1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84F047-0B1F-4A27-8A9B-564C39A7DA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fld id="{84C597B3-4D61-46A6-B229-9BCD50D4E56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54896218-5B0D-4FA7-B30E-FD429F547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63" r:id="rId7"/>
    <p:sldLayoutId id="2147483872" r:id="rId8"/>
    <p:sldLayoutId id="2147483873" r:id="rId9"/>
    <p:sldLayoutId id="2147483864" r:id="rId10"/>
    <p:sldLayoutId id="214748386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6553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Managing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Information Technology Projects, Sixth Edition</a:t>
            </a:r>
          </a:p>
          <a:p>
            <a:pPr>
              <a:defRPr/>
            </a:pP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Schwalbe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/>
              <a:t>Note: See the text itself for full citations.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5767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400" smtClean="0"/>
              <a:t>IT Projects have a terrible track record, as described in the What Went Wrong?</a:t>
            </a:r>
          </a:p>
          <a:p>
            <a:pPr eaLnBrk="1" hangingPunct="1">
              <a:spcBef>
                <a:spcPct val="100000"/>
              </a:spcBef>
            </a:pPr>
            <a:r>
              <a:rPr lang="en-US" sz="2400" smtClean="0"/>
              <a:t>A 1995 Standish Group study (CHAOS) found that only 16.2% of IT projects were successful in meeting scope, time, and cost goals; over 31% of IT projects were canceled before completion</a:t>
            </a:r>
          </a:p>
          <a:p>
            <a:pPr eaLnBrk="1" hangingPunct="1"/>
            <a:r>
              <a:rPr lang="en-US" sz="2400" smtClean="0"/>
              <a:t>A PricewaterhouseCoopers study found that overall, half of all projects fail and only 2.5% of corporations consistently meet their targets for scope, time, and cost goals for all types of project</a:t>
            </a:r>
          </a:p>
          <a:p>
            <a:pPr eaLnBrk="1" hangingPunct="1">
              <a:spcBef>
                <a:spcPct val="100000"/>
              </a:spcBef>
            </a:pPr>
            <a:endParaRPr lang="en-US" smtClean="0"/>
          </a:p>
          <a:p>
            <a:pPr eaLnBrk="1" hangingPunct="1">
              <a:spcBef>
                <a:spcPct val="100000"/>
              </a:spcBef>
            </a:pPr>
            <a:endParaRPr lang="en-US" smtClean="0"/>
          </a:p>
          <a:p>
            <a:pPr eaLnBrk="1" hangingPunct="1">
              <a:spcBef>
                <a:spcPct val="100000"/>
              </a:spcBef>
            </a:pPr>
            <a:endParaRPr lang="en-US" smtClean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Motivation for Studying Information Technology (IT)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B3B9C-DDE0-4662-BEF1-FB1A37D60B2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491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Better control of financial, physical, and human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Improved customer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Shorter development times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Lower costs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Higher quality and increased reliability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Higher profit margins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Improved productivity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Better internal coordination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Higher worker morale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Advantages of Using Formal </a:t>
            </a:r>
            <a:br>
              <a:rPr lang="en-US" dirty="0" smtClean="0"/>
            </a:br>
            <a:r>
              <a:rPr lang="en-US" dirty="0" smtClean="0"/>
              <a:t>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AF747B-48CE-4101-8981-CAE544A33BD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mtClean="0"/>
              <a:t>A </a:t>
            </a:r>
            <a:r>
              <a:rPr lang="en-US" b="1" smtClean="0"/>
              <a:t>project</a:t>
            </a:r>
            <a:r>
              <a:rPr lang="en-US" smtClean="0"/>
              <a:t> is “a temporary endeavor undertaken to create a unique product, service, or result” (PMBOK</a:t>
            </a:r>
            <a:r>
              <a:rPr lang="en-US" smtClean="0">
                <a:cs typeface="Times New Roman" pitchFamily="1" charset="0"/>
              </a:rPr>
              <a:t>® Guide, Fourth Edition, 2008, p. 5)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Operations is work done to sustain the business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Projects end when their objectives have been reached or the project has been terminated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Projects can be large or small and take a short or long time to complete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Project?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A39288-C933-4BAF-B7A4-1B5036E03B1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A technician replaces ten laptops for a small department</a:t>
            </a:r>
          </a:p>
          <a:p>
            <a:pPr eaLnBrk="1" hangingPunct="1"/>
            <a:r>
              <a:rPr lang="en-US" smtClean="0"/>
              <a:t>A small software development team adds a new feature to an internal software application for the finance department</a:t>
            </a:r>
          </a:p>
          <a:p>
            <a:pPr eaLnBrk="1" hangingPunct="1"/>
            <a:r>
              <a:rPr lang="en-US" smtClean="0"/>
              <a:t>A college campus upgrades its technology infrastructure to provide wireless Internet access across the whole campus</a:t>
            </a:r>
          </a:p>
          <a:p>
            <a:pPr eaLnBrk="1" hangingPunct="1"/>
            <a:r>
              <a:rPr lang="en-US" smtClean="0"/>
              <a:t>A cross-functional task force in a company decides what Voice-over-Internet-Protocol (VoIP) system to purchase and how it will be implemented</a:t>
            </a:r>
          </a:p>
          <a:p>
            <a:pPr eaLnBrk="1" hangingPunct="1"/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Examples of IT 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DF96BF-0F1B-4B92-AE00-A9F7B55D887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Top Strategic Technologies for 2008 (Gartner)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1676400"/>
            <a:ext cx="8077200" cy="4724400"/>
          </a:xfrm>
          <a:ln>
            <a:prstDash val="solid"/>
          </a:ln>
        </p:spPr>
        <p:txBody>
          <a:bodyPr/>
          <a:lstStyle/>
          <a:p>
            <a:pPr eaLnBrk="1" hangingPunct="1"/>
            <a:r>
              <a:rPr lang="en-US" sz="3000" smtClean="0"/>
              <a:t>Green IT</a:t>
            </a:r>
          </a:p>
          <a:p>
            <a:pPr eaLnBrk="1" hangingPunct="1"/>
            <a:r>
              <a:rPr lang="en-US" sz="3000" smtClean="0"/>
              <a:t>Unified communications</a:t>
            </a:r>
          </a:p>
          <a:p>
            <a:pPr eaLnBrk="1" hangingPunct="1"/>
            <a:r>
              <a:rPr lang="en-US" sz="3000" smtClean="0"/>
              <a:t>Business process modeling</a:t>
            </a:r>
          </a:p>
          <a:p>
            <a:pPr eaLnBrk="1" hangingPunct="1"/>
            <a:r>
              <a:rPr lang="en-US" sz="3000" smtClean="0"/>
              <a:t>Virtualization 2.0 </a:t>
            </a:r>
          </a:p>
          <a:p>
            <a:pPr eaLnBrk="1" hangingPunct="1"/>
            <a:r>
              <a:rPr lang="en-US" sz="3000" smtClean="0"/>
              <a:t>Social software</a:t>
            </a:r>
          </a:p>
          <a:p>
            <a:pPr eaLnBrk="1" hangingPunct="1"/>
            <a:endParaRPr lang="en-US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E482FBA-9B49-4841-86A1-E4DD8B250811}" type="slidenum">
              <a:rPr lang="en-US" sz="1000" smtClean="0"/>
              <a:pPr eaLnBrk="1" hangingPunct="1"/>
              <a:t>14</a:t>
            </a:fld>
            <a:endParaRPr 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In 2006, Baseline Magazine published “Where I.T. Matters: How 10 Technologies Transformed 10 Industries” as a retort to Nicholas Carr’s ideas (author of “IT Doesn’t Matter”)</a:t>
            </a:r>
          </a:p>
          <a:p>
            <a:pPr lvl="1" eaLnBrk="1" hangingPunct="1"/>
            <a:r>
              <a:rPr lang="en-US" smtClean="0"/>
              <a:t>VoIP has transformed the telecommunications industry and broadband Internet access</a:t>
            </a:r>
          </a:p>
          <a:p>
            <a:pPr lvl="1" eaLnBrk="1" hangingPunct="1"/>
            <a:r>
              <a:rPr lang="en-US" smtClean="0"/>
              <a:t>Global Positioning Systems (GPS) has changed the farming industry</a:t>
            </a:r>
          </a:p>
          <a:p>
            <a:pPr lvl="1" eaLnBrk="1" hangingPunct="1"/>
            <a:r>
              <a:rPr lang="en-US" smtClean="0"/>
              <a:t>Digital supply chain has changed the entertainment industry’s distribution system</a:t>
            </a: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Media Snapshot: Where IT Matters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E6279E-F0FB-40CC-BEA7-A7726695818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 project: </a:t>
            </a:r>
          </a:p>
          <a:p>
            <a:pPr lvl="1" eaLnBrk="1" hangingPunct="1"/>
            <a:r>
              <a:rPr lang="en-US" smtClean="0"/>
              <a:t>Has a unique purpose</a:t>
            </a:r>
          </a:p>
          <a:p>
            <a:pPr lvl="1" eaLnBrk="1" hangingPunct="1"/>
            <a:r>
              <a:rPr lang="en-US" smtClean="0"/>
              <a:t>Is temporary</a:t>
            </a:r>
          </a:p>
          <a:p>
            <a:pPr lvl="1" eaLnBrk="1" hangingPunct="1"/>
            <a:r>
              <a:rPr lang="en-US" smtClean="0"/>
              <a:t>Is developed using progressive elaboration</a:t>
            </a:r>
          </a:p>
          <a:p>
            <a:pPr lvl="1" eaLnBrk="1" hangingPunct="1"/>
            <a:r>
              <a:rPr lang="en-US" smtClean="0"/>
              <a:t>Requires resources, often from various areas</a:t>
            </a:r>
          </a:p>
          <a:p>
            <a:pPr lvl="1" eaLnBrk="1" hangingPunct="1"/>
            <a:r>
              <a:rPr lang="en-US" smtClean="0"/>
              <a:t>Should have a primary customer or sponsor</a:t>
            </a:r>
          </a:p>
          <a:p>
            <a:pPr lvl="2" eaLnBrk="1" hangingPunct="1"/>
            <a:r>
              <a:rPr lang="en-US" smtClean="0"/>
              <a:t>The </a:t>
            </a:r>
            <a:r>
              <a:rPr lang="en-US" b="1" smtClean="0"/>
              <a:t>project sponsor</a:t>
            </a:r>
            <a:r>
              <a:rPr lang="en-US" smtClean="0"/>
              <a:t> usually provides the direction and funding for the project</a:t>
            </a:r>
          </a:p>
          <a:p>
            <a:pPr lvl="1" eaLnBrk="1" hangingPunct="1"/>
            <a:r>
              <a:rPr lang="en-US" smtClean="0"/>
              <a:t>Involves uncertainty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6EC1EA-8980-4685-AB2B-B386DD5BB40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smtClean="0"/>
              <a:t>Project managers </a:t>
            </a:r>
            <a:r>
              <a:rPr lang="en-US" smtClean="0"/>
              <a:t>work with project sponsors, the project team, and other people involved in a project to meet project goals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Program</a:t>
            </a:r>
            <a:r>
              <a:rPr lang="en-US" smtClean="0"/>
              <a:t>: group of related projects managed in a coordinated way to obtain benefits and control not available from managing them individually (PMBOK</a:t>
            </a:r>
            <a:r>
              <a:rPr lang="en-US" smtClean="0">
                <a:cs typeface="Times New Roman" pitchFamily="1" charset="0"/>
              </a:rPr>
              <a:t>®</a:t>
            </a:r>
            <a:r>
              <a:rPr lang="en-US" smtClean="0"/>
              <a:t> Guide, Fourth Edition, 2008, p. 9)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Program managers oversee programs; often act as bosses for project managers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Project and Program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1E8F51-D763-4169-8472-FAA9EDBD58B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Figure 1-1 The Triple Constraint of Project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A2C9F3-C68C-4195-BAA3-94F37AA0BA5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562600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85800" y="2895600"/>
            <a:ext cx="284638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Successful project management means meeting all three goals (scope, time, and cost) – and satisfying the project’s sponsor!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77200" cy="4572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b="1" smtClean="0"/>
              <a:t>Project management </a:t>
            </a:r>
            <a:r>
              <a:rPr lang="en-US" smtClean="0"/>
              <a:t>is</a:t>
            </a:r>
            <a:r>
              <a:rPr lang="en-US" b="1" smtClean="0"/>
              <a:t> </a:t>
            </a:r>
            <a:r>
              <a:rPr lang="en-US" smtClean="0"/>
              <a:t>“the application of knowledge, skills, tools and techniques to project activities to meet project requirements” (PMBOK</a:t>
            </a:r>
            <a:r>
              <a:rPr lang="en-US" smtClean="0">
                <a:cs typeface="Times New Roman" pitchFamily="1" charset="0"/>
              </a:rPr>
              <a:t>®</a:t>
            </a:r>
            <a:r>
              <a:rPr lang="en-US" smtClean="0"/>
              <a:t> Guide, Fourth Edition, 2008, p. 6)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Project managers strive to meet the </a:t>
            </a:r>
            <a:r>
              <a:rPr lang="en-US" b="1" smtClean="0"/>
              <a:t>triple constraint </a:t>
            </a:r>
            <a:r>
              <a:rPr lang="en-US" smtClean="0"/>
              <a:t>by balancing project scope, time, and cost goals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What is Project Management?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0018C-E365-4AE4-BF2C-6F23A52FA8D9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effectLst/>
              </a:rPr>
              <a:t>Your Expectations</a:t>
            </a:r>
            <a:br>
              <a:rPr lang="en-US" sz="3200" smtClean="0">
                <a:effectLst/>
              </a:rPr>
            </a:br>
            <a:endParaRPr lang="en-US" sz="3200" smtClean="0">
              <a:effectLst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Which course are you doing and how far through are you?</a:t>
            </a:r>
          </a:p>
          <a:p>
            <a:r>
              <a:rPr lang="en-US" smtClean="0"/>
              <a:t>Have you worked in business before – if so in what types of role?</a:t>
            </a:r>
          </a:p>
          <a:p>
            <a:r>
              <a:rPr lang="en-US" smtClean="0"/>
              <a:t>What do you hope to achieve from this course?</a:t>
            </a:r>
          </a:p>
          <a:p>
            <a:r>
              <a:rPr lang="en-US" smtClean="0"/>
              <a:t>Why?</a:t>
            </a:r>
          </a:p>
          <a:p>
            <a:r>
              <a:rPr lang="en-US" smtClean="0"/>
              <a:t>What are your fears /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Figure 1-2 Project Management Framework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15CF69-8E45-4F41-9B71-EC9B082B668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6628" name="Picture 6" descr="86921_01_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413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86738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Stakeholders </a:t>
            </a:r>
            <a:r>
              <a:rPr lang="en-US" smtClean="0"/>
              <a:t>are the people involved in or affected by project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Stakeholders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project sponsor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project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project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Support staff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Opponents to the project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Stakeholders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9CA6AD-6994-4E7D-9C1E-81578DE801E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Knowledge areas </a:t>
            </a:r>
            <a:r>
              <a:rPr lang="en-US" smtClean="0"/>
              <a:t>describe the key competencies that project managers must develop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4 core knowledge areas lead to specific project objectives (scope, time, cost, and quality)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4 facilitating knowledge areas are the means through which the project objectives are achieved (human resources, communication, risk, and procurement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 knowledge area (project integration management) affects and is affected by all of the other knowledge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knowledge areas are important!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9 Project Management Knowledge Areas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B9853F-C48D-4507-B918-7B2289E54684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12900"/>
            <a:ext cx="8458200" cy="4330700"/>
          </a:xfrm>
        </p:spPr>
        <p:txBody>
          <a:bodyPr/>
          <a:lstStyle/>
          <a:p>
            <a:pPr eaLnBrk="1" hangingPunct="1"/>
            <a:r>
              <a:rPr lang="en-US" b="1" smtClean="0"/>
              <a:t>Project management tools and techniques </a:t>
            </a:r>
            <a:r>
              <a:rPr lang="en-US" smtClean="0"/>
              <a:t>assist project managers and their teams in various aspects of project management</a:t>
            </a:r>
          </a:p>
          <a:p>
            <a:pPr eaLnBrk="1" hangingPunct="1"/>
            <a:r>
              <a:rPr lang="en-US" smtClean="0"/>
              <a:t>Some specific ones include:</a:t>
            </a:r>
          </a:p>
          <a:p>
            <a:pPr lvl="1" eaLnBrk="1" hangingPunct="1"/>
            <a:r>
              <a:rPr lang="en-US" smtClean="0"/>
              <a:t>Project charter, scope statement, and WBS (scope)</a:t>
            </a:r>
          </a:p>
          <a:p>
            <a:pPr lvl="1" eaLnBrk="1" hangingPunct="1"/>
            <a:r>
              <a:rPr lang="en-US" smtClean="0"/>
              <a:t>Gantt charts, network diagrams, critical path analysis, critical chain scheduling (time)</a:t>
            </a:r>
          </a:p>
          <a:p>
            <a:pPr lvl="1" eaLnBrk="1" hangingPunct="1"/>
            <a:r>
              <a:rPr lang="en-US" smtClean="0"/>
              <a:t>Cost estimates and earned value management (cost)</a:t>
            </a:r>
          </a:p>
          <a:p>
            <a:pPr lvl="1" eaLnBrk="1" hangingPunct="1"/>
            <a:r>
              <a:rPr lang="en-US" smtClean="0"/>
              <a:t>See Table 1-1 for many more</a:t>
            </a:r>
            <a:endParaRPr lang="en-US" sz="3000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Tools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18261E-83AA-469E-A077-899A3F3187A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900" dirty="0" smtClean="0"/>
              <a:t>“</a:t>
            </a:r>
            <a:r>
              <a:rPr lang="en-US" sz="2900" b="1" dirty="0" smtClean="0"/>
              <a:t>Super tools</a:t>
            </a:r>
            <a:r>
              <a:rPr lang="en-US" sz="2900" dirty="0" smtClean="0"/>
              <a:t>” are those tools that have high use and high potential for improving project success, such as:</a:t>
            </a:r>
          </a:p>
          <a:p>
            <a:pPr lvl="1" eaLnBrk="1" hangingPunct="1">
              <a:defRPr/>
            </a:pPr>
            <a:r>
              <a:rPr lang="en-US" sz="2500" dirty="0" smtClean="0"/>
              <a:t>Software for task scheduling (such as project management software)</a:t>
            </a:r>
          </a:p>
          <a:p>
            <a:pPr lvl="1" eaLnBrk="1" hangingPunct="1">
              <a:defRPr/>
            </a:pPr>
            <a:r>
              <a:rPr lang="en-US" sz="2500" dirty="0" smtClean="0"/>
              <a:t>Scope statements</a:t>
            </a:r>
          </a:p>
          <a:p>
            <a:pPr lvl="1" eaLnBrk="1" hangingPunct="1">
              <a:defRPr/>
            </a:pPr>
            <a:r>
              <a:rPr lang="en-US" sz="2500" dirty="0" smtClean="0"/>
              <a:t>Requirements analyses</a:t>
            </a:r>
          </a:p>
          <a:p>
            <a:pPr lvl="1" eaLnBrk="1" hangingPunct="1">
              <a:defRPr/>
            </a:pPr>
            <a:r>
              <a:rPr lang="en-US" sz="2500" dirty="0" smtClean="0"/>
              <a:t>Lessons-learned reports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Tools already extensively used that have been found to improve project importance include:</a:t>
            </a:r>
          </a:p>
          <a:p>
            <a:pPr lvl="1" eaLnBrk="1" hangingPunct="1">
              <a:defRPr/>
            </a:pPr>
            <a:r>
              <a:rPr lang="en-US" sz="2500" dirty="0" smtClean="0"/>
              <a:t>Progress reports</a:t>
            </a:r>
          </a:p>
          <a:p>
            <a:pPr lvl="1" eaLnBrk="1" hangingPunct="1">
              <a:defRPr/>
            </a:pPr>
            <a:r>
              <a:rPr lang="en-US" sz="2500" dirty="0" smtClean="0"/>
              <a:t>Kick-off meetings</a:t>
            </a:r>
          </a:p>
          <a:p>
            <a:pPr lvl="1" eaLnBrk="1" hangingPunct="1">
              <a:defRPr/>
            </a:pPr>
            <a:r>
              <a:rPr lang="en-US" sz="2500" dirty="0" smtClean="0"/>
              <a:t>Gantt charts</a:t>
            </a:r>
          </a:p>
          <a:p>
            <a:pPr lvl="1" eaLnBrk="1" hangingPunct="1">
              <a:defRPr/>
            </a:pPr>
            <a:r>
              <a:rPr lang="en-US" sz="2500" dirty="0" smtClean="0"/>
              <a:t>Change requests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Super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3B789-E05F-4BBB-9893-54979CB8EA6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defRPr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Improved 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Times New Roman" pitchFamily="18" charset="0"/>
              </a:rPr>
              <a:t>    </a:t>
            </a:r>
            <a:r>
              <a:rPr lang="en-US" sz="2700" dirty="0">
                <a:latin typeface="+mn-lt"/>
              </a:rPr>
              <a:t>The Standish Group’s CHAOS studies show improvements in IT projects in the past decade:</a:t>
            </a:r>
          </a:p>
          <a:p>
            <a:pPr marL="274320" lvl="1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number of successful IT projects has more than doubled, from 16 percent in 1994 to 35 percent in 2006</a:t>
            </a:r>
          </a:p>
          <a:p>
            <a:pPr marL="274320" lvl="1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number of failed projects decreased from 31 percent in 1994 to 19 percent in 2006</a:t>
            </a:r>
          </a:p>
          <a:p>
            <a:pPr marL="274320" lvl="1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United States spent more money on IT projects in 2006 than 1994 ($346 billion and $250 billion, respectively), but the amount of money wasted on challenged and failed projects was down to $53 billion in 2006 compared to $140 billion in 1994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600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E8AA2D-C8D2-4C72-B44C-22B1169397B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cs typeface="Times New Roman" pitchFamily="1" charset="0"/>
              </a:rPr>
              <a:t>  "The reasons for the increase in successful projects vary. First, the average cost of a project has been more than cut in half. Better tools have been created to monitor and control progress and </a:t>
            </a:r>
            <a:r>
              <a:rPr lang="en-US" b="1" smtClean="0">
                <a:cs typeface="Times New Roman" pitchFamily="1" charset="0"/>
              </a:rPr>
              <a:t>better skilled project managers with better management processes</a:t>
            </a:r>
            <a:r>
              <a:rPr lang="en-US" smtClean="0">
                <a:cs typeface="Times New Roman" pitchFamily="1" charset="0"/>
              </a:rPr>
              <a:t> are being used. The fact that there are processes is significant in itself.”*</a:t>
            </a:r>
          </a:p>
          <a:p>
            <a:pPr eaLnBrk="1" hangingPunct="1">
              <a:buFontTx/>
              <a:buNone/>
            </a:pPr>
            <a:endParaRPr lang="en-US" smtClean="0">
              <a:cs typeface="Times New Roman" pitchFamily="1" charset="0"/>
            </a:endParaRPr>
          </a:p>
          <a:p>
            <a:pPr eaLnBrk="1" hangingPunct="1">
              <a:buFontTx/>
              <a:buNone/>
            </a:pPr>
            <a:endParaRPr lang="en-US" smtClean="0">
              <a:cs typeface="Times New Roman" pitchFamily="1" charset="0"/>
            </a:endParaRPr>
          </a:p>
          <a:p>
            <a:pPr eaLnBrk="1" hangingPunct="1">
              <a:buFontTx/>
              <a:buNone/>
            </a:pPr>
            <a:endParaRPr lang="en-US" smtClean="0">
              <a:cs typeface="Times New Roman" pitchFamily="1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cs typeface="Times New Roman" pitchFamily="1" charset="0"/>
              </a:rPr>
              <a:t>    *Standish Group, "CHAOS 2001: A Recipe for Success" (2001).</a:t>
            </a:r>
            <a:endParaRPr lang="en-US" sz="180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the Improvements?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D9FE6-7443-423E-9577-FB741AE0AE8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There are several ways to define project success:</a:t>
            </a:r>
          </a:p>
          <a:p>
            <a:pPr lvl="1" eaLnBrk="1" hangingPunct="1"/>
            <a:r>
              <a:rPr lang="en-US" smtClean="0"/>
              <a:t>The project met scope, time, and cost goals</a:t>
            </a:r>
          </a:p>
          <a:p>
            <a:pPr lvl="1" eaLnBrk="1" hangingPunct="1"/>
            <a:r>
              <a:rPr lang="en-US" smtClean="0"/>
              <a:t>The project satisfied the customer/sponsor</a:t>
            </a:r>
          </a:p>
          <a:p>
            <a:pPr lvl="1" eaLnBrk="1" hangingPunct="1"/>
            <a:r>
              <a:rPr lang="en-US" smtClean="0"/>
              <a:t>The results of the project met its main objective, such as making or saving a certain amount of money, providing a good return on investment, or simply making the sponsors happy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Success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01B46-61B7-4150-937A-F9EB2D53FC3A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4953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1. Executive support</a:t>
            </a:r>
          </a:p>
          <a:p>
            <a:pPr eaLnBrk="1" hangingPunct="1">
              <a:buFontTx/>
              <a:buNone/>
            </a:pPr>
            <a:r>
              <a:rPr lang="en-US" smtClean="0"/>
              <a:t>2. User involvement</a:t>
            </a:r>
          </a:p>
          <a:p>
            <a:pPr eaLnBrk="1" hangingPunct="1">
              <a:buFontTx/>
              <a:buNone/>
            </a:pPr>
            <a:r>
              <a:rPr lang="en-US" smtClean="0"/>
              <a:t>3. Experienced project</a:t>
            </a:r>
          </a:p>
          <a:p>
            <a:pPr eaLnBrk="1" hangingPunct="1">
              <a:buFontTx/>
              <a:buNone/>
            </a:pPr>
            <a:r>
              <a:rPr lang="en-US" smtClean="0"/>
              <a:t>    manager</a:t>
            </a:r>
          </a:p>
          <a:p>
            <a:pPr eaLnBrk="1" hangingPunct="1">
              <a:buFontTx/>
              <a:buNone/>
            </a:pPr>
            <a:r>
              <a:rPr lang="en-US" smtClean="0"/>
              <a:t>4. Clear business objectives</a:t>
            </a:r>
          </a:p>
          <a:p>
            <a:pPr eaLnBrk="1" hangingPunct="1">
              <a:buFontTx/>
              <a:buNone/>
            </a:pPr>
            <a:r>
              <a:rPr lang="en-US" smtClean="0"/>
              <a:t>5. Minimized scope</a:t>
            </a:r>
          </a:p>
          <a:p>
            <a:pPr eaLnBrk="1" hangingPunct="1">
              <a:buFontTx/>
              <a:buNone/>
            </a:pPr>
            <a:r>
              <a:rPr lang="en-US" smtClean="0"/>
              <a:t>6. Standard software  </a:t>
            </a:r>
          </a:p>
          <a:p>
            <a:pPr eaLnBrk="1" hangingPunct="1">
              <a:buFontTx/>
              <a:buNone/>
            </a:pPr>
            <a:r>
              <a:rPr lang="en-US" smtClean="0"/>
              <a:t>    infrastructure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Table 1-2: What Helps Projects Succeed?*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1C5B17-390D-4770-B659-7E748CA31CF9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4821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5800" y="1524000"/>
            <a:ext cx="46482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7. Firm basic requirements</a:t>
            </a:r>
          </a:p>
          <a:p>
            <a:pPr eaLnBrk="1" hangingPunct="1">
              <a:buFontTx/>
              <a:buNone/>
            </a:pPr>
            <a:r>
              <a:rPr lang="en-US" smtClean="0"/>
              <a:t>  8. Formal methodology</a:t>
            </a:r>
          </a:p>
          <a:p>
            <a:pPr eaLnBrk="1" hangingPunct="1">
              <a:buFontTx/>
              <a:buNone/>
            </a:pPr>
            <a:r>
              <a:rPr lang="en-US" smtClean="0"/>
              <a:t>  9. Reliable estimates</a:t>
            </a:r>
          </a:p>
          <a:p>
            <a:pPr eaLnBrk="1" hangingPunct="1">
              <a:buFontTx/>
              <a:buNone/>
            </a:pPr>
            <a:r>
              <a:rPr lang="en-US" smtClean="0"/>
              <a:t>10. Other criteria, such as</a:t>
            </a:r>
          </a:p>
          <a:p>
            <a:pPr eaLnBrk="1" hangingPunct="1">
              <a:buFontTx/>
              <a:buNone/>
            </a:pPr>
            <a:r>
              <a:rPr lang="en-US" smtClean="0"/>
              <a:t>      small milestones, proper </a:t>
            </a:r>
          </a:p>
          <a:p>
            <a:pPr eaLnBrk="1" hangingPunct="1">
              <a:buFontTx/>
              <a:buNone/>
            </a:pPr>
            <a:r>
              <a:rPr lang="en-US" smtClean="0"/>
              <a:t>      planning, competent </a:t>
            </a:r>
          </a:p>
          <a:p>
            <a:pPr eaLnBrk="1" hangingPunct="1">
              <a:buFontTx/>
              <a:buNone/>
            </a:pPr>
            <a:r>
              <a:rPr lang="en-US" smtClean="0"/>
              <a:t>      staff, and ownership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381000" y="5562600"/>
            <a:ext cx="58959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*The Standish Group, “Extreme CHAOS,” (2001).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500" smtClean="0"/>
              <a:t>Recent research findings show that companies that excel in project delivery capability: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500" smtClean="0"/>
              <a:t>Use an integrated project management toolbox (use standard/advanced PM tools, lots of templates)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500" smtClean="0"/>
              <a:t>Grow project leaders, emphasizing business and soft skills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500" smtClean="0"/>
              <a:t>Develop a streamlined project delivery process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500" smtClean="0"/>
              <a:t>Measure project health using metrics, like customer satisfaction or  return on investment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the Winners Do…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568C34-257B-45E5-BB0F-B7ED5E90FB24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effectLst/>
              </a:rPr>
              <a:t>MY EXPECTATIONS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You actively manage your physiology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– Ask for a break if you need it</a:t>
            </a:r>
          </a:p>
          <a:p>
            <a:r>
              <a:rPr lang="en-US" smtClean="0"/>
              <a:t>You participate and have fun</a:t>
            </a:r>
          </a:p>
          <a:p>
            <a:r>
              <a:rPr lang="en-US" smtClean="0"/>
              <a:t>You ask and answer questions – No ideas, questions or responses are stupid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is “a group of related projects managed in a coordinated way to obtain benefits and control not available from managing them individually” (PMBOK® Guide, Fourth Edition, 2008, p. 9)</a:t>
            </a:r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 manager </a:t>
            </a:r>
            <a:r>
              <a:rPr lang="en-US" dirty="0" smtClean="0"/>
              <a:t>provides leadership and direction for the project managers heading the projects within the program</a:t>
            </a:r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Examples of common programs in the IT field include infrastructure, applications development, and user support</a:t>
            </a:r>
          </a:p>
          <a:p>
            <a:pPr marL="548640" lvl="1" eaLnBrk="1" fontAlgn="auto" hangingPunct="1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Program and Project Portfolio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FD4AAA-E47B-404A-A627-9E90C56AF78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As part of </a:t>
            </a:r>
            <a:r>
              <a:rPr lang="en-US" b="1" smtClean="0"/>
              <a:t>project portfolio management</a:t>
            </a:r>
            <a:r>
              <a:rPr lang="en-US" smtClean="0"/>
              <a:t>, organizations group and manage projects and programs as a portfolio of investments that contribute to the entire enterprise’s success</a:t>
            </a:r>
          </a:p>
          <a:p>
            <a:pPr eaLnBrk="1" hangingPunct="1"/>
            <a:r>
              <a:rPr lang="en-US" smtClean="0"/>
              <a:t>Portfolio managers help their organizations make wise investment decisions by helping to select and analyze projects from a strategic perspective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Project Portfolio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4A3156-E62D-42AA-B223-1E3AEBAB622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Figure 1-3. </a:t>
            </a:r>
            <a:r>
              <a:rPr lang="en-US" sz="3200" i="1" dirty="0" smtClean="0"/>
              <a:t>Project Management Compared to Project Portfolio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4CD1B9-36B7-41D8-8327-EFDC1C78B4C4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8916" name="Picture 4" descr="Fig01-03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443"/>
          <a:stretch>
            <a:fillRect/>
          </a:stretch>
        </p:blipFill>
        <p:spPr bwMode="auto">
          <a:xfrm>
            <a:off x="228600" y="2133600"/>
            <a:ext cx="84216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best practice </a:t>
            </a:r>
            <a:r>
              <a:rPr lang="en-US" dirty="0" smtClean="0"/>
              <a:t>is “an optimal way recognized by industry to achieve a stated goal or objective”*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Robert Butrick </a:t>
            </a:r>
            <a:r>
              <a:rPr lang="en-US" i="1" dirty="0" smtClean="0"/>
              <a:t>suggests that organizations </a:t>
            </a:r>
            <a:r>
              <a:rPr lang="en-US" dirty="0" smtClean="0"/>
              <a:t>need to follow basic principles of project management, including these two mentioned earlier in this chapter: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 smtClean="0"/>
              <a:t>Make sure your projects are driven by your strategy; be able to demonstrate how each project you undertake fits your business strategy, and screen out unwanted projects as soon as possible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 smtClean="0"/>
              <a:t>Engage your stakeholders; ignoring stakeholders often leads to project failure; be sure to engage stakeholders at all stages of a project, and encourage teamwork and commitment at all times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Best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E23E2F-0ACB-4DC7-9BD2-06CA9D0ED6E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81000" y="5638800"/>
            <a:ext cx="80549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*Project Management Institute, </a:t>
            </a:r>
            <a:r>
              <a:rPr lang="en-US" sz="1800" i="1"/>
              <a:t>Organizational Project Management Maturity Model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 i="1"/>
              <a:t>(OPM3) Knowledge Foundation (2003), p. 13.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Figure 1-4. Sample Project Portfolio Approach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E95EAB-0B9A-447E-96F9-EDE391911DB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64" name="Picture 4" descr="Fig01-04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326"/>
          <a:stretch>
            <a:fillRect/>
          </a:stretch>
        </p:blipFill>
        <p:spPr bwMode="auto">
          <a:xfrm>
            <a:off x="533400" y="1752600"/>
            <a:ext cx="77724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Figure 1-5. </a:t>
            </a:r>
            <a:r>
              <a:rPr lang="en-US" sz="3200" i="1" dirty="0" smtClean="0"/>
              <a:t>Sample Project Portfolio Management Screen Showing Project Health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55D0C7-4F14-4844-9329-BC733053DB6A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1988" name="Picture 4" descr="Fig01-05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88"/>
          <a:stretch>
            <a:fillRect/>
          </a:stretch>
        </p:blipFill>
        <p:spPr bwMode="auto">
          <a:xfrm>
            <a:off x="914400" y="1600200"/>
            <a:ext cx="71659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191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Project managers need a wide variety of skills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They should: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Be comfortable with change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Understand the organizations they work in and with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Be able to lead teams to accomplish project goals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Suggested Skills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F797AD-BAB5-4689-9C44-7E5B8A68E0C0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Job descriptions vary, but most include responsibilities like planning, scheduling, coordinating, and working with people to achieve project goals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Role of the Project Manager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DF7D40-4A5B-4E1E-8822-1DAC7B669AE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2563"/>
            <a:ext cx="8229600" cy="4410075"/>
          </a:xfrm>
        </p:spPr>
        <p:txBody>
          <a:bodyPr/>
          <a:lstStyle/>
          <a:p>
            <a:pPr eaLnBrk="1" hangingPunct="1"/>
            <a:r>
              <a:rPr lang="en-US" smtClean="0"/>
              <a:t>The Project Management Body of Knowledge</a:t>
            </a:r>
          </a:p>
          <a:p>
            <a:pPr eaLnBrk="1" hangingPunct="1"/>
            <a:r>
              <a:rPr lang="en-US" smtClean="0"/>
              <a:t>Application area knowledge, standards, and regulations</a:t>
            </a:r>
          </a:p>
          <a:p>
            <a:pPr eaLnBrk="1" hangingPunct="1"/>
            <a:r>
              <a:rPr lang="en-US" smtClean="0"/>
              <a:t>Project environment knowledge</a:t>
            </a:r>
          </a:p>
          <a:p>
            <a:pPr eaLnBrk="1" hangingPunct="1"/>
            <a:r>
              <a:rPr lang="en-US" smtClean="0"/>
              <a:t>General management knowledge and skills</a:t>
            </a:r>
          </a:p>
          <a:p>
            <a:pPr eaLnBrk="1" hangingPunct="1"/>
            <a:r>
              <a:rPr lang="en-US" smtClean="0"/>
              <a:t>Soft skills or human relations skills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Suggested Skills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24D7-3CE6-4B7D-B14F-956DAD9CEC9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500" dirty="0" smtClean="0"/>
              <a:t>Table 1-3. Ten Most Important Skills and Competencies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E1D67-3C8A-4D4F-B2C6-DA67C7F5A408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685800" y="1676400"/>
            <a:ext cx="67056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10. Understands, balances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effectLst/>
              </a:rPr>
              <a:t>Contact Details</a:t>
            </a:r>
          </a:p>
        </p:txBody>
      </p:sp>
      <p:sp>
        <p:nvSpPr>
          <p:cNvPr id="89092" name="Text Box 4"/>
          <p:cNvSpPr txBox="1"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</a:t>
            </a:r>
            <a:r>
              <a:rPr lang="en-US" u="sng" dirty="0" smtClean="0">
                <a:solidFill>
                  <a:schemeClr val="tx2"/>
                </a:solidFill>
              </a:rPr>
              <a:t>cturer :</a:t>
            </a:r>
            <a:r>
              <a:rPr lang="en-US" dirty="0" smtClean="0">
                <a:solidFill>
                  <a:srgbClr val="FFFF66"/>
                </a:solidFill>
              </a:rPr>
              <a:t> </a:t>
            </a:r>
            <a:r>
              <a:rPr lang="en-US" dirty="0" smtClean="0"/>
              <a:t>Leon Small</a:t>
            </a:r>
            <a:endParaRPr lang="en-US" u="sng" dirty="0" smtClean="0"/>
          </a:p>
          <a:p>
            <a:r>
              <a:rPr lang="en-US" u="sng" dirty="0" smtClean="0">
                <a:solidFill>
                  <a:schemeClr val="tx2"/>
                </a:solidFill>
              </a:rPr>
              <a:t>Telephone </a:t>
            </a:r>
            <a:r>
              <a:rPr lang="en-US" u="sng" dirty="0" smtClean="0"/>
              <a:t>:</a:t>
            </a:r>
            <a:r>
              <a:rPr lang="en-US" dirty="0" smtClean="0"/>
              <a:t> 021 460 3602</a:t>
            </a:r>
          </a:p>
          <a:p>
            <a:r>
              <a:rPr lang="en-US" u="sng" dirty="0" smtClean="0">
                <a:solidFill>
                  <a:schemeClr val="tx2"/>
                </a:solidFill>
              </a:rPr>
              <a:t>Email </a:t>
            </a:r>
            <a:r>
              <a:rPr lang="en-US" u="sng" dirty="0" smtClean="0"/>
              <a:t>:</a:t>
            </a:r>
            <a:r>
              <a:rPr lang="en-US" dirty="0" smtClean="0"/>
              <a:t> leons@iafrica.com</a:t>
            </a:r>
          </a:p>
          <a:p>
            <a:r>
              <a:rPr lang="en-US" u="sng" dirty="0" smtClean="0">
                <a:solidFill>
                  <a:schemeClr val="tx2"/>
                </a:solidFill>
              </a:rPr>
              <a:t>Office :</a:t>
            </a:r>
            <a:r>
              <a:rPr lang="en-US" dirty="0" smtClean="0"/>
              <a:t> Room 2.23 (</a:t>
            </a:r>
            <a:r>
              <a:rPr lang="en-US" dirty="0" smtClean="0"/>
              <a:t>15) </a:t>
            </a:r>
            <a:r>
              <a:rPr lang="en-US" dirty="0" smtClean="0"/>
              <a:t>Engineering Building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Large projects: leadership, relevant prior experience, planning, people skills, verbal communication, and team-building skills were most important</a:t>
            </a:r>
          </a:p>
          <a:p>
            <a:pPr eaLnBrk="1" hangingPunct="1"/>
            <a:r>
              <a:rPr lang="en-US" sz="2400" smtClean="0"/>
              <a:t>High uncertainty projects: risk management, expectation management, leadership, people skills, and planning skills were most important</a:t>
            </a:r>
          </a:p>
          <a:p>
            <a:pPr eaLnBrk="1" hangingPunct="1"/>
            <a:r>
              <a:rPr lang="en-US" sz="2400" smtClean="0"/>
              <a:t>Very novel projects: leadership, people skills, having vision and goals, self confidence, expectations management, and listening skills were most important</a:t>
            </a:r>
          </a:p>
          <a:p>
            <a:pPr eaLnBrk="1" hangingPunct="1"/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Different Skills Needed in Different Situations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EE69A7-06C0-4943-B857-318A8E1E271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smtClean="0"/>
              <a:t>Effective project managers provide leadership by example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A </a:t>
            </a:r>
            <a:r>
              <a:rPr lang="en-US" b="1" smtClean="0"/>
              <a:t>leader</a:t>
            </a:r>
            <a:r>
              <a:rPr lang="en-US" smtClean="0"/>
              <a:t> focuses on long-term goals and big-picture objectives while inspiring people to reach those goals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A </a:t>
            </a:r>
            <a:r>
              <a:rPr lang="en-US" b="1" smtClean="0"/>
              <a:t>manager</a:t>
            </a:r>
            <a:r>
              <a:rPr lang="en-US" smtClean="0"/>
              <a:t> deals with the day-to-day details of meeting specific goals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Project managers often take on the role of both leader and manager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Importance of Leadership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38D4B-DD60-4608-95BA-BAE938CEB993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In a 2006 survey by CIO.com, IT executives ranked the skills that would be the most in demand in the next two to five years</a:t>
            </a:r>
          </a:p>
          <a:p>
            <a:pPr eaLnBrk="1" hangingPunct="1"/>
            <a:r>
              <a:rPr lang="en-US" smtClean="0"/>
              <a:t>Project/program management topped the list!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Careers for IT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85489-C751-41AE-B0BA-A27A1A5605BF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b="1" smtClean="0"/>
              <a:t>		SKILL 			     PERCENTAGE OF 					       RESPONDENTS</a:t>
            </a:r>
          </a:p>
          <a:p>
            <a:pPr eaLnBrk="1" hangingPunct="1"/>
            <a:r>
              <a:rPr lang="en-US" smtClean="0"/>
              <a:t>Project/program management 		60%</a:t>
            </a:r>
          </a:p>
          <a:p>
            <a:pPr eaLnBrk="1" hangingPunct="1"/>
            <a:r>
              <a:rPr lang="en-US" smtClean="0"/>
              <a:t>Business process management 		55%</a:t>
            </a:r>
          </a:p>
          <a:p>
            <a:pPr eaLnBrk="1" hangingPunct="1"/>
            <a:r>
              <a:rPr lang="en-US" smtClean="0"/>
              <a:t>Business analysis 				53%</a:t>
            </a:r>
          </a:p>
          <a:p>
            <a:pPr eaLnBrk="1" hangingPunct="1"/>
            <a:r>
              <a:rPr lang="en-US" smtClean="0"/>
              <a:t>Application development 			52%</a:t>
            </a:r>
          </a:p>
          <a:p>
            <a:pPr eaLnBrk="1" hangingPunct="1"/>
            <a:r>
              <a:rPr lang="en-US" smtClean="0"/>
              <a:t>Database management 			49%</a:t>
            </a:r>
          </a:p>
          <a:p>
            <a:pPr eaLnBrk="1" hangingPunct="1"/>
            <a:r>
              <a:rPr lang="en-US" smtClean="0"/>
              <a:t>Security					 	42%</a:t>
            </a:r>
          </a:p>
          <a:p>
            <a:pPr eaLnBrk="1" hangingPunct="1"/>
            <a:r>
              <a:rPr lang="en-US" smtClean="0"/>
              <a:t>Enterprise architect 				41%</a:t>
            </a:r>
          </a:p>
          <a:p>
            <a:pPr eaLnBrk="1" hangingPunct="1"/>
            <a:r>
              <a:rPr lang="en-US" smtClean="0"/>
              <a:t>Strategist/internal consultant		40%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Table 1-4. Top IT Skills (partial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202D9-7129-4990-B57B-3F21C2031BB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profession of project management is growing at a very rapid pace</a:t>
            </a:r>
          </a:p>
          <a:p>
            <a:pPr eaLnBrk="1" hangingPunct="1"/>
            <a:r>
              <a:rPr lang="en-US" smtClean="0"/>
              <a:t>It is helpful to understand the history of the field,  the role of professional societies like the Project Management Institute, and the growth in project management software</a:t>
            </a: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Project Management Profession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4CAAD4-0513-4E14-8F24-4913B422898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Some people argue that building the Egyptian pyramids was a project, as was building the Great Wall of China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Most people consider the </a:t>
            </a:r>
            <a:r>
              <a:rPr lang="en-US" b="1" i="1" smtClean="0"/>
              <a:t>Manhattan Project</a:t>
            </a:r>
            <a:r>
              <a:rPr lang="en-US" i="1" smtClean="0"/>
              <a:t> </a:t>
            </a:r>
            <a:r>
              <a:rPr lang="en-US" smtClean="0"/>
              <a:t>to be the first project to use “modern” project management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This three-year, $2 billion (in 1946 dollars) project had a separate project manager and a technical manager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History of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DA2E6-B95B-44D9-88D5-F7240F94AA4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Figure 1-6. Sample Gantt Chart Created with Project 2007</a:t>
            </a:r>
            <a:endParaRPr lang="en-US" sz="5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EDE09A-2741-44AF-9BA7-A5DCDB938206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3252" name="Picture 3" descr="Fig01-06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382"/>
          <a:stretch>
            <a:fillRect/>
          </a:stretch>
        </p:blipFill>
        <p:spPr bwMode="auto">
          <a:xfrm>
            <a:off x="1295400" y="1600200"/>
            <a:ext cx="6477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Figure 1-7. Sample Network Diagram in Microsoft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EFB41-8BA1-4E0B-B8D7-C4AE3661B4D8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4276" name="Picture 4" descr="Fig01-07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000"/>
          <a:stretch>
            <a:fillRect/>
          </a:stretch>
        </p:blipFill>
        <p:spPr bwMode="auto">
          <a:xfrm>
            <a:off x="533400" y="1676400"/>
            <a:ext cx="80724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121150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 Project </a:t>
            </a:r>
            <a:r>
              <a:rPr lang="en-US" dirty="0"/>
              <a:t>Management Institute (</a:t>
            </a:r>
            <a:r>
              <a:rPr lang="en-US" dirty="0" smtClean="0"/>
              <a:t>PMI) is an international professional society for project managers founded in 1969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PMI has continued to attract and retain members, reporting 277,221 members worldwide by August 31, 2008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</a:t>
            </a:r>
            <a:r>
              <a:rPr lang="en-US" dirty="0"/>
              <a:t>are specific interest groups in many areas, like engineering, financial services, health care, IT, </a:t>
            </a:r>
            <a:r>
              <a:rPr lang="en-US" dirty="0" smtClean="0"/>
              <a:t>etc.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management research and certification programs continue to </a:t>
            </a:r>
            <a:r>
              <a:rPr lang="en-US" dirty="0" smtClean="0"/>
              <a:t>grow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Students can join PMI at a reduced fee (see </a:t>
            </a:r>
            <a:r>
              <a:rPr lang="en-US" dirty="0" smtClean="0">
                <a:hlinkClick r:id="rId2"/>
              </a:rPr>
              <a:t>www.pmi.org</a:t>
            </a:r>
            <a:r>
              <a:rPr lang="en-US" dirty="0" smtClean="0"/>
              <a:t> for details)</a:t>
            </a:r>
            <a:endParaRPr lang="en-US" dirty="0"/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8307387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Project Management Institute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303AE8-149F-471B-8A2E-0DB29F696053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55303" name="Rectangle 4"/>
          <p:cNvSpPr>
            <a:spLocks noChangeArrowheads="1"/>
          </p:cNvSpPr>
          <p:nvPr/>
        </p:nvSpPr>
        <p:spPr bwMode="auto">
          <a:xfrm>
            <a:off x="5334000" y="1981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PMI provides certification as a </a:t>
            </a:r>
            <a:r>
              <a:rPr lang="en-US" b="1" smtClean="0"/>
              <a:t>Project Management Professional</a:t>
            </a:r>
            <a:r>
              <a:rPr lang="en-US" smtClean="0"/>
              <a:t> (</a:t>
            </a:r>
            <a:r>
              <a:rPr lang="en-US" b="1" smtClean="0"/>
              <a:t>PMP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A PMP has documented sufficient project experience, agreed to follow a code of ethics, and passed the PMP exam</a:t>
            </a:r>
          </a:p>
          <a:p>
            <a:pPr eaLnBrk="1" hangingPunct="1"/>
            <a:r>
              <a:rPr lang="en-US" smtClean="0"/>
              <a:t>The number of people earning PMP certification is increasing quickly</a:t>
            </a:r>
          </a:p>
          <a:p>
            <a:pPr eaLnBrk="1" hangingPunct="1"/>
            <a:r>
              <a:rPr lang="en-US" smtClean="0"/>
              <a:t>PMI and other organizations offer additional certification programs (see Appendix B)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Certification</a:t>
            </a:r>
            <a:endParaRPr lang="en-US" sz="4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C6CA11-3FBE-4375-9144-FAA264FB84C1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effectLst/>
              </a:rPr>
              <a:t>Course Mission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481138"/>
            <a:ext cx="7924800" cy="881062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 3" pitchFamily="18" charset="2"/>
              <a:buNone/>
            </a:pPr>
            <a:r>
              <a:rPr lang="en-US" sz="1900" b="1" smtClean="0"/>
              <a:t>MISSION </a:t>
            </a:r>
          </a:p>
          <a:p>
            <a:pPr algn="ctr">
              <a:lnSpc>
                <a:spcPct val="80000"/>
              </a:lnSpc>
              <a:buFont typeface="Wingdings 3" pitchFamily="18" charset="2"/>
              <a:buNone/>
            </a:pPr>
            <a:r>
              <a:rPr lang="en-US" sz="1700" smtClean="0"/>
              <a:t>Help you understand the basics of “successful” Project Management</a:t>
            </a:r>
          </a:p>
          <a:p>
            <a:pPr algn="ctr">
              <a:lnSpc>
                <a:spcPct val="80000"/>
              </a:lnSpc>
              <a:buFont typeface="Wingdings 3" pitchFamily="18" charset="2"/>
              <a:buNone/>
            </a:pPr>
            <a:r>
              <a:rPr lang="en-US" sz="1700" smtClean="0"/>
              <a:t>in I.T</a:t>
            </a:r>
            <a:endParaRPr lang="en-US" sz="1300" b="1" smtClean="0"/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2362200"/>
            <a:ext cx="3505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APPROACH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Ensure interactive exchange of ideas,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practices and real life experiences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31242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Provide examples of “leading practices”	in Project Management</a:t>
            </a:r>
          </a:p>
          <a:p>
            <a:endParaRPr lang="en-US" sz="1400">
              <a:latin typeface="Arial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429000" y="4343400"/>
            <a:ext cx="30400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Provide examples of “bad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practices” in Project Management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562600" y="5181600"/>
            <a:ext cx="25146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Provide hands-on practical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experience with tools and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techniques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400">
              <a:latin typeface="Arial" charset="0"/>
            </a:endParaRPr>
          </a:p>
          <a:p>
            <a:endParaRPr lang="en-US" sz="1800">
              <a:latin typeface="Arial" charset="0"/>
            </a:endParaRPr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3429000" y="2438400"/>
            <a:ext cx="762000" cy="914400"/>
          </a:xfrm>
          <a:prstGeom prst="curvedLeftArrow">
            <a:avLst>
              <a:gd name="adj1" fmla="val 24000"/>
              <a:gd name="adj2" fmla="val 4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4800600" y="2514600"/>
            <a:ext cx="838200" cy="1524000"/>
          </a:xfrm>
          <a:prstGeom prst="curvedLeftArrow">
            <a:avLst>
              <a:gd name="adj1" fmla="val 36364"/>
              <a:gd name="adj2" fmla="val 7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92170" name="AutoShape 10"/>
          <p:cNvSpPr>
            <a:spLocks noChangeArrowheads="1"/>
          </p:cNvSpPr>
          <p:nvPr/>
        </p:nvSpPr>
        <p:spPr bwMode="auto">
          <a:xfrm>
            <a:off x="6858000" y="2667000"/>
            <a:ext cx="838200" cy="2362200"/>
          </a:xfrm>
          <a:prstGeom prst="curvedLeftArrow">
            <a:avLst>
              <a:gd name="adj1" fmla="val 56364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92171" name="AutoShape 11"/>
          <p:cNvSpPr>
            <a:spLocks noChangeArrowheads="1"/>
          </p:cNvSpPr>
          <p:nvPr/>
        </p:nvSpPr>
        <p:spPr bwMode="auto">
          <a:xfrm>
            <a:off x="8305800" y="2590800"/>
            <a:ext cx="609600" cy="3505200"/>
          </a:xfrm>
          <a:prstGeom prst="curvedLeftArrow">
            <a:avLst>
              <a:gd name="adj1" fmla="val 115000"/>
              <a:gd name="adj2" fmla="val 2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167" grpId="0" autoUpdateAnimBg="0"/>
      <p:bldP spid="92168" grpId="0" animBg="1"/>
      <p:bldP spid="92169" grpId="0" animBg="1"/>
      <p:bldP spid="92170" grpId="0" animBg="1"/>
      <p:bldP spid="9217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</a:t>
            </a:r>
            <a:r>
              <a:rPr lang="en-US" dirty="0" smtClean="0"/>
              <a:t>1-8. </a:t>
            </a:r>
            <a:r>
              <a:rPr lang="en-US" dirty="0"/>
              <a:t>Growth in PMP Certification, </a:t>
            </a:r>
            <a:r>
              <a:rPr lang="en-US" dirty="0" smtClean="0"/>
              <a:t>1993-2008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FDC0B6-9D0E-4599-AB5C-50B6DDA975C7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4800" y="1600200"/>
          <a:ext cx="8653462" cy="4376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 smtClean="0"/>
              <a:t>Ethics</a:t>
            </a:r>
            <a:r>
              <a:rPr lang="en-US" dirty="0" smtClean="0"/>
              <a:t>, loosely defined, is a set of principles that guide our decision making based on personal values of what is “right” and “wrong”</a:t>
            </a:r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often face ethical dilemmas</a:t>
            </a:r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</a:t>
            </a:r>
            <a:r>
              <a:rPr lang="en-US" dirty="0" smtClean="0"/>
              <a:t>PMI’s Code of Ethics and Professional Conduct</a:t>
            </a:r>
            <a:endParaRPr lang="en-US" dirty="0"/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Ethics in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FC8AFC-133F-46A9-A95E-8911D2E67EF9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are hundreds </a:t>
            </a:r>
            <a:r>
              <a:rPr lang="en-US" dirty="0"/>
              <a:t>of different products to assist in performing project management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Low-end tools: </a:t>
            </a:r>
            <a:r>
              <a:rPr lang="en-US" dirty="0" smtClean="0"/>
              <a:t>handle </a:t>
            </a:r>
            <a:r>
              <a:rPr lang="en-US" dirty="0"/>
              <a:t>single or smaller projects well, cost under $200 per user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Midrange tools</a:t>
            </a:r>
            <a:r>
              <a:rPr lang="en-US" dirty="0" smtClean="0"/>
              <a:t>: handle </a:t>
            </a:r>
            <a:r>
              <a:rPr lang="en-US" dirty="0"/>
              <a:t>multiple projects and users, cost $</a:t>
            </a:r>
            <a:r>
              <a:rPr lang="en-US" dirty="0" smtClean="0"/>
              <a:t>200-600 </a:t>
            </a:r>
            <a:r>
              <a:rPr lang="en-US" dirty="0"/>
              <a:t>per user, Project </a:t>
            </a:r>
            <a:r>
              <a:rPr lang="en-US" dirty="0" smtClean="0"/>
              <a:t>2007 </a:t>
            </a:r>
            <a:r>
              <a:rPr lang="en-US" dirty="0"/>
              <a:t>most popular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High-end tools</a:t>
            </a:r>
            <a:r>
              <a:rPr lang="en-US" dirty="0" smtClean="0"/>
              <a:t>: also </a:t>
            </a:r>
            <a:r>
              <a:rPr lang="en-US" dirty="0"/>
              <a:t>called enterprise project management software, often licensed on a per-user basis, like VPMi Enterprise Online (www.vcsonline.com) – see front cover for trial version information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See the Project Management Center Web site or Top Ten Reviews for links to many companies that provide project management software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Project Management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3A2B24-2CC1-437B-AEC9-2BEB32A6791D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</a:t>
            </a:r>
            <a:r>
              <a:rPr lang="en-US" dirty="0" smtClean="0"/>
              <a:t>activities </a:t>
            </a:r>
            <a:r>
              <a:rPr lang="en-US" dirty="0"/>
              <a:t>to meet project requirements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A program is a group of related projects managed in a coordinated way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portfolio management involves organizing and managing projects and programs as a portfolio of investments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play a key role in helping projects and organizations succeed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709D6-39D0-4C61-967F-30C48D3EF083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8540750" cy="41910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Understand the growing need for better project  management, especially for information technology projects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Explain what a project is, provide examples of information technology projects, list various attributes of projects, and describe the triple constraint of projects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smtClean="0"/>
              <a:t>Describe project management and discuss key elements of the project management framework, including project  stakeholders, the project management knowledge areas, common tools and techniques, and project success</a:t>
            </a:r>
          </a:p>
        </p:txBody>
      </p:sp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EFC38E-F9EE-4786-ACBD-DC132E02E5F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82000" cy="4411663"/>
          </a:xfrm>
        </p:spPr>
        <p:txBody>
          <a:bodyPr>
            <a:normAutofit fontScale="92500" lnSpcReduction="20000"/>
          </a:bodyPr>
          <a:lstStyle/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/>
              <a:t>Discuss the relationship between </a:t>
            </a:r>
            <a:r>
              <a:rPr lang="en-US" dirty="0" smtClean="0"/>
              <a:t>project</a:t>
            </a:r>
            <a:r>
              <a:rPr lang="en-US" dirty="0"/>
              <a:t>, program, and portfolio </a:t>
            </a:r>
            <a:r>
              <a:rPr lang="en-US" dirty="0" smtClean="0"/>
              <a:t>management and </a:t>
            </a:r>
            <a:r>
              <a:rPr lang="en-US" dirty="0"/>
              <a:t>the contributions they each make to enterprise success</a:t>
            </a: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Understand </a:t>
            </a:r>
            <a:r>
              <a:rPr lang="en-US" dirty="0"/>
              <a:t>the role of the project manager by describing what project </a:t>
            </a:r>
            <a:r>
              <a:rPr lang="en-US" dirty="0" smtClean="0"/>
              <a:t>managers do</a:t>
            </a:r>
            <a:r>
              <a:rPr lang="en-US" dirty="0"/>
              <a:t>, what skills they need, and what the career field is like for </a:t>
            </a:r>
            <a:r>
              <a:rPr lang="en-US" dirty="0" smtClean="0"/>
              <a:t>information technology </a:t>
            </a:r>
            <a:r>
              <a:rPr lang="en-US" dirty="0"/>
              <a:t>project managers</a:t>
            </a: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Describe </a:t>
            </a:r>
            <a:r>
              <a:rPr lang="en-US" dirty="0"/>
              <a:t>the project management profession, including its history, the role of </a:t>
            </a:r>
            <a:r>
              <a:rPr lang="en-US" dirty="0" smtClean="0"/>
              <a:t>professional organizations </a:t>
            </a:r>
            <a:r>
              <a:rPr lang="en-US" dirty="0"/>
              <a:t>like the Project Management </a:t>
            </a:r>
            <a:r>
              <a:rPr lang="en-US" dirty="0" smtClean="0"/>
              <a:t>Institute (PMI), </a:t>
            </a:r>
            <a:r>
              <a:rPr lang="en-US" dirty="0"/>
              <a:t>the importance </a:t>
            </a:r>
            <a:r>
              <a:rPr lang="en-US" dirty="0" smtClean="0"/>
              <a:t>of certification </a:t>
            </a:r>
            <a:r>
              <a:rPr lang="en-US" dirty="0"/>
              <a:t>and ethics, and the advancement of project management software</a:t>
            </a:r>
          </a:p>
          <a:p>
            <a:pPr marL="274320" indent="-274320" eaLnBrk="1" fontAlgn="auto" hangingPunct="1">
              <a:spcBef>
                <a:spcPct val="4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Learning Objectives 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017DC2-CA2C-4B15-8B11-F9C19DF9AF3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648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Many organizations today have a new or renewed interest in project management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Computer hardware, software, networks, and the use of interdisciplinary and global work teams have radically changed the work environment</a:t>
            </a:r>
          </a:p>
          <a:p>
            <a:pPr eaLnBrk="1" hangingPunct="1"/>
            <a:r>
              <a:rPr lang="en-US" smtClean="0"/>
              <a:t>The world as a whole spends nearly $10 trillion of its $40.7 trillion gross product on projects of all kinds</a:t>
            </a:r>
          </a:p>
          <a:p>
            <a:pPr eaLnBrk="1" hangingPunct="1"/>
            <a:r>
              <a:rPr lang="en-US" smtClean="0"/>
              <a:t>More than 16 million people regard project management as their profession</a:t>
            </a:r>
          </a:p>
          <a:p>
            <a:pPr eaLnBrk="1" hangingPunct="1">
              <a:spcBef>
                <a:spcPct val="50000"/>
              </a:spcBef>
            </a:pPr>
            <a:endParaRPr 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(continued)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E70541-96F6-499A-B66B-925CBC8CA3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Total global spending on technology goods, services, and staff was projected to reach $2.4 trillion in 2008, an 8 percent increase from 2007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In the U.S. the size of the IT workforce topped 4 million workers for the first time in 2008</a:t>
            </a:r>
          </a:p>
          <a:p>
            <a:pPr eaLnBrk="1" hangingPunct="1">
              <a:defRPr/>
            </a:pPr>
            <a:r>
              <a:rPr lang="en-US" dirty="0" smtClean="0"/>
              <a:t>In 2007 the total compensation for the average senior project manager in U.S. dollars was $104,776 per year in the United States, $111,412 in Australia, and $120,364 in the United Kingdom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number of people earning their Project Management Professional (PMP) certification continues to increase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Project Management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DC7052-FE39-4770-A95D-EB71EBCB820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5000"/>
              <a:satMod val="300000"/>
            </a:schemeClr>
          </a:gs>
          <a:gs pos="40000">
            <a:schemeClr val="phClr">
              <a:tint val="65000"/>
              <a:satMod val="300000"/>
            </a:schemeClr>
          </a:gs>
          <a:gs pos="100000">
            <a:schemeClr val="phClr">
              <a:shade val="65000"/>
              <a:satMod val="300000"/>
            </a:schemeClr>
          </a:gs>
        </a:gsLst>
        <a:path path="circle">
          <a:fillToRect l="95000" t="-106500" r="5000" b="2065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10000"/>
            </a:schemeClr>
            <a:schemeClr val="phClr">
              <a:tint val="95000"/>
            </a:schemeClr>
          </a:duotone>
        </a:blip>
        <a:tile tx="0" ty="0" sx="50000" sy="5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2972</Words>
  <Application>Microsoft Office PowerPoint</Application>
  <PresentationFormat>On-screen Show (4:3)</PresentationFormat>
  <Paragraphs>336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Custom Design</vt:lpstr>
      <vt:lpstr>Theme1</vt:lpstr>
      <vt:lpstr>Chapter 1: Introduction to Project Management</vt:lpstr>
      <vt:lpstr>Your Expectations </vt:lpstr>
      <vt:lpstr>MY EXPECTATIONS</vt:lpstr>
      <vt:lpstr>Contact Details</vt:lpstr>
      <vt:lpstr>Course Mission</vt:lpstr>
      <vt:lpstr>Learning Objectives</vt:lpstr>
      <vt:lpstr>Learning Objectives (continued)</vt:lpstr>
      <vt:lpstr>Introduction (continued)</vt:lpstr>
      <vt:lpstr>Project Management Statistics</vt:lpstr>
      <vt:lpstr>Motivation for Studying Information Technology (IT) Project Management</vt:lpstr>
      <vt:lpstr>Advantages of Using Formal  Project Management</vt:lpstr>
      <vt:lpstr>What Is a Project?</vt:lpstr>
      <vt:lpstr>Examples of IT Projects</vt:lpstr>
      <vt:lpstr>Top Strategic Technologies for 2008 (Gartner)</vt:lpstr>
      <vt:lpstr>Media Snapshot: Where IT Matters</vt:lpstr>
      <vt:lpstr>Project Attributes</vt:lpstr>
      <vt:lpstr>Project and Program Managers</vt:lpstr>
      <vt:lpstr>Figure 1-1 The Triple Constraint of Project Management</vt:lpstr>
      <vt:lpstr>What is Project Management?</vt:lpstr>
      <vt:lpstr>Figure 1-2 Project Management Framework</vt:lpstr>
      <vt:lpstr>Project Stakeholders</vt:lpstr>
      <vt:lpstr>9 Project Management Knowledge Areas</vt:lpstr>
      <vt:lpstr>Project Management Tools and Techniques</vt:lpstr>
      <vt:lpstr>Super Tools</vt:lpstr>
      <vt:lpstr>Slide 25</vt:lpstr>
      <vt:lpstr>Why the Improvements?</vt:lpstr>
      <vt:lpstr>Project Success</vt:lpstr>
      <vt:lpstr>Table 1-2: What Helps Projects Succeed?*</vt:lpstr>
      <vt:lpstr>What the Winners Do…</vt:lpstr>
      <vt:lpstr>Program and Project Portfolio Management</vt:lpstr>
      <vt:lpstr>Project Portfolio Management</vt:lpstr>
      <vt:lpstr>Figure 1-3. Project Management Compared to Project Portfolio Management</vt:lpstr>
      <vt:lpstr>Best Practice</vt:lpstr>
      <vt:lpstr>Figure 1-4. Sample Project Portfolio Approach</vt:lpstr>
      <vt:lpstr>Figure 1-5. Sample Project Portfolio Management Screen Showing Project Health</vt:lpstr>
      <vt:lpstr>Suggested Skills for Project Managers</vt:lpstr>
      <vt:lpstr>The Role of the Project Manager</vt:lpstr>
      <vt:lpstr>Suggested Skills for Project Managers</vt:lpstr>
      <vt:lpstr>Table 1-3. Ten Most Important Skills and Competencies for Project Managers</vt:lpstr>
      <vt:lpstr>Different Skills Needed in Different Situations</vt:lpstr>
      <vt:lpstr>Importance of Leadership Skills</vt:lpstr>
      <vt:lpstr>Careers for IT Project Managers</vt:lpstr>
      <vt:lpstr>Table 1-4. Top IT Skills (partial list)</vt:lpstr>
      <vt:lpstr>The Project Management Profession</vt:lpstr>
      <vt:lpstr>History of Project Management</vt:lpstr>
      <vt:lpstr>Figure 1-6. Sample Gantt Chart Created with Project 2007</vt:lpstr>
      <vt:lpstr>Figure 1-7. Sample Network Diagram in Microsoft Project</vt:lpstr>
      <vt:lpstr>The Project Management Institute</vt:lpstr>
      <vt:lpstr>Project Management Certification</vt:lpstr>
      <vt:lpstr>Figure 1-8. Growth in PMP Certification, 1993-2008</vt:lpstr>
      <vt:lpstr>Ethics in Project Management</vt:lpstr>
      <vt:lpstr>Project Management Software</vt:lpstr>
      <vt:lpstr>Chapter Summary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Cengage</dc:creator>
  <cp:lastModifiedBy>Leon Small</cp:lastModifiedBy>
  <cp:revision>186</cp:revision>
  <dcterms:created xsi:type="dcterms:W3CDTF">2001-07-05T23:10:12Z</dcterms:created>
  <dcterms:modified xsi:type="dcterms:W3CDTF">2014-02-07T09:11:25Z</dcterms:modified>
</cp:coreProperties>
</file>