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7FD1D-FAA7-4834-80CC-98569C5F3F70}" type="datetimeFigureOut">
              <a:rPr lang="en-GB" smtClean="0"/>
              <a:t>10/02/2015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1CEF2-E0AA-4D17-8FE2-8271EB869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754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F94F7C-30D7-4B0F-A47D-1EBA0AB8695B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327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14AC-FF2D-488F-A81D-BDE81194C041}" type="datetimeFigureOut">
              <a:rPr lang="en-GB" smtClean="0"/>
              <a:t>10/02/2015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A5F6-0DDE-4BF6-B1F4-EF4E52E5BA3B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14AC-FF2D-488F-A81D-BDE81194C041}" type="datetimeFigureOut">
              <a:rPr lang="en-GB" smtClean="0"/>
              <a:t>10/02/2015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A5F6-0DDE-4BF6-B1F4-EF4E52E5BA3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14AC-FF2D-488F-A81D-BDE81194C041}" type="datetimeFigureOut">
              <a:rPr lang="en-GB" smtClean="0"/>
              <a:t>10/02/2015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A5F6-0DDE-4BF6-B1F4-EF4E52E5BA3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14AC-FF2D-488F-A81D-BDE81194C041}" type="datetimeFigureOut">
              <a:rPr lang="en-GB" smtClean="0"/>
              <a:t>10/02/2015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A5F6-0DDE-4BF6-B1F4-EF4E52E5BA3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14AC-FF2D-488F-A81D-BDE81194C041}" type="datetimeFigureOut">
              <a:rPr lang="en-GB" smtClean="0"/>
              <a:t>10/02/2015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A5F6-0DDE-4BF6-B1F4-EF4E52E5BA3B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14AC-FF2D-488F-A81D-BDE81194C041}" type="datetimeFigureOut">
              <a:rPr lang="en-GB" smtClean="0"/>
              <a:t>10/02/2015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A5F6-0DDE-4BF6-B1F4-EF4E52E5BA3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14AC-FF2D-488F-A81D-BDE81194C041}" type="datetimeFigureOut">
              <a:rPr lang="en-GB" smtClean="0"/>
              <a:t>10/02/2015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A5F6-0DDE-4BF6-B1F4-EF4E52E5BA3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14AC-FF2D-488F-A81D-BDE81194C041}" type="datetimeFigureOut">
              <a:rPr lang="en-GB" smtClean="0"/>
              <a:t>10/02/2015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A5F6-0DDE-4BF6-B1F4-EF4E52E5BA3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14AC-FF2D-488F-A81D-BDE81194C041}" type="datetimeFigureOut">
              <a:rPr lang="en-GB" smtClean="0"/>
              <a:t>10/02/2015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A5F6-0DDE-4BF6-B1F4-EF4E52E5BA3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14AC-FF2D-488F-A81D-BDE81194C041}" type="datetimeFigureOut">
              <a:rPr lang="en-GB" smtClean="0"/>
              <a:t>10/02/2015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A5F6-0DDE-4BF6-B1F4-EF4E52E5BA3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14AC-FF2D-488F-A81D-BDE81194C041}" type="datetimeFigureOut">
              <a:rPr lang="en-GB" smtClean="0"/>
              <a:t>10/02/2015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B47A5F6-0DDE-4BF6-B1F4-EF4E52E5BA3B}" type="slidenum">
              <a:rPr lang="en-GB" smtClean="0"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06814AC-FF2D-488F-A81D-BDE81194C041}" type="datetimeFigureOut">
              <a:rPr lang="en-GB" smtClean="0"/>
              <a:t>10/02/2015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B47A5F6-0DDE-4BF6-B1F4-EF4E52E5BA3B}" type="slidenum">
              <a:rPr lang="en-GB" smtClean="0"/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Rectangle 2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Introduction </a:t>
            </a:r>
            <a:r>
              <a:rPr lang="en-US" altLang="en-US" dirty="0"/>
              <a:t>to Database Processing</a:t>
            </a:r>
          </a:p>
        </p:txBody>
      </p:sp>
      <p:sp>
        <p:nvSpPr>
          <p:cNvPr id="2074" name="Rectangle 2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  <a:latin typeface="Simoncini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036499"/>
      </p:ext>
    </p:extLst>
  </p:cSld>
  <p:clrMapOvr>
    <a:masterClrMapping/>
  </p:clrMapOvr>
  <p:transition>
    <p:pull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Data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Chapter 1/</a:t>
            </a:r>
            <a:fld id="{51E2BEB6-4BB4-47DC-A64A-42CF39B838AD}" type="slidenum">
              <a:rPr lang="en-US" altLang="en-US"/>
              <a:pPr/>
              <a:t>10</a:t>
            </a:fld>
            <a:r>
              <a:rPr lang="en-US" altLang="en-US"/>
              <a:t>    </a:t>
            </a:r>
          </a:p>
        </p:txBody>
      </p:sp>
      <p:pic>
        <p:nvPicPr>
          <p:cNvPr id="34821" name="Picture 5" descr="FIG_01_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28800"/>
            <a:ext cx="7620000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048348"/>
      </p:ext>
    </p:extLst>
  </p:cSld>
  <p:clrMapOvr>
    <a:masterClrMapping/>
  </p:clrMapOvr>
  <p:transition>
    <p:pull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229600" cy="1143000"/>
          </a:xfrm>
        </p:spPr>
        <p:txBody>
          <a:bodyPr/>
          <a:lstStyle/>
          <a:p>
            <a:r>
              <a:rPr lang="en-US" altLang="en-US" dirty="0"/>
              <a:t>Application Development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idx="1"/>
          </p:nvPr>
        </p:nvSpPr>
        <p:spPr>
          <a:xfrm>
            <a:off x="304800" y="1542590"/>
            <a:ext cx="8458200" cy="914400"/>
          </a:xfrm>
        </p:spPr>
        <p:txBody>
          <a:bodyPr/>
          <a:lstStyle/>
          <a:p>
            <a:r>
              <a:rPr lang="en-US" altLang="en-US" dirty="0"/>
              <a:t>Application development proceeds in parallel with database development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Chapter 1/</a:t>
            </a:r>
            <a:fld id="{12ACB849-5293-4B9E-AEEC-D7DB42DB02EA}" type="slidenum">
              <a:rPr lang="en-US" altLang="en-US"/>
              <a:pPr/>
              <a:t>11</a:t>
            </a:fld>
            <a:r>
              <a:rPr lang="en-US" altLang="en-US"/>
              <a:t>    </a:t>
            </a:r>
          </a:p>
        </p:txBody>
      </p:sp>
      <p:pic>
        <p:nvPicPr>
          <p:cNvPr id="25606" name="Picture 6" descr="FIG_01_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471738"/>
            <a:ext cx="5867400" cy="377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766448"/>
      </p:ext>
    </p:extLst>
  </p:cSld>
  <p:clrMapOvr>
    <a:masterClrMapping/>
  </p:clrMapOvr>
  <p:transition>
    <p:pull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History of Database 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Chapter 1/</a:t>
            </a:r>
            <a:fld id="{5D40E2D9-7E20-4AAE-9B10-93C448387051}" type="slidenum">
              <a:rPr lang="en-US" altLang="en-US"/>
              <a:pPr/>
              <a:t>12</a:t>
            </a:fld>
            <a:r>
              <a:rPr lang="en-US" altLang="en-US"/>
              <a:t>    </a:t>
            </a:r>
          </a:p>
        </p:txBody>
      </p:sp>
      <p:pic>
        <p:nvPicPr>
          <p:cNvPr id="27653" name="Picture 5" descr="FIG_01_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057400"/>
            <a:ext cx="7315200" cy="44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391386"/>
      </p:ext>
    </p:extLst>
  </p:cSld>
  <p:clrMapOvr>
    <a:masterClrMapping/>
  </p:clrMapOvr>
  <p:transition>
    <p:pull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Early Database Models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Before mid-1960s, only sequential file processing using magnetic tape was possible</a:t>
            </a:r>
          </a:p>
          <a:p>
            <a:r>
              <a:rPr lang="en-US" altLang="en-US" sz="2800"/>
              <a:t>In mid-1960s, disk storage enabled hierarchical and network database </a:t>
            </a:r>
          </a:p>
          <a:p>
            <a:pPr lvl="1"/>
            <a:r>
              <a:rPr lang="en-US" altLang="en-US" sz="2400"/>
              <a:t>IBM’s DL/I (Data Language One)</a:t>
            </a:r>
          </a:p>
          <a:p>
            <a:pPr lvl="1"/>
            <a:r>
              <a:rPr lang="en-US" altLang="en-US" sz="2400"/>
              <a:t>CODAYSL’s DBTG (Data Base Task Group) model </a:t>
            </a:r>
            <a:r>
              <a:rPr lang="en-US" altLang="en-US" sz="2400">
                <a:sym typeface="Wingdings" pitchFamily="2" charset="2"/>
              </a:rPr>
              <a:t> </a:t>
            </a:r>
            <a:r>
              <a:rPr lang="en-US" altLang="en-US" sz="2400"/>
              <a:t>the basis of current DBMSs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Chapter 1/</a:t>
            </a:r>
            <a:fld id="{6FBA1B56-C3EA-4BE8-8D4F-DD03EDBCE444}" type="slidenum">
              <a:rPr lang="en-US" altLang="en-US"/>
              <a:pPr/>
              <a:t>13</a:t>
            </a:fld>
            <a:r>
              <a:rPr lang="en-US" altLang="en-US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73724227"/>
      </p:ext>
    </p:extLst>
  </p:cSld>
  <p:clrMapOvr>
    <a:masterClrMapping/>
  </p:clrMapOvr>
  <p:transition>
    <p:pull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Relational Model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E.F. Codd introduced the relational model in 1970</a:t>
            </a:r>
          </a:p>
          <a:p>
            <a:r>
              <a:rPr lang="en-US" altLang="en-US" sz="2800"/>
              <a:t>DB2 from IBM is the first DBMS product based on the relational model </a:t>
            </a:r>
          </a:p>
          <a:p>
            <a:r>
              <a:rPr lang="en-US" altLang="en-US" sz="2800"/>
              <a:t>Other DBMS based on the relational model were developed in the late 1980s</a:t>
            </a:r>
          </a:p>
          <a:p>
            <a:r>
              <a:rPr lang="en-US" altLang="en-US" sz="2800"/>
              <a:t>Today, DB2, Oracle, and SQL Server are the most prominent commercial DBMS products based on the relational model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Chapter 1/</a:t>
            </a:r>
            <a:fld id="{E677F0BE-386E-41B0-BDC5-BECB43F9394C}" type="slidenum">
              <a:rPr lang="en-US" altLang="en-US"/>
              <a:pPr/>
              <a:t>14</a:t>
            </a:fld>
            <a:r>
              <a:rPr lang="en-US" altLang="en-US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253417259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Personal Computer DBMS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advent of microcomputer increases popularity of personal databases</a:t>
            </a:r>
          </a:p>
          <a:p>
            <a:r>
              <a:rPr lang="en-US" altLang="en-US"/>
              <a:t>Graphical User Interface (GUI) make it easy to use</a:t>
            </a:r>
          </a:p>
          <a:p>
            <a:pPr lvl="1"/>
            <a:r>
              <a:rPr lang="en-US" altLang="en-US"/>
              <a:t>Examples of early DBMS products: dBase, R:base, and Paradox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© 2004</a:t>
            </a:r>
            <a:endParaRPr lang="en-US" altLang="en-US">
              <a:solidFill>
                <a:srgbClr val="FF99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Chapter 1/</a:t>
            </a:r>
            <a:fld id="{D9B343DF-892D-47AE-99B8-ABEE85D4A092}" type="slidenum">
              <a:rPr lang="en-US" altLang="en-US"/>
              <a:pPr/>
              <a:t>15</a:t>
            </a:fld>
            <a:r>
              <a:rPr lang="en-US" altLang="en-US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01244251"/>
      </p:ext>
    </p:extLst>
  </p:cSld>
  <p:clrMapOvr>
    <a:masterClrMapping/>
  </p:clrMapOvr>
  <p:transition>
    <p:pull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Object Oriented DBMS (OODBMS)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Object-oriented programming started in the </a:t>
            </a:r>
            <a:br>
              <a:rPr lang="en-US" altLang="en-US" sz="2400"/>
            </a:br>
            <a:r>
              <a:rPr lang="en-US" altLang="en-US" sz="2400"/>
              <a:t>mid-1980s </a:t>
            </a:r>
          </a:p>
          <a:p>
            <a:r>
              <a:rPr lang="en-US" altLang="en-US" sz="2400"/>
              <a:t>Goal of OODBMS is to store object-oriented programming objects in a database without having to transform them into relational format</a:t>
            </a:r>
          </a:p>
          <a:p>
            <a:r>
              <a:rPr lang="en-US" altLang="en-US" sz="2400"/>
              <a:t>Object-relational DBMS products, such as </a:t>
            </a:r>
            <a:br>
              <a:rPr lang="en-US" altLang="en-US" sz="2400"/>
            </a:br>
            <a:r>
              <a:rPr lang="en-US" altLang="en-US" sz="2400"/>
              <a:t>Oracle 8i and 9i, allow both relational and object views of data on the same database</a:t>
            </a:r>
          </a:p>
          <a:p>
            <a:r>
              <a:rPr lang="en-US" altLang="en-US" sz="2400"/>
              <a:t>Currently, OODBMS have not been a commercial success due to high cost of relational to object-oriented  transformation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© 2004</a:t>
            </a:r>
            <a:endParaRPr lang="en-US" altLang="en-US">
              <a:solidFill>
                <a:srgbClr val="FF99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Chapter 1/</a:t>
            </a:r>
            <a:fld id="{C54BEB11-7DB5-444C-8D76-A0BACD18A867}" type="slidenum">
              <a:rPr lang="en-US" altLang="en-US"/>
              <a:pPr/>
              <a:t>16</a:t>
            </a:fld>
            <a:r>
              <a:rPr lang="en-US" altLang="en-US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975021744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Recent History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Success story of the Microsoft Access </a:t>
            </a:r>
          </a:p>
          <a:p>
            <a:pPr lvl="1"/>
            <a:r>
              <a:rPr lang="en-US" altLang="en-US" sz="2400"/>
              <a:t>Microsoft Office suite and Windows integration</a:t>
            </a:r>
          </a:p>
          <a:p>
            <a:pPr lvl="1"/>
            <a:r>
              <a:rPr lang="en-US" altLang="en-US" sz="2400"/>
              <a:t>Easy-to-use and powerful personal DBMS</a:t>
            </a:r>
          </a:p>
          <a:p>
            <a:r>
              <a:rPr lang="en-US" altLang="en-US" sz="2800"/>
              <a:t>Internet database</a:t>
            </a:r>
          </a:p>
          <a:p>
            <a:r>
              <a:rPr lang="en-US" altLang="en-US" sz="2800"/>
              <a:t>XML and database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Chapter 1/</a:t>
            </a:r>
            <a:fld id="{B5D45782-5F57-4ADE-B65F-39CFA4CFD081}" type="slidenum">
              <a:rPr lang="en-US" altLang="en-US"/>
              <a:pPr/>
              <a:t>17</a:t>
            </a:fld>
            <a:r>
              <a:rPr lang="en-US" altLang="en-US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791485797"/>
      </p:ext>
    </p:extLst>
  </p:cSld>
  <p:clrMapOvr>
    <a:masterClrMapping/>
  </p:clrMapOvr>
  <p:transition>
    <p:pull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568" y="1219200"/>
            <a:ext cx="8915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E-R 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 (Also known as Logical Data Structures)</a:t>
            </a:r>
          </a:p>
          <a:p>
            <a:r>
              <a:rPr lang="en-US" sz="2800" dirty="0"/>
              <a:t>Describe data as entities, relationships and attributes.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/>
              <a:t>Introduced by Peter Chen in 1976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/>
              <a:t>No single, standardized E-R model, but a set of common constructs.</a:t>
            </a:r>
          </a:p>
          <a:p>
            <a:pPr marL="973138" indent="-574675">
              <a:buFont typeface="Arial" panose="020B0604020202020204" pitchFamily="34" charset="0"/>
              <a:buChar char="•"/>
            </a:pPr>
            <a:r>
              <a:rPr lang="en-US" sz="2800" dirty="0" smtClean="0"/>
              <a:t>The </a:t>
            </a:r>
            <a:r>
              <a:rPr lang="en-US" sz="2800" dirty="0"/>
              <a:t>whole purpose of ER modelling is to create an accurate reflection of the real world in </a:t>
            </a:r>
            <a:r>
              <a:rPr lang="en-US" sz="2800" dirty="0" smtClean="0"/>
              <a:t>a database</a:t>
            </a:r>
            <a:r>
              <a:rPr lang="en-US" sz="2800" dirty="0"/>
              <a:t>. The ER model doesn’t actually give us a database description. It gives us </a:t>
            </a:r>
            <a:r>
              <a:rPr lang="en-US" sz="2800" dirty="0" err="1" smtClean="0"/>
              <a:t>anintermediate</a:t>
            </a:r>
            <a:r>
              <a:rPr lang="en-US" sz="2800" dirty="0" smtClean="0"/>
              <a:t> </a:t>
            </a:r>
            <a:r>
              <a:rPr lang="en-US" sz="2800" dirty="0"/>
              <a:t>step from which it is easy to define a database</a:t>
            </a:r>
            <a:r>
              <a:rPr lang="en-US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321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51619" y="519082"/>
            <a:ext cx="92202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ER Model Concepts/Components of a Entity Relationship Diagram</a:t>
            </a:r>
          </a:p>
          <a:p>
            <a:r>
              <a:rPr lang="en-US" sz="1600" dirty="0"/>
              <a:t>The basic object that the E-R model represents is an entity</a:t>
            </a:r>
          </a:p>
          <a:p>
            <a:r>
              <a:rPr lang="en-GB" sz="1600" b="1" dirty="0" smtClean="0"/>
              <a:t>1.   An </a:t>
            </a:r>
            <a:r>
              <a:rPr lang="en-GB" sz="1600" b="1" dirty="0"/>
              <a:t>entity</a:t>
            </a:r>
          </a:p>
          <a:p>
            <a:r>
              <a:rPr lang="en-US" sz="1600" dirty="0"/>
              <a:t>o A thing that exists in the real world with an independent existence and is distinguishable</a:t>
            </a:r>
          </a:p>
          <a:p>
            <a:r>
              <a:rPr lang="en-US" sz="1600" dirty="0"/>
              <a:t>An </a:t>
            </a:r>
            <a:r>
              <a:rPr lang="en-US" sz="1600" i="1" dirty="0"/>
              <a:t>entity </a:t>
            </a:r>
            <a:r>
              <a:rPr lang="en-US" sz="1600" dirty="0"/>
              <a:t>is a person, place, concept, or thing about which the business needs data.</a:t>
            </a:r>
          </a:p>
          <a:p>
            <a:r>
              <a:rPr lang="en-US" sz="1600" dirty="0"/>
              <a:t>o An entity is an object of interest to the </a:t>
            </a:r>
            <a:r>
              <a:rPr lang="en-US" sz="1600" dirty="0" err="1"/>
              <a:t>organisation</a:t>
            </a:r>
            <a:r>
              <a:rPr lang="en-US" sz="1600" dirty="0"/>
              <a:t>, i.e. anything about which data needs</a:t>
            </a:r>
          </a:p>
          <a:p>
            <a:r>
              <a:rPr lang="en-GB" sz="1600" dirty="0"/>
              <a:t>to be stored.</a:t>
            </a:r>
          </a:p>
          <a:p>
            <a:r>
              <a:rPr lang="en-US" sz="1600" b="1" dirty="0"/>
              <a:t>An entity </a:t>
            </a:r>
            <a:r>
              <a:rPr lang="en-US" sz="1600" dirty="0"/>
              <a:t>is something of importance to the system, about which data is held. The "something" in general</a:t>
            </a:r>
          </a:p>
          <a:p>
            <a:r>
              <a:rPr lang="en-US" sz="1600" dirty="0"/>
              <a:t>is the </a:t>
            </a:r>
            <a:r>
              <a:rPr lang="en-US" sz="1600" b="1" dirty="0"/>
              <a:t>entity type, </a:t>
            </a:r>
            <a:r>
              <a:rPr lang="en-US" sz="1600" dirty="0"/>
              <a:t>and each particular "something" is an </a:t>
            </a:r>
            <a:r>
              <a:rPr lang="en-US" sz="1600" b="1" i="1" dirty="0"/>
              <a:t>occurrence </a:t>
            </a:r>
            <a:r>
              <a:rPr lang="en-US" sz="1600" dirty="0"/>
              <a:t>of an entity type. For example Student</a:t>
            </a:r>
          </a:p>
          <a:p>
            <a:r>
              <a:rPr lang="en-US" sz="1600" dirty="0"/>
              <a:t>is an entity type while a student John </a:t>
            </a:r>
            <a:r>
              <a:rPr lang="en-US" sz="1600" dirty="0" err="1"/>
              <a:t>Dube</a:t>
            </a:r>
            <a:r>
              <a:rPr lang="en-US" sz="1600" dirty="0"/>
              <a:t> is a particular occurrence of the entity type Student. </a:t>
            </a:r>
            <a:r>
              <a:rPr lang="en-US" sz="1600" i="1" dirty="0"/>
              <a:t>Department</a:t>
            </a:r>
          </a:p>
          <a:p>
            <a:r>
              <a:rPr lang="en-US" sz="1600" dirty="0"/>
              <a:t>is the name of one </a:t>
            </a:r>
            <a:r>
              <a:rPr lang="en-US" sz="1600" i="1" dirty="0"/>
              <a:t>entity type</a:t>
            </a:r>
            <a:r>
              <a:rPr lang="en-US" sz="1600" dirty="0"/>
              <a:t>. The </a:t>
            </a:r>
            <a:r>
              <a:rPr lang="en-US" sz="1600" i="1" dirty="0"/>
              <a:t>Marketing </a:t>
            </a:r>
            <a:r>
              <a:rPr lang="en-US" sz="1600" dirty="0"/>
              <a:t>division is an instance of the </a:t>
            </a:r>
            <a:r>
              <a:rPr lang="en-US" sz="1600" i="1" dirty="0"/>
              <a:t>Division </a:t>
            </a:r>
            <a:r>
              <a:rPr lang="en-US" sz="1600" dirty="0"/>
              <a:t>entity type.</a:t>
            </a:r>
          </a:p>
          <a:p>
            <a:r>
              <a:rPr lang="en-US" sz="1600" dirty="0"/>
              <a:t>An entity type defines a set of entities that have the same attributes though each entity has its own value(s)</a:t>
            </a:r>
          </a:p>
          <a:p>
            <a:r>
              <a:rPr lang="en-GB" sz="1600" dirty="0"/>
              <a:t>for each attribute.</a:t>
            </a:r>
          </a:p>
          <a:p>
            <a:r>
              <a:rPr lang="en-US" sz="1600" dirty="0"/>
              <a:t>An entity type can either have physical existence or represent obvious physical things or conceptual</a:t>
            </a:r>
          </a:p>
          <a:p>
            <a:r>
              <a:rPr lang="en-US" sz="1600" dirty="0"/>
              <a:t>(covering concepts), for example a Student, Customer, a car, a house, an employee, and </a:t>
            </a:r>
            <a:r>
              <a:rPr lang="en-US" sz="1600" dirty="0" err="1"/>
              <a:t>etc</a:t>
            </a:r>
            <a:r>
              <a:rPr lang="en-US" sz="1600" dirty="0"/>
              <a:t> entities are</a:t>
            </a:r>
          </a:p>
          <a:p>
            <a:r>
              <a:rPr lang="en-US" sz="1600" dirty="0"/>
              <a:t>physical whilst a Project, a plan, a schedule, a course, an account, a job are conceptual entities. Others may</a:t>
            </a:r>
          </a:p>
          <a:p>
            <a:r>
              <a:rPr lang="en-US" sz="1600" dirty="0"/>
              <a:t>represent transactions, e.g. Orders, Sales, and Hospital Admissions</a:t>
            </a:r>
          </a:p>
          <a:p>
            <a:r>
              <a:rPr lang="en-US" sz="1600" b="1" dirty="0"/>
              <a:t>Entity class = entity set = entity type</a:t>
            </a:r>
          </a:p>
          <a:p>
            <a:r>
              <a:rPr lang="en-US" sz="1600" dirty="0"/>
              <a:t>o Collection of entities of the same type</a:t>
            </a:r>
          </a:p>
          <a:p>
            <a:r>
              <a:rPr lang="en-US" sz="1600" dirty="0"/>
              <a:t>The general description of a thing (ex. EMPLOYEE, PROJECT)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075055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Use A Database?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The purpose of a database is to help people and organizations keep track of things</a:t>
            </a:r>
          </a:p>
          <a:p>
            <a:r>
              <a:rPr lang="en-US" altLang="en-US" sz="2400"/>
              <a:t>Problems of using list to store data</a:t>
            </a:r>
          </a:p>
          <a:p>
            <a:pPr lvl="1"/>
            <a:r>
              <a:rPr lang="en-US" altLang="en-US" sz="2000"/>
              <a:t>Data inconsistencies</a:t>
            </a:r>
          </a:p>
          <a:p>
            <a:pPr lvl="1"/>
            <a:r>
              <a:rPr lang="en-US" altLang="en-US" sz="2000"/>
              <a:t>Data privacy: The departments want to share some, </a:t>
            </a:r>
            <a:br>
              <a:rPr lang="en-US" altLang="en-US" sz="2000"/>
            </a:br>
            <a:r>
              <a:rPr lang="en-US" altLang="en-US" sz="2000"/>
              <a:t>but not all, of their data</a:t>
            </a:r>
          </a:p>
          <a:p>
            <a:r>
              <a:rPr lang="en-US" altLang="en-US" sz="2400"/>
              <a:t>Databases store data in single-theme tables</a:t>
            </a:r>
          </a:p>
          <a:p>
            <a:r>
              <a:rPr lang="en-US" altLang="en-US" sz="2400"/>
              <a:t>Tables are related through primary and foreign keys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Chapter 1/</a:t>
            </a:r>
            <a:fld id="{346A3705-0B2D-4D0A-B4E4-8D8A2DE82A27}" type="slidenum">
              <a:rPr lang="en-US" altLang="en-US"/>
              <a:pPr/>
              <a:t>2</a:t>
            </a:fld>
            <a:r>
              <a:rPr lang="en-US" altLang="en-US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402452804"/>
      </p:ext>
    </p:extLst>
  </p:cSld>
  <p:clrMapOvr>
    <a:masterClrMapping/>
  </p:clrMapOvr>
  <p:transition>
    <p:pull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640913"/>
            <a:ext cx="8610600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/>
              <a:t>Hints for identifying entities</a:t>
            </a:r>
          </a:p>
          <a:p>
            <a:r>
              <a:rPr lang="en-US" sz="1600" dirty="0"/>
              <a:t>Entities are representations of data that is being stored. So if a DFD has been drawn, check, there should be</a:t>
            </a:r>
          </a:p>
          <a:p>
            <a:r>
              <a:rPr lang="en-US" sz="1600" dirty="0"/>
              <a:t>an entity corresponding to each data store or file on the DFD.</a:t>
            </a:r>
          </a:p>
          <a:p>
            <a:r>
              <a:rPr lang="en-US" sz="1600" dirty="0"/>
              <a:t>1. Think about what groupings of data the user is going to want to see. Remember that a grouping</a:t>
            </a:r>
          </a:p>
          <a:p>
            <a:r>
              <a:rPr lang="en-US" sz="1600" dirty="0"/>
              <a:t>may only be a subset of the entire entity.</a:t>
            </a:r>
          </a:p>
          <a:p>
            <a:r>
              <a:rPr lang="en-US" sz="1600" dirty="0"/>
              <a:t>2. An entity is something we are going to hold data about so try and group the data items into logical</a:t>
            </a:r>
          </a:p>
          <a:p>
            <a:r>
              <a:rPr lang="en-US" sz="1600" dirty="0"/>
              <a:t>groupings of data. When doing this </a:t>
            </a:r>
            <a:r>
              <a:rPr lang="en-US" sz="1600" b="1" dirty="0"/>
              <a:t>do not </a:t>
            </a:r>
            <a:r>
              <a:rPr lang="en-US" sz="1600" dirty="0"/>
              <a:t>show data items in more than one table.</a:t>
            </a:r>
          </a:p>
          <a:p>
            <a:r>
              <a:rPr lang="en-US" sz="1600" dirty="0"/>
              <a:t>By entity we mean something in our system about which we need to hold information. An entity must have</a:t>
            </a:r>
          </a:p>
          <a:p>
            <a:r>
              <a:rPr lang="en-GB" sz="1600" dirty="0"/>
              <a:t>the following characteristics:</a:t>
            </a:r>
          </a:p>
          <a:p>
            <a:r>
              <a:rPr lang="en-US" sz="1600" dirty="0"/>
              <a:t>1. It must contain information of interest to the system i.e. the STUDENT entity contains</a:t>
            </a:r>
          </a:p>
          <a:p>
            <a:r>
              <a:rPr lang="fr-FR" sz="1600" dirty="0"/>
              <a:t>information </a:t>
            </a:r>
            <a:r>
              <a:rPr lang="fr-FR" sz="1600" dirty="0" err="1"/>
              <a:t>concerning</a:t>
            </a:r>
            <a:r>
              <a:rPr lang="fr-FR" sz="1600" dirty="0"/>
              <a:t> </a:t>
            </a:r>
            <a:r>
              <a:rPr lang="fr-FR" sz="1600" dirty="0" err="1"/>
              <a:t>names</a:t>
            </a:r>
            <a:r>
              <a:rPr lang="fr-FR" sz="1600" dirty="0"/>
              <a:t>, </a:t>
            </a:r>
            <a:r>
              <a:rPr lang="fr-FR" sz="1600" dirty="0" err="1"/>
              <a:t>addresses</a:t>
            </a:r>
            <a:r>
              <a:rPr lang="fr-FR" sz="1600" dirty="0"/>
              <a:t>, qualifications, exam </a:t>
            </a:r>
            <a:r>
              <a:rPr lang="fr-FR" sz="1600" dirty="0" err="1"/>
              <a:t>results</a:t>
            </a:r>
            <a:r>
              <a:rPr lang="fr-FR" sz="1600" dirty="0"/>
              <a:t> etc.;</a:t>
            </a:r>
          </a:p>
          <a:p>
            <a:r>
              <a:rPr lang="en-US" sz="1600" dirty="0"/>
              <a:t>2. It must be possible to have more than one occurrence i.e. the environment itself cannot be an</a:t>
            </a:r>
          </a:p>
          <a:p>
            <a:r>
              <a:rPr lang="en-US" sz="1600" dirty="0"/>
              <a:t>entity as there is only one occurrence;</a:t>
            </a:r>
          </a:p>
          <a:p>
            <a:r>
              <a:rPr lang="en-US" sz="1600" dirty="0"/>
              <a:t>3. Each occurrence must be uniquely identifiable - there must be a code or key for each entity</a:t>
            </a:r>
          </a:p>
          <a:p>
            <a:r>
              <a:rPr lang="en-GB" sz="1600" dirty="0"/>
              <a:t>instance.</a:t>
            </a:r>
          </a:p>
          <a:p>
            <a:r>
              <a:rPr lang="en-US" sz="1600" dirty="0"/>
              <a:t>Different classifications of entity include:</a:t>
            </a:r>
          </a:p>
          <a:p>
            <a:r>
              <a:rPr lang="en-GB" sz="1600" dirty="0"/>
              <a:t>. Tangible e.g. Person, Product, Car</a:t>
            </a:r>
          </a:p>
          <a:p>
            <a:r>
              <a:rPr lang="en-US" sz="1600" dirty="0"/>
              <a:t>. Conceptual e.g. Course Title, Account, Job</a:t>
            </a:r>
          </a:p>
          <a:p>
            <a:r>
              <a:rPr lang="en-US" sz="1600" dirty="0"/>
              <a:t>. Active e.g. Delivery, Payment, Sale</a:t>
            </a:r>
          </a:p>
          <a:p>
            <a:r>
              <a:rPr lang="en-GB" sz="1600" dirty="0"/>
              <a:t>. Permanent e.g. Warehouse</a:t>
            </a:r>
          </a:p>
          <a:p>
            <a:r>
              <a:rPr lang="en-GB" sz="1600" dirty="0"/>
              <a:t>. Volatile e.g. Stock</a:t>
            </a:r>
          </a:p>
        </p:txBody>
      </p:sp>
    </p:spTree>
    <p:extLst>
      <p:ext uri="{BB962C8B-B14F-4D97-AF65-F5344CB8AC3E}">
        <p14:creationId xmlns:p14="http://schemas.microsoft.com/office/powerpoint/2010/main" val="3941006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28673"/>
            <a:ext cx="83058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/>
              <a:t>2. Entity </a:t>
            </a:r>
            <a:r>
              <a:rPr lang="en-GB" b="1" dirty="0"/>
              <a:t>Attributes (properties)</a:t>
            </a:r>
          </a:p>
          <a:p>
            <a:r>
              <a:rPr lang="en-US" dirty="0"/>
              <a:t>Contains the relevant information of an entity. An entity contains the structuring information and attributes</a:t>
            </a:r>
          </a:p>
          <a:p>
            <a:r>
              <a:rPr lang="en-US" dirty="0"/>
              <a:t>are the describing information. These are the data items associated with each entity, (another way to think</a:t>
            </a:r>
          </a:p>
          <a:p>
            <a:r>
              <a:rPr lang="en-US" dirty="0"/>
              <a:t>of them is record fields, similarly entities can be looked at as records).</a:t>
            </a:r>
          </a:p>
          <a:p>
            <a:r>
              <a:rPr lang="en-US" dirty="0" err="1"/>
              <a:t>Eg</a:t>
            </a:r>
            <a:r>
              <a:rPr lang="en-US" dirty="0"/>
              <a:t> for an entity type Employee the attributes may be</a:t>
            </a:r>
          </a:p>
          <a:p>
            <a:r>
              <a:rPr lang="en-GB" dirty="0"/>
              <a:t>. Name:</a:t>
            </a:r>
          </a:p>
          <a:p>
            <a:r>
              <a:rPr lang="en-GB" dirty="0"/>
              <a:t>. Address:</a:t>
            </a:r>
          </a:p>
          <a:p>
            <a:r>
              <a:rPr lang="en-GB" dirty="0"/>
              <a:t>. </a:t>
            </a:r>
            <a:r>
              <a:rPr lang="en-GB" dirty="0" smtClean="0"/>
              <a:t>DOB:</a:t>
            </a:r>
            <a:endParaRPr lang="en-GB" b="1" dirty="0" smtClean="0"/>
          </a:p>
          <a:p>
            <a:r>
              <a:rPr lang="en-GB" b="1" dirty="0" smtClean="0"/>
              <a:t>Attributes </a:t>
            </a:r>
            <a:r>
              <a:rPr lang="en-GB" b="1" dirty="0"/>
              <a:t>have four functions:</a:t>
            </a:r>
          </a:p>
          <a:p>
            <a:r>
              <a:rPr lang="en-US" dirty="0"/>
              <a:t>- Description of the entity’s characteristics.</a:t>
            </a:r>
          </a:p>
          <a:p>
            <a:r>
              <a:rPr lang="en-GB" dirty="0"/>
              <a:t>- Identification</a:t>
            </a:r>
          </a:p>
          <a:p>
            <a:r>
              <a:rPr lang="en-GB" dirty="0"/>
              <a:t>- reference (relation between entities)</a:t>
            </a:r>
          </a:p>
          <a:p>
            <a:r>
              <a:rPr lang="en-GB" dirty="0"/>
              <a:t>- classification</a:t>
            </a:r>
          </a:p>
          <a:p>
            <a:r>
              <a:rPr lang="en-US" b="1" dirty="0"/>
              <a:t>An attribute-value </a:t>
            </a:r>
            <a:r>
              <a:rPr lang="en-US" dirty="0"/>
              <a:t>is the </a:t>
            </a:r>
            <a:r>
              <a:rPr lang="en-US" dirty="0" err="1"/>
              <a:t>atomar</a:t>
            </a:r>
            <a:r>
              <a:rPr lang="en-US" dirty="0"/>
              <a:t> information itself. It can be null (null-value), then it is called a not</a:t>
            </a:r>
          </a:p>
          <a:p>
            <a:r>
              <a:rPr lang="en-US" dirty="0"/>
              <a:t>obligatory attribute, or it must have a value, then it is an obligatory attribute.</a:t>
            </a:r>
          </a:p>
          <a:p>
            <a:r>
              <a:rPr lang="en-US" dirty="0"/>
              <a:t>The </a:t>
            </a:r>
            <a:r>
              <a:rPr lang="en-US" b="1" dirty="0"/>
              <a:t>attributes </a:t>
            </a:r>
            <a:r>
              <a:rPr lang="en-US" dirty="0"/>
              <a:t>of an entity are the data items that describe the properties of the entity </a:t>
            </a:r>
            <a:r>
              <a:rPr lang="en-US" dirty="0" err="1"/>
              <a:t>StudentName</a:t>
            </a:r>
            <a:r>
              <a:rPr lang="en-US" dirty="0"/>
              <a:t>,</a:t>
            </a:r>
          </a:p>
          <a:p>
            <a:r>
              <a:rPr lang="en-US" dirty="0" err="1"/>
              <a:t>StudentAddress</a:t>
            </a:r>
            <a:r>
              <a:rPr lang="en-US" dirty="0"/>
              <a:t>, only record attributes that are of significance to the </a:t>
            </a:r>
            <a:r>
              <a:rPr lang="en-US" dirty="0" smtClean="0"/>
              <a:t>organization.</a:t>
            </a:r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value </a:t>
            </a:r>
            <a:r>
              <a:rPr lang="en-US" dirty="0"/>
              <a:t>of an attribute is the value of that attribute for a particular entity occurrence</a:t>
            </a:r>
          </a:p>
          <a:p>
            <a:r>
              <a:rPr lang="en-US" dirty="0"/>
              <a:t>“John Browne” is the value of </a:t>
            </a:r>
            <a:r>
              <a:rPr lang="en-US" dirty="0" err="1"/>
              <a:t>StudentName</a:t>
            </a:r>
            <a:r>
              <a:rPr lang="en-US" dirty="0"/>
              <a:t> attribute.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0735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447800"/>
            <a:ext cx="83058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All entities of a given type have attributes in common:</a:t>
            </a:r>
          </a:p>
          <a:p>
            <a:r>
              <a:rPr lang="en-US" dirty="0"/>
              <a:t>. Values of an attribute are drawn from some specified </a:t>
            </a:r>
            <a:r>
              <a:rPr lang="en-US" i="1" dirty="0"/>
              <a:t>Domain</a:t>
            </a:r>
            <a:r>
              <a:rPr lang="en-US" dirty="0"/>
              <a:t>;</a:t>
            </a:r>
          </a:p>
          <a:p>
            <a:r>
              <a:rPr lang="en-US" dirty="0"/>
              <a:t>. Key attributes provide a unique key for the instance of an entity type;</a:t>
            </a:r>
          </a:p>
          <a:p>
            <a:r>
              <a:rPr lang="en-US" dirty="0"/>
              <a:t>. Attributes can be atomic or composite properties of entities, e.g. the composite attribute 'customer</a:t>
            </a:r>
          </a:p>
          <a:p>
            <a:r>
              <a:rPr lang="en-US" dirty="0"/>
              <a:t>name' may be made up of 'first name', 'last name', 'initial';</a:t>
            </a:r>
          </a:p>
          <a:p>
            <a:r>
              <a:rPr lang="en-US" dirty="0"/>
              <a:t>. Values of attributes may be single or multiple, e.g. repeating groups are permitted;</a:t>
            </a:r>
          </a:p>
          <a:p>
            <a:r>
              <a:rPr lang="en-US" dirty="0"/>
              <a:t>. Values of attributes may be null, e.g. N/A or unknown.</a:t>
            </a:r>
          </a:p>
          <a:p>
            <a:r>
              <a:rPr lang="en-US" dirty="0"/>
              <a:t>o All instances of a given entity class/ type have the same attributes</a:t>
            </a:r>
          </a:p>
          <a:p>
            <a:r>
              <a:rPr lang="en-US" dirty="0"/>
              <a:t>o Four types of attributes</a:t>
            </a:r>
          </a:p>
          <a:p>
            <a:r>
              <a:rPr lang="en-US" dirty="0"/>
              <a:t>1. Single valued: max. Cardinality is 1 (like single variable)</a:t>
            </a:r>
          </a:p>
          <a:p>
            <a:r>
              <a:rPr lang="en-US" dirty="0"/>
              <a:t>2. Multiple valued: max. Cardinality &gt; 1 (like arrays)</a:t>
            </a:r>
          </a:p>
          <a:p>
            <a:r>
              <a:rPr lang="en-US" dirty="0"/>
              <a:t>3. Composite: like records (ex. Address = {Street, City, State, Zip})</a:t>
            </a:r>
          </a:p>
          <a:p>
            <a:r>
              <a:rPr lang="en-US" dirty="0"/>
              <a:t>4. Derived attributes </a:t>
            </a:r>
            <a:r>
              <a:rPr lang="en-US" dirty="0" err="1"/>
              <a:t>eg</a:t>
            </a:r>
            <a:r>
              <a:rPr lang="en-US" dirty="0"/>
              <a:t> 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2116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371600"/>
            <a:ext cx="9144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Key Attribute</a:t>
            </a:r>
          </a:p>
          <a:p>
            <a:r>
              <a:rPr lang="en-US" dirty="0"/>
              <a:t>. An attribute or set of attributes whose values uniquely identify each entity in an entity set or an</a:t>
            </a:r>
          </a:p>
          <a:p>
            <a:r>
              <a:rPr lang="en-US" dirty="0"/>
              <a:t>attribute that is used to identify each entity from all the others in the entity type. In some cases you</a:t>
            </a:r>
          </a:p>
          <a:p>
            <a:r>
              <a:rPr lang="en-US" dirty="0"/>
              <a:t>might need more than one attribute in the primary key to identify the entities.</a:t>
            </a:r>
          </a:p>
          <a:p>
            <a:r>
              <a:rPr lang="en-US" dirty="0"/>
              <a:t>Apart from serving as an identifier for each entity within an entity type, the primary key also serves as the</a:t>
            </a:r>
          </a:p>
          <a:p>
            <a:r>
              <a:rPr lang="en-US" dirty="0"/>
              <a:t>method of representing relationships between entities. The primary key becomes a foreign key in all those</a:t>
            </a:r>
          </a:p>
          <a:p>
            <a:r>
              <a:rPr lang="en-US" dirty="0"/>
              <a:t>entity types to which it is related in a one-one or one-many relationship type.</a:t>
            </a:r>
          </a:p>
          <a:p>
            <a:r>
              <a:rPr lang="en-US" dirty="0"/>
              <a:t>Each entity occurrence must be able to be uniquely identified, and this unique identifier will give us access</a:t>
            </a:r>
          </a:p>
          <a:p>
            <a:r>
              <a:rPr lang="en-US" dirty="0"/>
              <a:t>to all the data items associated with it.</a:t>
            </a:r>
          </a:p>
          <a:p>
            <a:r>
              <a:rPr lang="en-US" dirty="0"/>
              <a:t>Attributes can be shown on the entity-relationship diagram in an oval. It is up to you which attributes you</a:t>
            </a:r>
          </a:p>
          <a:p>
            <a:r>
              <a:rPr lang="en-GB" dirty="0"/>
              <a:t>show on the diagram.</a:t>
            </a:r>
          </a:p>
        </p:txBody>
      </p:sp>
    </p:spTree>
    <p:extLst>
      <p:ext uri="{BB962C8B-B14F-4D97-AF65-F5344CB8AC3E}">
        <p14:creationId xmlns:p14="http://schemas.microsoft.com/office/powerpoint/2010/main" val="1473562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81000"/>
            <a:ext cx="9136626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/>
              <a:t>Relationships</a:t>
            </a:r>
          </a:p>
          <a:p>
            <a:r>
              <a:rPr lang="en-US" sz="2400" dirty="0"/>
              <a:t>Determining the relationships among entity types is another important step in the process of ER modelling.</a:t>
            </a:r>
          </a:p>
          <a:p>
            <a:r>
              <a:rPr lang="en-US" sz="2400" dirty="0"/>
              <a:t>A </a:t>
            </a:r>
            <a:r>
              <a:rPr lang="en-US" sz="2400" b="1" dirty="0"/>
              <a:t>relationship </a:t>
            </a:r>
            <a:r>
              <a:rPr lang="en-US" sz="2400" dirty="0"/>
              <a:t>is a link or an association between two entities, which is meaningful for the </a:t>
            </a:r>
            <a:r>
              <a:rPr lang="en-US" sz="2400" dirty="0" err="1"/>
              <a:t>organisation</a:t>
            </a:r>
            <a:r>
              <a:rPr lang="en-US" sz="2400" dirty="0"/>
              <a:t>.</a:t>
            </a:r>
          </a:p>
          <a:p>
            <a:r>
              <a:rPr lang="en-US" sz="2400" dirty="0"/>
              <a:t>e.g. A Customer </a:t>
            </a:r>
            <a:r>
              <a:rPr lang="en-US" sz="2400" i="1" dirty="0"/>
              <a:t>‘places’ </a:t>
            </a:r>
            <a:r>
              <a:rPr lang="en-US" sz="2400" dirty="0"/>
              <a:t>an Order. Employee </a:t>
            </a:r>
            <a:r>
              <a:rPr lang="en-US" sz="2400" i="1" dirty="0"/>
              <a:t>manages </a:t>
            </a:r>
            <a:r>
              <a:rPr lang="en-US" sz="2400" dirty="0"/>
              <a:t>department.</a:t>
            </a:r>
          </a:p>
          <a:p>
            <a:r>
              <a:rPr lang="en-US" sz="2400" dirty="0"/>
              <a:t>Relationships usually arise because of association - a Customer ‘places’ an Order</a:t>
            </a:r>
          </a:p>
          <a:p>
            <a:r>
              <a:rPr lang="en-US" sz="2400" dirty="0"/>
              <a:t>Structure - an Order ‘consists’ of Order-Lines. Relationships trace the access from one entity to another e.g.</a:t>
            </a:r>
          </a:p>
          <a:p>
            <a:r>
              <a:rPr lang="en-US" sz="2400" dirty="0"/>
              <a:t>finds the orders placed by a customer</a:t>
            </a:r>
          </a:p>
          <a:p>
            <a:r>
              <a:rPr lang="en-US" sz="2400" dirty="0"/>
              <a:t>. A relationship among entities: an ordered list of entity sets</a:t>
            </a:r>
          </a:p>
          <a:p>
            <a:r>
              <a:rPr lang="en-US" sz="2400" dirty="0"/>
              <a:t>REL among E1, E2, ... </a:t>
            </a:r>
            <a:r>
              <a:rPr lang="en-US" sz="2400" dirty="0" err="1"/>
              <a:t>Ek</a:t>
            </a:r>
            <a:r>
              <a:rPr lang="en-US" sz="2400" dirty="0"/>
              <a:t> =&gt; set of k-tuples (e1, .., </a:t>
            </a:r>
            <a:r>
              <a:rPr lang="en-US" sz="2400" dirty="0" err="1"/>
              <a:t>ek</a:t>
            </a:r>
            <a:r>
              <a:rPr lang="en-US" sz="2400" dirty="0"/>
              <a:t>) ( entities e1 is in class E1, .....)</a:t>
            </a:r>
          </a:p>
          <a:p>
            <a:r>
              <a:rPr lang="en-US" sz="2400" dirty="0"/>
              <a:t>. Relationship class: association among entity classes</a:t>
            </a:r>
          </a:p>
          <a:p>
            <a:r>
              <a:rPr lang="en-US" sz="2400" dirty="0"/>
              <a:t>. Relationship instance: association among entity instances</a:t>
            </a:r>
          </a:p>
          <a:p>
            <a:r>
              <a:rPr lang="en-US" sz="2400" dirty="0"/>
              <a:t>. Degree of relationship: the number of entities in a relationship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008425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295400"/>
            <a:ext cx="8763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A relationship’s </a:t>
            </a:r>
            <a:r>
              <a:rPr lang="en-US" b="1" i="1" dirty="0"/>
              <a:t>cardinality </a:t>
            </a:r>
            <a:r>
              <a:rPr lang="en-US" b="1" dirty="0"/>
              <a:t>defines the maximum number of entities of one </a:t>
            </a:r>
            <a:r>
              <a:rPr lang="en-US" b="1" dirty="0" smtClean="0"/>
              <a:t>type  that </a:t>
            </a:r>
            <a:r>
              <a:rPr lang="en-US" b="1" dirty="0"/>
              <a:t>can be associated with an entity of another type.</a:t>
            </a:r>
          </a:p>
          <a:p>
            <a:r>
              <a:rPr lang="en-US" b="1" dirty="0"/>
              <a:t>One-to-one relationship </a:t>
            </a:r>
            <a:r>
              <a:rPr lang="en-US" dirty="0"/>
              <a:t>- any occurrence of the first entity is related to one and only one occurrence</a:t>
            </a:r>
          </a:p>
          <a:p>
            <a:r>
              <a:rPr lang="en-GB" dirty="0"/>
              <a:t>of the second entity</a:t>
            </a:r>
          </a:p>
          <a:p>
            <a:r>
              <a:rPr lang="en-US" dirty="0"/>
              <a:t>e.g. Husband and Wife, Module and Syllabus</a:t>
            </a:r>
          </a:p>
          <a:p>
            <a:r>
              <a:rPr lang="en-US" b="1" dirty="0"/>
              <a:t>One to many relationship </a:t>
            </a:r>
            <a:r>
              <a:rPr lang="en-US" dirty="0"/>
              <a:t>- any occurrence of the first entity is related to one or more occurrences of</a:t>
            </a:r>
          </a:p>
          <a:p>
            <a:r>
              <a:rPr lang="en-GB" dirty="0"/>
              <a:t>the second entity</a:t>
            </a:r>
          </a:p>
          <a:p>
            <a:r>
              <a:rPr lang="en-US" dirty="0"/>
              <a:t>e.g. Customer and Order, Course and Student</a:t>
            </a:r>
          </a:p>
          <a:p>
            <a:r>
              <a:rPr lang="en-US" b="1" dirty="0"/>
              <a:t>Many to many relationship </a:t>
            </a:r>
            <a:r>
              <a:rPr lang="en-US" dirty="0"/>
              <a:t>- two entities are related to each other by one to many relationships</a:t>
            </a:r>
          </a:p>
          <a:p>
            <a:r>
              <a:rPr lang="en-US" dirty="0"/>
              <a:t>e.g. Musician and Concert, Course and Lecturer</a:t>
            </a:r>
          </a:p>
          <a:p>
            <a:r>
              <a:rPr lang="en-US" b="1" dirty="0"/>
              <a:t>Reflexive relationship </a:t>
            </a:r>
            <a:r>
              <a:rPr lang="en-US" dirty="0"/>
              <a:t>- an occurrence of an entity is related to other occurrences of the same entity</a:t>
            </a:r>
          </a:p>
          <a:p>
            <a:r>
              <a:rPr lang="en-US" dirty="0"/>
              <a:t>e.g. “manages” relationship, “parent” relationship</a:t>
            </a:r>
          </a:p>
          <a:p>
            <a:r>
              <a:rPr lang="en-US" b="1" dirty="0"/>
              <a:t>Binary relationship: </a:t>
            </a:r>
            <a:r>
              <a:rPr lang="en-US" dirty="0"/>
              <a:t>relationship of degree 2.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8093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497" y="533400"/>
            <a:ext cx="8839200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The role of the entity model</a:t>
            </a:r>
          </a:p>
          <a:p>
            <a:r>
              <a:rPr lang="en-US" dirty="0"/>
              <a:t>1. During Part 1, Analysis of the current system, the production of the data store/entity </a:t>
            </a:r>
            <a:r>
              <a:rPr lang="en-US" dirty="0" smtClean="0"/>
              <a:t>cross reference</a:t>
            </a:r>
            <a:endParaRPr lang="en-US" dirty="0"/>
          </a:p>
          <a:p>
            <a:r>
              <a:rPr lang="en-US" dirty="0"/>
              <a:t>identifies the entities that correspond to each physical data store. This information</a:t>
            </a:r>
          </a:p>
          <a:p>
            <a:r>
              <a:rPr lang="en-US" dirty="0"/>
              <a:t>is used to create the current logical data flow diagrams.</a:t>
            </a:r>
          </a:p>
          <a:p>
            <a:r>
              <a:rPr lang="en-US" dirty="0"/>
              <a:t>2. The data store/entity cross-reference may highlight certain problems, e.g. duplication of</a:t>
            </a:r>
          </a:p>
          <a:p>
            <a:r>
              <a:rPr lang="en-GB" dirty="0"/>
              <a:t>physical files.</a:t>
            </a:r>
          </a:p>
          <a:p>
            <a:r>
              <a:rPr lang="en-US" dirty="0"/>
              <a:t>3. During Part 2, Specification of Requirements, the required logical data flow diagrams and</a:t>
            </a:r>
          </a:p>
          <a:p>
            <a:r>
              <a:rPr lang="en-US" dirty="0"/>
              <a:t>the entity model are </a:t>
            </a:r>
            <a:r>
              <a:rPr lang="en-US" dirty="0" err="1"/>
              <a:t>analysed</a:t>
            </a:r>
            <a:r>
              <a:rPr lang="en-US" dirty="0"/>
              <a:t> to produce the entity/function matrix.</a:t>
            </a:r>
          </a:p>
          <a:p>
            <a:r>
              <a:rPr lang="en-US" dirty="0"/>
              <a:t>4. During Part 3, Logical Data Design, the entity model is compared with the </a:t>
            </a:r>
            <a:r>
              <a:rPr lang="en-US" dirty="0" err="1"/>
              <a:t>normalised</a:t>
            </a:r>
            <a:r>
              <a:rPr lang="en-US" dirty="0"/>
              <a:t> data</a:t>
            </a:r>
          </a:p>
          <a:p>
            <a:r>
              <a:rPr lang="en-US" dirty="0"/>
              <a:t>structures and any discrepancies are sorted out.</a:t>
            </a:r>
          </a:p>
          <a:p>
            <a:r>
              <a:rPr lang="en-US" dirty="0"/>
              <a:t>5. During Part 4, Logical Process Design, the logical process outlines are cross-referenced to</a:t>
            </a:r>
          </a:p>
          <a:p>
            <a:r>
              <a:rPr lang="en-US" dirty="0"/>
              <a:t>the entities in the entity model.</a:t>
            </a:r>
          </a:p>
          <a:p>
            <a:r>
              <a:rPr lang="en-US" dirty="0"/>
              <a:t>6. During Part 5, Physical Design, the entity model, the entity descriptions and the logical</a:t>
            </a:r>
          </a:p>
          <a:p>
            <a:r>
              <a:rPr lang="en-US" dirty="0"/>
              <a:t>process outlines are used to specify the physical files which may be a database or a </a:t>
            </a:r>
            <a:r>
              <a:rPr lang="en-US" dirty="0" smtClean="0"/>
              <a:t>non database</a:t>
            </a:r>
            <a:endParaRPr lang="en-US" dirty="0"/>
          </a:p>
          <a:p>
            <a:r>
              <a:rPr lang="en-US" dirty="0"/>
              <a:t>solution and the target hardware.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16382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066800"/>
            <a:ext cx="86106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/>
              <a:t>Constraints</a:t>
            </a:r>
          </a:p>
          <a:p>
            <a:r>
              <a:rPr lang="en-US" dirty="0"/>
              <a:t>Two Structural Constraints on Relationship Types</a:t>
            </a:r>
          </a:p>
          <a:p>
            <a:r>
              <a:rPr lang="en-US" dirty="0"/>
              <a:t>Main type of constraint on relationships is called multiplicity.</a:t>
            </a:r>
          </a:p>
          <a:p>
            <a:r>
              <a:rPr lang="en-US" dirty="0"/>
              <a:t>Multiplicity - number (or range) of possible occurrences of an entity type that may relate to a single</a:t>
            </a:r>
          </a:p>
          <a:p>
            <a:r>
              <a:rPr lang="en-US" dirty="0"/>
              <a:t>occurrence of an associated entity type through a particular relationship.</a:t>
            </a:r>
          </a:p>
          <a:p>
            <a:r>
              <a:rPr lang="en-US" dirty="0"/>
              <a:t>. Cardinality Ratio Constraints – specifies the number of relationship instances that an entity can</a:t>
            </a:r>
          </a:p>
          <a:p>
            <a:r>
              <a:rPr lang="en-GB" dirty="0"/>
              <a:t>participate in.</a:t>
            </a:r>
          </a:p>
          <a:p>
            <a:r>
              <a:rPr lang="en-GB" dirty="0"/>
              <a:t>o 1:1 one-to-one</a:t>
            </a:r>
          </a:p>
          <a:p>
            <a:r>
              <a:rPr lang="en-US" dirty="0"/>
              <a:t>o 1:N or N:1 one-to-many</a:t>
            </a:r>
          </a:p>
          <a:p>
            <a:r>
              <a:rPr lang="en-GB" dirty="0"/>
              <a:t>o M:N many-to-many</a:t>
            </a:r>
          </a:p>
          <a:p>
            <a:r>
              <a:rPr lang="en-US" dirty="0"/>
              <a:t>. Participation Constraints- specifies whether the existence of an entity depends on its being related to</a:t>
            </a:r>
          </a:p>
          <a:p>
            <a:r>
              <a:rPr lang="en-US" dirty="0"/>
              <a:t>another entity via the relationship type.</a:t>
            </a:r>
          </a:p>
          <a:p>
            <a:r>
              <a:rPr lang="en-GB" dirty="0"/>
              <a:t>o Total Participation (or Existence Dependency)</a:t>
            </a:r>
          </a:p>
          <a:p>
            <a:r>
              <a:rPr lang="en-GB" dirty="0"/>
              <a:t>o Partial Participation</a:t>
            </a:r>
          </a:p>
          <a:p>
            <a:r>
              <a:rPr lang="en-US" dirty="0"/>
              <a:t>Represents policies (called </a:t>
            </a:r>
            <a:r>
              <a:rPr lang="en-US" i="1" dirty="0"/>
              <a:t>business rules</a:t>
            </a:r>
            <a:r>
              <a:rPr lang="en-US" dirty="0"/>
              <a:t>) established by user or company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12184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990600"/>
            <a:ext cx="8991599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/>
              <a:t>Weak Entity Types</a:t>
            </a:r>
          </a:p>
          <a:p>
            <a:r>
              <a:rPr lang="en-US" dirty="0"/>
              <a:t>Weak Entity Type: An entity type E such that E has no key attribute and entities in E are uniquely</a:t>
            </a:r>
          </a:p>
          <a:p>
            <a:r>
              <a:rPr lang="en-US" dirty="0"/>
              <a:t>identified by a relationship type R between E and another entity type E' together with some of the attributes</a:t>
            </a:r>
          </a:p>
          <a:p>
            <a:r>
              <a:rPr lang="en-GB" dirty="0"/>
              <a:t>of the entity type.</a:t>
            </a:r>
          </a:p>
          <a:p>
            <a:r>
              <a:rPr lang="en-GB" dirty="0"/>
              <a:t>Identifying Owner E'</a:t>
            </a:r>
          </a:p>
          <a:p>
            <a:r>
              <a:rPr lang="en-GB" dirty="0"/>
              <a:t>Identifying Relationship R</a:t>
            </a:r>
          </a:p>
          <a:p>
            <a:r>
              <a:rPr lang="en-US" dirty="0"/>
              <a:t>Partial Key: The set of attributes of E' that can uniquely identify all the entities in a weak entity type</a:t>
            </a:r>
          </a:p>
          <a:p>
            <a:r>
              <a:rPr lang="en-US" dirty="0"/>
              <a:t>which are related to the same entity in the identifying owner</a:t>
            </a:r>
          </a:p>
          <a:p>
            <a:r>
              <a:rPr lang="en-GB" dirty="0"/>
              <a:t>Example</a:t>
            </a:r>
          </a:p>
          <a:p>
            <a:r>
              <a:rPr lang="en-GB" dirty="0"/>
              <a:t>-------</a:t>
            </a:r>
          </a:p>
          <a:p>
            <a:r>
              <a:rPr lang="en-GB" dirty="0"/>
              <a:t>EMPLOYEE and DEPENDENT</a:t>
            </a:r>
          </a:p>
          <a:p>
            <a:r>
              <a:rPr lang="en-US" dirty="0"/>
              <a:t>Two distinct entities in DEPENDENT may have exactly the same attribute values, although they are</a:t>
            </a:r>
          </a:p>
          <a:p>
            <a:r>
              <a:rPr lang="en-US" dirty="0"/>
              <a:t>distinguished by their relationships with entities (i.e., employees) in EMPLOYEE such that who supports</a:t>
            </a:r>
          </a:p>
          <a:p>
            <a:r>
              <a:rPr lang="en-GB" dirty="0"/>
              <a:t>which dependent.</a:t>
            </a:r>
          </a:p>
        </p:txBody>
      </p:sp>
    </p:spTree>
    <p:extLst>
      <p:ext uri="{BB962C8B-B14F-4D97-AF65-F5344CB8AC3E}">
        <p14:creationId xmlns:p14="http://schemas.microsoft.com/office/powerpoint/2010/main" val="8132666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33513"/>
            <a:ext cx="7772400" cy="489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47900" y="805567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ER Diagram Notation 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1700048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Components of A Database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Chapter 1/</a:t>
            </a:r>
            <a:fld id="{87EEC63B-288E-492C-B237-8319AE3BD4CA}" type="slidenum">
              <a:rPr lang="en-US" altLang="en-US"/>
              <a:pPr/>
              <a:t>3</a:t>
            </a:fld>
            <a:r>
              <a:rPr lang="en-US" altLang="en-US"/>
              <a:t>    </a:t>
            </a:r>
          </a:p>
        </p:txBody>
      </p:sp>
      <p:pic>
        <p:nvPicPr>
          <p:cNvPr id="16388" name="Picture 4" descr="FIG_01_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393950"/>
            <a:ext cx="6934200" cy="225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6892702"/>
      </p:ext>
    </p:extLst>
  </p:cSld>
  <p:clrMapOvr>
    <a:masterClrMapping/>
  </p:clrMapOvr>
  <p:transition>
    <p:pull dir="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7" t="11399" r="8549" b="8386"/>
          <a:stretch/>
        </p:blipFill>
        <p:spPr>
          <a:xfrm>
            <a:off x="362421" y="762000"/>
            <a:ext cx="8218681" cy="5872735"/>
          </a:xfrm>
          <a:prstGeom prst="roundRect">
            <a:avLst>
              <a:gd name="adj" fmla="val 2918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475262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762000"/>
            <a:ext cx="82296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Potential problems with E-R models</a:t>
            </a:r>
          </a:p>
          <a:p>
            <a:r>
              <a:rPr lang="en-US" dirty="0"/>
              <a:t>Not being able to represent complex situations.</a:t>
            </a:r>
          </a:p>
          <a:p>
            <a:r>
              <a:rPr lang="en-US" dirty="0"/>
              <a:t>Entity relationship (ER) approach is predominantly used for conceptual modelling of database systems in</a:t>
            </a:r>
          </a:p>
          <a:p>
            <a:r>
              <a:rPr lang="en-US" dirty="0"/>
              <a:t>terms of entities and their relationships. The approach does not provide sufficient support for incorporating</a:t>
            </a:r>
          </a:p>
          <a:p>
            <a:r>
              <a:rPr lang="en-US" dirty="0"/>
              <a:t>business constraints and their impact on the entity relationships, thus leaving a gap between the</a:t>
            </a:r>
          </a:p>
          <a:p>
            <a:r>
              <a:rPr lang="en-GB" dirty="0"/>
              <a:t>requirements elicitation and database implementation.</a:t>
            </a:r>
          </a:p>
          <a:p>
            <a:r>
              <a:rPr lang="en-US" dirty="0"/>
              <a:t>•Problems may arise when designing a conceptual data model called connection traps.</a:t>
            </a:r>
          </a:p>
          <a:p>
            <a:r>
              <a:rPr lang="en-US" dirty="0"/>
              <a:t>••Often due to a misinterpretation of the meaning of certain relationships.</a:t>
            </a:r>
          </a:p>
          <a:p>
            <a:r>
              <a:rPr lang="en-US" dirty="0"/>
              <a:t>••Two main types of connection traps are called </a:t>
            </a:r>
            <a:r>
              <a:rPr lang="en-US" i="1" dirty="0"/>
              <a:t>fan traps </a:t>
            </a:r>
            <a:r>
              <a:rPr lang="en-US" dirty="0"/>
              <a:t>and </a:t>
            </a:r>
            <a:r>
              <a:rPr lang="en-US" i="1" dirty="0"/>
              <a:t>chasm traps</a:t>
            </a:r>
            <a:r>
              <a:rPr lang="en-US" dirty="0"/>
              <a:t>.</a:t>
            </a:r>
          </a:p>
          <a:p>
            <a:r>
              <a:rPr lang="en-GB" b="1" dirty="0"/>
              <a:t>•Fan Trap</a:t>
            </a:r>
          </a:p>
          <a:p>
            <a:r>
              <a:rPr lang="en-US" dirty="0"/>
              <a:t>–Where a model represents a relationship between entity types, but pathway between certain entity</a:t>
            </a:r>
          </a:p>
          <a:p>
            <a:r>
              <a:rPr lang="en-GB" dirty="0"/>
              <a:t>occurrences is ambiguous.</a:t>
            </a:r>
          </a:p>
          <a:p>
            <a:r>
              <a:rPr lang="en-GB" b="1" dirty="0"/>
              <a:t>–•Chasm Trap</a:t>
            </a:r>
          </a:p>
          <a:p>
            <a:r>
              <a:rPr lang="en-US" dirty="0"/>
              <a:t>–Where a model suggests the existence of a relationship between entity types, but pathway does not exist</a:t>
            </a:r>
          </a:p>
          <a:p>
            <a:r>
              <a:rPr lang="en-GB" dirty="0"/>
              <a:t>between certain entity occurrences.</a:t>
            </a:r>
          </a:p>
        </p:txBody>
      </p:sp>
    </p:spTree>
    <p:extLst>
      <p:ext uri="{BB962C8B-B14F-4D97-AF65-F5344CB8AC3E}">
        <p14:creationId xmlns:p14="http://schemas.microsoft.com/office/powerpoint/2010/main" val="16372596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2065" y="1752600"/>
            <a:ext cx="8686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/>
              <a:t>Enhanced E-R model Concepts</a:t>
            </a:r>
          </a:p>
          <a:p>
            <a:r>
              <a:rPr lang="en-US" sz="2400" dirty="0"/>
              <a:t>The EER model includes all modelling concepts of the E-R model and in additions includes concepts of</a:t>
            </a:r>
          </a:p>
          <a:p>
            <a:r>
              <a:rPr lang="en-US" sz="2400" dirty="0" err="1"/>
              <a:t>Specialisation</a:t>
            </a:r>
            <a:r>
              <a:rPr lang="en-US" sz="2400" dirty="0"/>
              <a:t>, </a:t>
            </a:r>
            <a:r>
              <a:rPr lang="en-US" sz="2400" dirty="0" err="1"/>
              <a:t>generalisation</a:t>
            </a:r>
            <a:r>
              <a:rPr lang="en-US" sz="2400" dirty="0"/>
              <a:t>, inheritance, aggregation, subclass, superclass and category.</a:t>
            </a:r>
          </a:p>
          <a:p>
            <a:r>
              <a:rPr lang="en-US" sz="2400" dirty="0"/>
              <a:t>Consider an entity type employee in a company database, we then have subgroupings such as secretaries,</a:t>
            </a:r>
          </a:p>
          <a:p>
            <a:r>
              <a:rPr lang="en-US" sz="2400" dirty="0"/>
              <a:t>technicians etc. In this case the subgroup secretaries or technicians is a </a:t>
            </a:r>
            <a:r>
              <a:rPr lang="en-US" sz="2400" b="1" dirty="0"/>
              <a:t>subclass </a:t>
            </a:r>
            <a:r>
              <a:rPr lang="en-US" sz="2400" dirty="0"/>
              <a:t>of the employee entity</a:t>
            </a:r>
          </a:p>
          <a:p>
            <a:r>
              <a:rPr lang="en-US" sz="2400" dirty="0"/>
              <a:t>type hence employee becomes the </a:t>
            </a:r>
            <a:r>
              <a:rPr lang="en-US" sz="2400" b="1" dirty="0"/>
              <a:t>superclass</a:t>
            </a:r>
            <a:r>
              <a:rPr lang="en-US" sz="2400" dirty="0"/>
              <a:t>. So we can talk of a superclass/subclass relationship.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450105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239" y="838200"/>
            <a:ext cx="9067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Use of Subclasses in Data modelling</a:t>
            </a:r>
          </a:p>
          <a:p>
            <a:r>
              <a:rPr lang="en-US" dirty="0"/>
              <a:t>Two main reasons for including class/subclass relationships in a data model:</a:t>
            </a:r>
          </a:p>
          <a:p>
            <a:r>
              <a:rPr lang="en-US" dirty="0"/>
              <a:t>- Certain attributes may apply to some but not all entities of the superclass entity type so a subclass</a:t>
            </a:r>
          </a:p>
          <a:p>
            <a:r>
              <a:rPr lang="en-US" dirty="0"/>
              <a:t>is defined in order to group the entities to which these attributes apply </a:t>
            </a:r>
            <a:r>
              <a:rPr lang="en-US" dirty="0" err="1"/>
              <a:t>eg</a:t>
            </a:r>
            <a:r>
              <a:rPr lang="en-US" dirty="0"/>
              <a:t> typing speed for</a:t>
            </a:r>
          </a:p>
          <a:p>
            <a:r>
              <a:rPr lang="en-GB" dirty="0"/>
              <a:t>secretary.</a:t>
            </a:r>
          </a:p>
          <a:p>
            <a:r>
              <a:rPr lang="en-US" dirty="0"/>
              <a:t>- Some relationships types may be participated in only by entities that are </a:t>
            </a:r>
            <a:r>
              <a:rPr lang="en-US" dirty="0" err="1"/>
              <a:t>mebers</a:t>
            </a:r>
            <a:r>
              <a:rPr lang="en-US" dirty="0"/>
              <a:t> of the subclass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3429000"/>
            <a:ext cx="2286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u="sng" dirty="0" smtClean="0">
                <a:solidFill>
                  <a:srgbClr val="FF0000"/>
                </a:solidFill>
              </a:rPr>
              <a:t>Patient </a:t>
            </a:r>
          </a:p>
          <a:p>
            <a:pPr algn="ctr"/>
            <a:r>
              <a:rPr lang="en-US" u="sng" dirty="0" smtClean="0">
                <a:solidFill>
                  <a:schemeClr val="bg1"/>
                </a:solidFill>
              </a:rPr>
              <a:t>Patient ID</a:t>
            </a:r>
          </a:p>
          <a:p>
            <a:pPr algn="ctr"/>
            <a:r>
              <a:rPr lang="en-US" dirty="0" smtClean="0"/>
              <a:t>Patient Name</a:t>
            </a:r>
          </a:p>
          <a:p>
            <a:pPr algn="ctr"/>
            <a:r>
              <a:rPr lang="en-US" dirty="0" smtClean="0"/>
              <a:t>Admit Date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33400" y="5943600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Out Patient</a:t>
            </a:r>
          </a:p>
          <a:p>
            <a:pPr algn="ctr"/>
            <a:r>
              <a:rPr lang="en-US" dirty="0" smtClean="0"/>
              <a:t>Check back Date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352800" y="5798574"/>
            <a:ext cx="1905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Resident Patient</a:t>
            </a:r>
          </a:p>
          <a:p>
            <a:pPr algn="ctr"/>
            <a:r>
              <a:rPr lang="en-US" dirty="0" err="1" smtClean="0"/>
              <a:t>Date_Discharged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400800" y="5727290"/>
            <a:ext cx="1905000" cy="978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BED</a:t>
            </a:r>
          </a:p>
          <a:p>
            <a:pPr algn="ctr"/>
            <a:r>
              <a:rPr lang="en-US" dirty="0" smtClean="0"/>
              <a:t>Bed ID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105400" y="3421626"/>
            <a:ext cx="22479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Responsible Physician</a:t>
            </a:r>
          </a:p>
          <a:p>
            <a:pPr algn="ctr"/>
            <a:r>
              <a:rPr lang="en-US" dirty="0" smtClean="0"/>
              <a:t>Physician ID</a:t>
            </a:r>
            <a:endParaRPr lang="en-GB" dirty="0"/>
          </a:p>
        </p:txBody>
      </p:sp>
      <p:cxnSp>
        <p:nvCxnSpPr>
          <p:cNvPr id="9" name="Straight Connector 8"/>
          <p:cNvCxnSpPr>
            <a:stCxn id="3" idx="3"/>
            <a:endCxn id="7" idx="1"/>
          </p:cNvCxnSpPr>
          <p:nvPr/>
        </p:nvCxnSpPr>
        <p:spPr>
          <a:xfrm flipV="1">
            <a:off x="2743200" y="4031226"/>
            <a:ext cx="2362200" cy="7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743200" y="3657600"/>
            <a:ext cx="381000" cy="373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2743200" y="4038600"/>
            <a:ext cx="3810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352800" y="3865306"/>
            <a:ext cx="152400" cy="3465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4305300" y="3865306"/>
            <a:ext cx="0" cy="325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495800" y="3844413"/>
            <a:ext cx="0" cy="367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752600" y="5105400"/>
            <a:ext cx="762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Connector 20"/>
          <p:cNvCxnSpPr/>
          <p:nvPr/>
        </p:nvCxnSpPr>
        <p:spPr>
          <a:xfrm>
            <a:off x="2109020" y="4658033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9" idx="3"/>
          </p:cNvCxnSpPr>
          <p:nvPr/>
        </p:nvCxnSpPr>
        <p:spPr>
          <a:xfrm flipH="1">
            <a:off x="1143000" y="5430604"/>
            <a:ext cx="721192" cy="512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9" idx="5"/>
          </p:cNvCxnSpPr>
          <p:nvPr/>
        </p:nvCxnSpPr>
        <p:spPr>
          <a:xfrm>
            <a:off x="2403008" y="5430604"/>
            <a:ext cx="1102192" cy="367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5" idx="3"/>
            <a:endCxn id="6" idx="1"/>
          </p:cNvCxnSpPr>
          <p:nvPr/>
        </p:nvCxnSpPr>
        <p:spPr>
          <a:xfrm flipV="1">
            <a:off x="5257800" y="6216445"/>
            <a:ext cx="1143000" cy="39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410200" y="6096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562600" y="6062815"/>
            <a:ext cx="152400" cy="3465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/>
          <p:cNvCxnSpPr/>
          <p:nvPr/>
        </p:nvCxnSpPr>
        <p:spPr>
          <a:xfrm>
            <a:off x="6096000" y="5943600"/>
            <a:ext cx="0" cy="465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229350" y="5943600"/>
            <a:ext cx="0" cy="465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8782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838200"/>
            <a:ext cx="838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/>
              <a:t>Attribute Inheritance</a:t>
            </a:r>
          </a:p>
          <a:p>
            <a:r>
              <a:rPr lang="en-US" dirty="0" smtClean="0"/>
              <a:t>A member of the subclass inherits properties/attributes of the entity as a member of the superclass. This is</a:t>
            </a:r>
          </a:p>
          <a:p>
            <a:r>
              <a:rPr lang="en-US" dirty="0" smtClean="0"/>
              <a:t>basically because an entity in the subclass represents the same real-world entity from the superclass so it</a:t>
            </a:r>
          </a:p>
          <a:p>
            <a:r>
              <a:rPr lang="en-US" dirty="0" smtClean="0"/>
              <a:t>should possess values for its specific attributes as well as values of its attributes as a member of the</a:t>
            </a:r>
          </a:p>
          <a:p>
            <a:r>
              <a:rPr lang="en-GB" dirty="0" smtClean="0"/>
              <a:t>superclass.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42873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685800"/>
            <a:ext cx="8534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/>
              <a:t>Specialisation</a:t>
            </a:r>
          </a:p>
          <a:p>
            <a:r>
              <a:rPr lang="en-US" dirty="0" smtClean="0"/>
              <a:t>The process of defining a set of subclasses of an entity type and this entity type is called the superclass of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specialisation</a:t>
            </a:r>
            <a:r>
              <a:rPr lang="en-US" dirty="0" smtClean="0"/>
              <a:t>. Alternatively </a:t>
            </a:r>
            <a:r>
              <a:rPr lang="en-US" dirty="0" err="1" smtClean="0"/>
              <a:t>specialisation</a:t>
            </a:r>
            <a:r>
              <a:rPr lang="en-US" dirty="0" smtClean="0"/>
              <a:t> can be thought of as the abstracting process of introducing</a:t>
            </a:r>
          </a:p>
          <a:p>
            <a:r>
              <a:rPr lang="en-US" dirty="0" smtClean="0"/>
              <a:t>new characteristics to an existing class of objects to create one or more new classes of </a:t>
            </a:r>
            <a:r>
              <a:rPr lang="en-US" dirty="0" err="1" smtClean="0"/>
              <a:t>objects.Eg</a:t>
            </a:r>
            <a:r>
              <a:rPr lang="en-US" dirty="0" smtClean="0"/>
              <a:t> the set of</a:t>
            </a:r>
          </a:p>
          <a:p>
            <a:r>
              <a:rPr lang="en-US" dirty="0" smtClean="0"/>
              <a:t>subclasses {secretary, technician, engineer} is a </a:t>
            </a:r>
            <a:r>
              <a:rPr lang="en-US" dirty="0" err="1" smtClean="0"/>
              <a:t>specialisation</a:t>
            </a:r>
            <a:r>
              <a:rPr lang="en-US" dirty="0" smtClean="0"/>
              <a:t> of the superclass Employee that</a:t>
            </a:r>
          </a:p>
          <a:p>
            <a:r>
              <a:rPr lang="en-US" dirty="0" smtClean="0"/>
              <a:t>distinguishes among Employee entities based on the job type of each entity.</a:t>
            </a:r>
          </a:p>
          <a:p>
            <a:r>
              <a:rPr lang="en-GB" dirty="0" smtClean="0"/>
              <a:t>The Specialisation Process:</a:t>
            </a:r>
          </a:p>
          <a:p>
            <a:r>
              <a:rPr lang="en-US" dirty="0" smtClean="0"/>
              <a:t>- define a set of subclasses of an entity type</a:t>
            </a:r>
          </a:p>
          <a:p>
            <a:r>
              <a:rPr lang="en-US" dirty="0" smtClean="0"/>
              <a:t>- associate additional specific attributes with each subclass</a:t>
            </a:r>
          </a:p>
          <a:p>
            <a:r>
              <a:rPr lang="en-US" dirty="0" smtClean="0"/>
              <a:t>- establish additional specific relationship types between each subclass and other entity types, or</a:t>
            </a:r>
          </a:p>
          <a:p>
            <a:r>
              <a:rPr lang="en-GB" dirty="0" smtClean="0"/>
              <a:t>other subclasses.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35119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762000"/>
            <a:ext cx="7162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Generalisation</a:t>
            </a:r>
          </a:p>
          <a:p>
            <a:r>
              <a:rPr lang="en-US" dirty="0"/>
              <a:t>The abstracting process of viewing sets of objects as a single general class by concentrating on the general</a:t>
            </a:r>
          </a:p>
          <a:p>
            <a:r>
              <a:rPr lang="en-US" dirty="0"/>
              <a:t>characteristics of the constituent sets while suppressing or ignoring their differences. </a:t>
            </a:r>
            <a:r>
              <a:rPr lang="en-US" dirty="0" err="1"/>
              <a:t>Generalisation</a:t>
            </a:r>
            <a:r>
              <a:rPr lang="en-US" dirty="0"/>
              <a:t> is an</a:t>
            </a:r>
          </a:p>
          <a:p>
            <a:r>
              <a:rPr lang="en-US" dirty="0"/>
              <a:t>IS_A relationship </a:t>
            </a:r>
            <a:r>
              <a:rPr lang="en-US" dirty="0" err="1"/>
              <a:t>eg</a:t>
            </a:r>
            <a:r>
              <a:rPr lang="en-US" dirty="0"/>
              <a:t> manager </a:t>
            </a:r>
            <a:r>
              <a:rPr lang="en-US" dirty="0" err="1"/>
              <a:t>IS_An</a:t>
            </a:r>
            <a:r>
              <a:rPr lang="en-US" dirty="0"/>
              <a:t> employee. Student is a </a:t>
            </a:r>
            <a:r>
              <a:rPr lang="en-US" dirty="0" err="1"/>
              <a:t>generalisation</a:t>
            </a:r>
            <a:r>
              <a:rPr lang="en-US" dirty="0"/>
              <a:t> of graduate or undergraduate.</a:t>
            </a:r>
          </a:p>
          <a:p>
            <a:r>
              <a:rPr lang="en-US" dirty="0"/>
              <a:t>Car and truck are both examples of the </a:t>
            </a:r>
            <a:r>
              <a:rPr lang="en-US" dirty="0" err="1"/>
              <a:t>generalised</a:t>
            </a:r>
            <a:r>
              <a:rPr lang="en-US" dirty="0"/>
              <a:t> superclass Vehicle</a:t>
            </a:r>
          </a:p>
          <a:p>
            <a:r>
              <a:rPr lang="en-US" dirty="0" err="1"/>
              <a:t>Generalisation</a:t>
            </a:r>
            <a:r>
              <a:rPr lang="en-US" dirty="0"/>
              <a:t> is considered as being functionally the inverse of the </a:t>
            </a:r>
            <a:r>
              <a:rPr lang="en-US" dirty="0" err="1"/>
              <a:t>specialisation</a:t>
            </a:r>
            <a:r>
              <a:rPr lang="en-US" dirty="0"/>
              <a:t> process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5031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582341"/>
            <a:ext cx="8305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/>
              <a:t>Design Constraints on a</a:t>
            </a:r>
          </a:p>
          <a:p>
            <a:r>
              <a:rPr lang="en-GB" sz="2400" b="1" dirty="0"/>
              <a:t>Specialization/Generalization (Contd.)</a:t>
            </a:r>
          </a:p>
          <a:p>
            <a:r>
              <a:rPr lang="en-US" sz="2400" dirty="0"/>
              <a:t>! Completeness constraint -- specifies whether or not an entity in</a:t>
            </a:r>
          </a:p>
          <a:p>
            <a:r>
              <a:rPr lang="en-US" sz="2400" dirty="0"/>
              <a:t>the higher-level entity set must belong to at least one of the</a:t>
            </a:r>
          </a:p>
          <a:p>
            <a:r>
              <a:rPr lang="en-US" sz="2400" dirty="0"/>
              <a:t>lower-level entity sets within a generalization.</a:t>
            </a:r>
          </a:p>
          <a:p>
            <a:r>
              <a:rPr lang="en-US" sz="2400" dirty="0"/>
              <a:t>" </a:t>
            </a:r>
            <a:r>
              <a:rPr lang="en-US" sz="2400" b="1" dirty="0"/>
              <a:t>total </a:t>
            </a:r>
            <a:r>
              <a:rPr lang="en-US" sz="2400" dirty="0"/>
              <a:t>: an entity must belong to one of the lower-level entity sets</a:t>
            </a:r>
          </a:p>
          <a:p>
            <a:r>
              <a:rPr lang="en-US" sz="2400" dirty="0"/>
              <a:t>" </a:t>
            </a:r>
            <a:r>
              <a:rPr lang="en-US" sz="2400" b="1" dirty="0"/>
              <a:t>partial</a:t>
            </a:r>
            <a:r>
              <a:rPr lang="en-US" sz="2400" dirty="0"/>
              <a:t>: an entity need not belong to one of the lower-level entity</a:t>
            </a:r>
          </a:p>
          <a:p>
            <a:r>
              <a:rPr lang="en-GB" sz="2400" dirty="0"/>
              <a:t>sets</a:t>
            </a:r>
          </a:p>
        </p:txBody>
      </p:sp>
    </p:spTree>
    <p:extLst>
      <p:ext uri="{BB962C8B-B14F-4D97-AF65-F5344CB8AC3E}">
        <p14:creationId xmlns:p14="http://schemas.microsoft.com/office/powerpoint/2010/main" val="18194535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95600" y="583790"/>
            <a:ext cx="27432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Vehicle</a:t>
            </a:r>
          </a:p>
          <a:p>
            <a:pPr algn="ctr"/>
            <a:r>
              <a:rPr lang="en-US" u="sng" dirty="0" smtClean="0"/>
              <a:t>Vehicle ID</a:t>
            </a:r>
          </a:p>
          <a:p>
            <a:pPr algn="ctr"/>
            <a:r>
              <a:rPr lang="en-US" dirty="0" smtClean="0"/>
              <a:t>Price</a:t>
            </a:r>
          </a:p>
          <a:p>
            <a:pPr algn="ctr"/>
            <a:r>
              <a:rPr lang="en-US" dirty="0" smtClean="0"/>
              <a:t>Engine Displacement</a:t>
            </a:r>
          </a:p>
          <a:p>
            <a:pPr algn="ctr"/>
            <a:r>
              <a:rPr lang="en-US" dirty="0" smtClean="0"/>
              <a:t>Vehicle Name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28600" y="4114800"/>
            <a:ext cx="22098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Car</a:t>
            </a:r>
          </a:p>
          <a:p>
            <a:pPr algn="ctr"/>
            <a:r>
              <a:rPr lang="en-US" u="sng" dirty="0" smtClean="0"/>
              <a:t>Vehicle ID</a:t>
            </a:r>
          </a:p>
          <a:p>
            <a:pPr algn="ctr"/>
            <a:r>
              <a:rPr lang="en-US" dirty="0" smtClean="0"/>
              <a:t>Price </a:t>
            </a:r>
          </a:p>
          <a:p>
            <a:pPr algn="ctr"/>
            <a:r>
              <a:rPr lang="en-US" dirty="0" smtClean="0"/>
              <a:t>Engine Displacement </a:t>
            </a:r>
          </a:p>
          <a:p>
            <a:pPr algn="ctr"/>
            <a:r>
              <a:rPr lang="en-US" dirty="0" smtClean="0"/>
              <a:t>Vehicle name</a:t>
            </a:r>
          </a:p>
          <a:p>
            <a:pPr algn="ctr"/>
            <a:r>
              <a:rPr lang="en-US" dirty="0" smtClean="0"/>
              <a:t>No of Passengers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162300" y="4114800"/>
            <a:ext cx="22098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Truck</a:t>
            </a:r>
          </a:p>
          <a:p>
            <a:pPr algn="ctr"/>
            <a:r>
              <a:rPr lang="en-US" u="sng" dirty="0" smtClean="0"/>
              <a:t>Vehicle ID</a:t>
            </a:r>
          </a:p>
          <a:p>
            <a:pPr algn="ctr"/>
            <a:r>
              <a:rPr lang="en-US" dirty="0" smtClean="0"/>
              <a:t>Price </a:t>
            </a:r>
          </a:p>
          <a:p>
            <a:pPr algn="ctr"/>
            <a:r>
              <a:rPr lang="en-US" dirty="0" smtClean="0"/>
              <a:t>Engine Displacement </a:t>
            </a:r>
          </a:p>
          <a:p>
            <a:pPr algn="ctr"/>
            <a:r>
              <a:rPr lang="en-US" dirty="0" smtClean="0"/>
              <a:t>Vehicle name</a:t>
            </a:r>
          </a:p>
          <a:p>
            <a:pPr algn="ctr"/>
            <a:r>
              <a:rPr lang="en-US" dirty="0" smtClean="0"/>
              <a:t>No of Passengers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670755" y="4080387"/>
            <a:ext cx="22098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MotorCycle</a:t>
            </a:r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u="sng" dirty="0" smtClean="0"/>
              <a:t>Vehicle ID</a:t>
            </a:r>
          </a:p>
          <a:p>
            <a:pPr algn="ctr"/>
            <a:r>
              <a:rPr lang="en-US" dirty="0" smtClean="0"/>
              <a:t>Price </a:t>
            </a:r>
          </a:p>
          <a:p>
            <a:pPr algn="ctr"/>
            <a:r>
              <a:rPr lang="en-US" dirty="0" smtClean="0"/>
              <a:t>Engine Displacement </a:t>
            </a:r>
          </a:p>
          <a:p>
            <a:pPr algn="ctr"/>
            <a:r>
              <a:rPr lang="en-US" dirty="0" smtClean="0"/>
              <a:t>Vehicle name</a:t>
            </a:r>
          </a:p>
          <a:p>
            <a:pPr algn="ctr"/>
            <a:r>
              <a:rPr lang="en-US" dirty="0" smtClean="0"/>
              <a:t>No of Passengers</a:t>
            </a:r>
            <a:endParaRPr lang="en-GB" dirty="0"/>
          </a:p>
        </p:txBody>
      </p:sp>
      <p:cxnSp>
        <p:nvCxnSpPr>
          <p:cNvPr id="9" name="Straight Connector 8"/>
          <p:cNvCxnSpPr>
            <a:endCxn id="10" idx="0"/>
          </p:cNvCxnSpPr>
          <p:nvPr/>
        </p:nvCxnSpPr>
        <p:spPr>
          <a:xfrm>
            <a:off x="4191000" y="2031590"/>
            <a:ext cx="0" cy="483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810000" y="2514600"/>
            <a:ext cx="7620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/>
          <p:cNvCxnSpPr>
            <a:stCxn id="10" idx="2"/>
          </p:cNvCxnSpPr>
          <p:nvPr/>
        </p:nvCxnSpPr>
        <p:spPr>
          <a:xfrm flipH="1">
            <a:off x="1752600" y="2857500"/>
            <a:ext cx="2057400" cy="1222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4"/>
          </p:cNvCxnSpPr>
          <p:nvPr/>
        </p:nvCxnSpPr>
        <p:spPr>
          <a:xfrm>
            <a:off x="4191000" y="3200400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6"/>
          </p:cNvCxnSpPr>
          <p:nvPr/>
        </p:nvCxnSpPr>
        <p:spPr>
          <a:xfrm>
            <a:off x="4572000" y="2857500"/>
            <a:ext cx="1905000" cy="1222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0286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46" t="38542" r="25622" b="16129"/>
          <a:stretch/>
        </p:blipFill>
        <p:spPr bwMode="auto">
          <a:xfrm>
            <a:off x="380999" y="1981200"/>
            <a:ext cx="8229599" cy="422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352800" y="1219200"/>
            <a:ext cx="1565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Aggregation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4429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Application Programs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Functions: </a:t>
            </a:r>
          </a:p>
          <a:p>
            <a:pPr lvl="1"/>
            <a:r>
              <a:rPr lang="en-US" altLang="en-US"/>
              <a:t>Create and process forms</a:t>
            </a:r>
          </a:p>
          <a:p>
            <a:pPr lvl="1"/>
            <a:r>
              <a:rPr lang="en-US" altLang="en-US"/>
              <a:t>Create and transmit queries</a:t>
            </a:r>
          </a:p>
          <a:p>
            <a:pPr lvl="1"/>
            <a:r>
              <a:rPr lang="en-US" altLang="en-US"/>
              <a:t>Create and process reports</a:t>
            </a:r>
          </a:p>
          <a:p>
            <a:pPr lvl="1"/>
            <a:r>
              <a:rPr lang="en-US" altLang="en-US"/>
              <a:t>Execute application logic</a:t>
            </a:r>
          </a:p>
          <a:p>
            <a:pPr lvl="1"/>
            <a:r>
              <a:rPr lang="en-US" altLang="en-US"/>
              <a:t>Control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Chapter 1/</a:t>
            </a:r>
            <a:fld id="{EA2F94B4-8A5A-4A76-B3B0-F01F7E3D7B1D}" type="slidenum">
              <a:rPr lang="en-US" altLang="en-US"/>
              <a:pPr/>
              <a:t>4</a:t>
            </a:fld>
            <a:r>
              <a:rPr lang="en-US" altLang="en-US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042880120"/>
      </p:ext>
    </p:extLst>
  </p:cSld>
  <p:clrMapOvr>
    <a:masterClrMapping/>
  </p:clrMapOvr>
  <p:transition>
    <p:pull dir="d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304800"/>
            <a:ext cx="8839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Aggregation (Cont.)</a:t>
            </a:r>
          </a:p>
          <a:p>
            <a:r>
              <a:rPr lang="en-US" dirty="0"/>
              <a:t>! Relationship sets </a:t>
            </a:r>
            <a:r>
              <a:rPr lang="en-US" i="1" dirty="0"/>
              <a:t>works-on </a:t>
            </a:r>
            <a:r>
              <a:rPr lang="en-US" dirty="0"/>
              <a:t>and </a:t>
            </a:r>
            <a:r>
              <a:rPr lang="en-US" i="1" dirty="0"/>
              <a:t>manages </a:t>
            </a:r>
            <a:r>
              <a:rPr lang="en-US" dirty="0"/>
              <a:t>represent overlapping</a:t>
            </a:r>
          </a:p>
          <a:p>
            <a:r>
              <a:rPr lang="en-GB" dirty="0"/>
              <a:t>information</a:t>
            </a:r>
          </a:p>
          <a:p>
            <a:r>
              <a:rPr lang="en-US" dirty="0"/>
              <a:t>" Every </a:t>
            </a:r>
            <a:r>
              <a:rPr lang="en-US" i="1" dirty="0"/>
              <a:t>manages </a:t>
            </a:r>
            <a:r>
              <a:rPr lang="en-US" dirty="0"/>
              <a:t>relationship corresponds to a </a:t>
            </a:r>
            <a:r>
              <a:rPr lang="en-US" i="1" dirty="0"/>
              <a:t>works-on </a:t>
            </a:r>
            <a:r>
              <a:rPr lang="en-US" dirty="0"/>
              <a:t>relationship</a:t>
            </a:r>
          </a:p>
          <a:p>
            <a:r>
              <a:rPr lang="en-US" dirty="0"/>
              <a:t>" However, some </a:t>
            </a:r>
            <a:r>
              <a:rPr lang="en-US" i="1" dirty="0"/>
              <a:t>works-on </a:t>
            </a:r>
            <a:r>
              <a:rPr lang="en-US" dirty="0"/>
              <a:t>relationships may not correspond to any</a:t>
            </a:r>
          </a:p>
          <a:p>
            <a:r>
              <a:rPr lang="en-GB" i="1" dirty="0"/>
              <a:t>manages </a:t>
            </a:r>
            <a:r>
              <a:rPr lang="en-GB" dirty="0"/>
              <a:t>relationships</a:t>
            </a:r>
          </a:p>
          <a:p>
            <a:r>
              <a:rPr lang="en-US" dirty="0"/>
              <a:t># So we can’t discard the </a:t>
            </a:r>
            <a:r>
              <a:rPr lang="en-US" i="1" dirty="0"/>
              <a:t>works-on </a:t>
            </a:r>
            <a:r>
              <a:rPr lang="en-US" dirty="0"/>
              <a:t>relationship</a:t>
            </a:r>
          </a:p>
          <a:p>
            <a:r>
              <a:rPr lang="en-US" dirty="0"/>
              <a:t>! Eliminate this redundancy via </a:t>
            </a:r>
            <a:r>
              <a:rPr lang="en-US" i="1" dirty="0"/>
              <a:t>aggregation</a:t>
            </a:r>
          </a:p>
          <a:p>
            <a:r>
              <a:rPr lang="en-US" dirty="0"/>
              <a:t>" Treat relationship as an abstract entity</a:t>
            </a:r>
          </a:p>
          <a:p>
            <a:r>
              <a:rPr lang="en-GB" dirty="0"/>
              <a:t>" Allows relationships between relationships</a:t>
            </a:r>
          </a:p>
          <a:p>
            <a:r>
              <a:rPr lang="en-US" dirty="0"/>
              <a:t>" Abstraction of relationship into new entity</a:t>
            </a:r>
          </a:p>
          <a:p>
            <a:r>
              <a:rPr lang="en-US" dirty="0"/>
              <a:t>! Without introducing redundancy, the following diagram represents:</a:t>
            </a:r>
          </a:p>
          <a:p>
            <a:r>
              <a:rPr lang="en-US" dirty="0"/>
              <a:t>" An employee works on a particular job at a particular branch</a:t>
            </a:r>
          </a:p>
          <a:p>
            <a:r>
              <a:rPr lang="en-US" dirty="0"/>
              <a:t>" An employee, branch, job combination may have an associated manager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72759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838200"/>
            <a:ext cx="78486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Question 1 </a:t>
            </a:r>
            <a:r>
              <a:rPr lang="en-US" dirty="0"/>
              <a:t>What is the relationship among the following? List a few facts common to all items for each</a:t>
            </a:r>
          </a:p>
          <a:p>
            <a:r>
              <a:rPr lang="en-US" dirty="0"/>
              <a:t>Case. List a few facts about each subtype that is not common to the other subtype. Also draw the ER</a:t>
            </a:r>
          </a:p>
          <a:p>
            <a:r>
              <a:rPr lang="en-GB" dirty="0"/>
              <a:t>diagram for each.</a:t>
            </a:r>
          </a:p>
          <a:p>
            <a:r>
              <a:rPr lang="en-GB" dirty="0"/>
              <a:t>1. Book, publication, magazine</a:t>
            </a:r>
          </a:p>
          <a:p>
            <a:r>
              <a:rPr lang="en-GB" dirty="0"/>
              <a:t>2. Individual, employee, contact person</a:t>
            </a:r>
          </a:p>
          <a:p>
            <a:r>
              <a:rPr lang="en-GB" dirty="0"/>
              <a:t>3. Laptop, computer, desktop</a:t>
            </a:r>
          </a:p>
          <a:p>
            <a:r>
              <a:rPr lang="en-US" b="1" dirty="0"/>
              <a:t>Question 2 </a:t>
            </a:r>
            <a:r>
              <a:rPr lang="en-US" dirty="0"/>
              <a:t>Suppose you are part of the team that has been tasked to design a database for a hospital</a:t>
            </a:r>
          </a:p>
          <a:p>
            <a:r>
              <a:rPr lang="en-US" dirty="0"/>
              <a:t>management system and you have the following information/clues:</a:t>
            </a:r>
          </a:p>
          <a:p>
            <a:r>
              <a:rPr lang="en-US" dirty="0"/>
              <a:t>- A hospital has a number wards</a:t>
            </a:r>
          </a:p>
          <a:p>
            <a:r>
              <a:rPr lang="en-US" dirty="0"/>
              <a:t>- Each ward has a number patients</a:t>
            </a:r>
          </a:p>
          <a:p>
            <a:r>
              <a:rPr lang="en-US" dirty="0"/>
              <a:t>- Patients have only one doctor allowed to prescribe drugs for them.</a:t>
            </a:r>
          </a:p>
          <a:p>
            <a:r>
              <a:rPr lang="en-US" dirty="0"/>
              <a:t>- Doctors do their rounds once a day and prescribe drugs by prescription to their patients</a:t>
            </a:r>
          </a:p>
          <a:p>
            <a:r>
              <a:rPr lang="en-US" dirty="0"/>
              <a:t>- A prescription identifies the drug by code and name, recommended dosage and length of treatment</a:t>
            </a:r>
          </a:p>
          <a:p>
            <a:r>
              <a:rPr lang="en-US" dirty="0"/>
              <a:t>Draw the E-R diagram for this database system.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8261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DBMS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DBMS: Database Management System</a:t>
            </a:r>
          </a:p>
          <a:p>
            <a:r>
              <a:rPr lang="en-US" altLang="en-US" sz="2400"/>
              <a:t>Functions:</a:t>
            </a:r>
          </a:p>
          <a:p>
            <a:pPr lvl="1"/>
            <a:r>
              <a:rPr lang="en-US" altLang="en-US" sz="2000"/>
              <a:t>Create database, tables, and supporting structures</a:t>
            </a:r>
          </a:p>
          <a:p>
            <a:pPr lvl="1"/>
            <a:r>
              <a:rPr lang="en-US" altLang="en-US" sz="2000"/>
              <a:t>Read and update database data</a:t>
            </a:r>
          </a:p>
          <a:p>
            <a:pPr lvl="1"/>
            <a:r>
              <a:rPr lang="en-US" altLang="en-US" sz="2000"/>
              <a:t>Maintain database structures</a:t>
            </a:r>
          </a:p>
          <a:p>
            <a:pPr lvl="1"/>
            <a:r>
              <a:rPr lang="en-US" altLang="en-US" sz="2000"/>
              <a:t>Enforce rules</a:t>
            </a:r>
          </a:p>
          <a:p>
            <a:pPr lvl="1"/>
            <a:r>
              <a:rPr lang="en-US" altLang="en-US" sz="2000"/>
              <a:t>Control concurrency</a:t>
            </a:r>
          </a:p>
          <a:p>
            <a:pPr lvl="1"/>
            <a:r>
              <a:rPr lang="en-US" altLang="en-US" sz="2000"/>
              <a:t>Provide security</a:t>
            </a:r>
          </a:p>
          <a:p>
            <a:pPr lvl="1"/>
            <a:r>
              <a:rPr lang="en-US" altLang="en-US" sz="2000"/>
              <a:t>Perform backup and recovery</a:t>
            </a:r>
          </a:p>
          <a:p>
            <a:r>
              <a:rPr lang="en-US" altLang="en-US" sz="2400"/>
              <a:t>Example: Oracle, DB2, Microsoft Access, </a:t>
            </a:r>
            <a:br>
              <a:rPr lang="en-US" altLang="en-US" sz="2400"/>
            </a:br>
            <a:r>
              <a:rPr lang="en-US" altLang="en-US" sz="2400"/>
              <a:t>SQL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Chapter 1/</a:t>
            </a:r>
            <a:fld id="{2130C517-7FD9-492D-BA74-B485344D1E64}" type="slidenum">
              <a:rPr lang="en-US" altLang="en-US"/>
              <a:pPr/>
              <a:t>5</a:t>
            </a:fld>
            <a:r>
              <a:rPr lang="en-US" altLang="en-US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059037717"/>
      </p:ext>
    </p:extLst>
  </p:cSld>
  <p:clrMapOvr>
    <a:masterClrMapping/>
  </p:clrMapOvr>
  <p:transition>
    <p:pull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Database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Database is a self-describing collection of related records or tables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Components: 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User Data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rgbClr val="FF9900"/>
                </a:solidFill>
              </a:rPr>
              <a:t>Metadata</a:t>
            </a:r>
            <a:r>
              <a:rPr lang="en-US" altLang="en-US" sz="2000"/>
              <a:t>: data about the structure of a database 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rgbClr val="FF9900"/>
                </a:solidFill>
              </a:rPr>
              <a:t>Indexes</a:t>
            </a:r>
            <a:r>
              <a:rPr lang="en-US" altLang="en-US" sz="2000"/>
              <a:t> and related structures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rgbClr val="FF9900"/>
                </a:solidFill>
              </a:rPr>
              <a:t>Stored procedures</a:t>
            </a:r>
            <a:r>
              <a:rPr lang="en-US" altLang="en-US" sz="2000"/>
              <a:t>: program modules stored within the database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rgbClr val="FF9900"/>
                </a:solidFill>
              </a:rPr>
              <a:t>Triggers</a:t>
            </a:r>
            <a:r>
              <a:rPr lang="en-US" altLang="en-US" sz="2000"/>
              <a:t>: a procedure that is executed when a particular data activity occurs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rgbClr val="FF9900"/>
                </a:solidFill>
              </a:rPr>
              <a:t>Application metadata</a:t>
            </a:r>
            <a:r>
              <a:rPr lang="en-US" altLang="en-US" sz="2000"/>
              <a:t>: data describing application elements such as forms and reports</a:t>
            </a:r>
          </a:p>
          <a:p>
            <a:pPr>
              <a:lnSpc>
                <a:spcPct val="90000"/>
              </a:lnSpc>
            </a:pPr>
            <a:endParaRPr lang="en-US" alt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Chapter 1/</a:t>
            </a:r>
            <a:fld id="{9FBA39B6-9C70-4F48-9580-0365FFDB0F97}" type="slidenum">
              <a:rPr lang="en-US" altLang="en-US"/>
              <a:pPr/>
              <a:t>6</a:t>
            </a:fld>
            <a:r>
              <a:rPr lang="en-US" altLang="en-US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750657727"/>
      </p:ext>
    </p:extLst>
  </p:cSld>
  <p:clrMapOvr>
    <a:masterClrMapping/>
  </p:clrMapOvr>
  <p:transition>
    <p:pull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Database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Personal database</a:t>
            </a:r>
          </a:p>
          <a:p>
            <a:pPr lvl="1"/>
            <a:r>
              <a:rPr lang="en-US" altLang="en-US"/>
              <a:t>1 user; &lt; 10 MB</a:t>
            </a:r>
          </a:p>
          <a:p>
            <a:r>
              <a:rPr lang="en-US" altLang="en-US"/>
              <a:t>Workgroup database</a:t>
            </a:r>
          </a:p>
          <a:p>
            <a:pPr lvl="1"/>
            <a:r>
              <a:rPr lang="en-US" altLang="en-US"/>
              <a:t>&lt; 25 users; &lt; 100 MB</a:t>
            </a:r>
          </a:p>
          <a:p>
            <a:r>
              <a:rPr lang="en-US" altLang="en-US"/>
              <a:t>Organizational database</a:t>
            </a:r>
          </a:p>
          <a:p>
            <a:pPr lvl="1"/>
            <a:r>
              <a:rPr lang="en-US" altLang="en-US"/>
              <a:t>Hundreds to thousands users</a:t>
            </a:r>
          </a:p>
          <a:p>
            <a:pPr lvl="1"/>
            <a:r>
              <a:rPr lang="en-US" altLang="en-US"/>
              <a:t>&gt;1 Trillion bytes, possibly several databases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Chapter 1/</a:t>
            </a:r>
            <a:fld id="{414333B4-D47C-4C84-A112-2B3F168184F7}" type="slidenum">
              <a:rPr lang="en-US" altLang="en-US"/>
              <a:pPr/>
              <a:t>7</a:t>
            </a:fld>
            <a:r>
              <a:rPr lang="en-US" altLang="en-US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400684946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20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20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204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2" name="Rectangle 8"/>
          <p:cNvSpPr>
            <a:spLocks noGrp="1" noChangeArrowheads="1"/>
          </p:cNvSpPr>
          <p:nvPr>
            <p:ph type="title"/>
          </p:nvPr>
        </p:nvSpPr>
        <p:spPr>
          <a:xfrm>
            <a:off x="609600" y="62926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Example: </a:t>
            </a:r>
            <a:br>
              <a:rPr lang="en-US" altLang="en-US" dirty="0"/>
            </a:br>
            <a:r>
              <a:rPr lang="en-US" altLang="en-US" dirty="0"/>
              <a:t>Organizational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Chapter 1/</a:t>
            </a:r>
            <a:fld id="{16042488-23BE-4174-ADB4-5DDAEE476CB9}" type="slidenum">
              <a:rPr lang="en-US" altLang="en-US"/>
              <a:pPr/>
              <a:t>8</a:t>
            </a:fld>
            <a:r>
              <a:rPr lang="en-US" altLang="en-US"/>
              <a:t>    </a:t>
            </a:r>
          </a:p>
        </p:txBody>
      </p:sp>
      <p:pic>
        <p:nvPicPr>
          <p:cNvPr id="36875" name="Picture 11" descr="FIG_01_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752600"/>
            <a:ext cx="6172200" cy="453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049185"/>
      </p:ext>
    </p:extLst>
  </p:cSld>
  <p:clrMapOvr>
    <a:masterClrMapping/>
  </p:clrMapOvr>
  <p:transition>
    <p:pull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Building a Database System</a:t>
            </a:r>
          </a:p>
        </p:txBody>
      </p:sp>
      <p:sp>
        <p:nvSpPr>
          <p:cNvPr id="2458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3 Phases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solidFill>
                  <a:srgbClr val="FF9900"/>
                </a:solidFill>
              </a:rPr>
              <a:t>Requirements phase</a:t>
            </a:r>
            <a:r>
              <a:rPr lang="en-US" altLang="en-US" sz="2400"/>
              <a:t>: a data model is developed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Data model is a logical representation of the database structure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solidFill>
                  <a:srgbClr val="FF9900"/>
                </a:solidFill>
              </a:rPr>
              <a:t>Design phase</a:t>
            </a:r>
            <a:r>
              <a:rPr lang="en-US" altLang="en-US" sz="2400"/>
              <a:t>: the data model is transformed into tables and relationships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solidFill>
                  <a:srgbClr val="FF9900"/>
                </a:solidFill>
              </a:rPr>
              <a:t>Implementation phase</a:t>
            </a:r>
            <a:r>
              <a:rPr lang="en-US" altLang="en-US" sz="2400"/>
              <a:t>: 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Tables, relationships, and constraints are created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Stored procedures and triggers are written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The database is filled and systems are tested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Database and its applications will be modified (through these same three phases) to meet new requirements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Chapter 1/</a:t>
            </a:r>
            <a:fld id="{02AB075F-8416-41BF-B491-E20DDFEE92A7}" type="slidenum">
              <a:rPr lang="en-US" altLang="en-US"/>
              <a:pPr/>
              <a:t>9</a:t>
            </a:fld>
            <a:r>
              <a:rPr lang="en-US" altLang="en-US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737787613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4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45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245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245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245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245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245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245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245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 build="p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</TotalTime>
  <Words>3427</Words>
  <Application>Microsoft Office PowerPoint</Application>
  <PresentationFormat>On-screen Show (4:3)</PresentationFormat>
  <Paragraphs>398</Paragraphs>
  <Slides>41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Flow</vt:lpstr>
      <vt:lpstr>Introduction to Database Processing</vt:lpstr>
      <vt:lpstr>Why Use A Database?</vt:lpstr>
      <vt:lpstr>Components of A Database System</vt:lpstr>
      <vt:lpstr>Application Programs</vt:lpstr>
      <vt:lpstr>DBMS</vt:lpstr>
      <vt:lpstr>Database</vt:lpstr>
      <vt:lpstr>Types of Database</vt:lpstr>
      <vt:lpstr>Example:  Organizational Database</vt:lpstr>
      <vt:lpstr>Building a Database System</vt:lpstr>
      <vt:lpstr>Example: Data Model</vt:lpstr>
      <vt:lpstr>Application Development</vt:lpstr>
      <vt:lpstr>History of Database Processing</vt:lpstr>
      <vt:lpstr>Early Database Models</vt:lpstr>
      <vt:lpstr>The Relational Model</vt:lpstr>
      <vt:lpstr>Personal Computer DBMS</vt:lpstr>
      <vt:lpstr>Object Oriented DBMS (OODBMS)</vt:lpstr>
      <vt:lpstr>Recent History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 Processing</dc:title>
  <dc:creator>ict</dc:creator>
  <cp:lastModifiedBy>ict</cp:lastModifiedBy>
  <cp:revision>3</cp:revision>
  <dcterms:created xsi:type="dcterms:W3CDTF">2015-02-10T10:12:45Z</dcterms:created>
  <dcterms:modified xsi:type="dcterms:W3CDTF">2015-02-10T10:17:47Z</dcterms:modified>
</cp:coreProperties>
</file>