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3" r:id="rId6"/>
    <p:sldId id="260" r:id="rId7"/>
    <p:sldId id="262" r:id="rId8"/>
    <p:sldId id="264" r:id="rId9"/>
    <p:sldId id="265" r:id="rId10"/>
    <p:sldId id="266" r:id="rId11"/>
    <p:sldId id="267" r:id="rId12"/>
    <p:sldId id="261" r:id="rId13"/>
    <p:sldId id="268" r:id="rId14"/>
    <p:sldId id="269" r:id="rId15"/>
    <p:sldId id="270" r:id="rId16"/>
    <p:sldId id="271" r:id="rId17"/>
    <p:sldId id="282" r:id="rId18"/>
    <p:sldId id="272" r:id="rId19"/>
    <p:sldId id="274" r:id="rId20"/>
    <p:sldId id="275" r:id="rId21"/>
    <p:sldId id="276" r:id="rId22"/>
    <p:sldId id="277" r:id="rId23"/>
    <p:sldId id="278" r:id="rId24"/>
    <p:sldId id="279" r:id="rId25"/>
    <p:sldId id="280" r:id="rId26"/>
    <p:sldId id="281" r:id="rId27"/>
    <p:sldId id="283" r:id="rId28"/>
    <p:sldId id="284" r:id="rId2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FA58E-089A-4DD2-A232-206B0B18B38C}" type="datetimeFigureOut">
              <a:rPr lang="es-MX" smtClean="0"/>
              <a:t>18/06/2021</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C88EF-3C57-4471-BAA6-FD030187111D}" type="slidenum">
              <a:rPr lang="es-MX" smtClean="0"/>
              <a:t>‹Nº›</a:t>
            </a:fld>
            <a:endParaRPr lang="es-MX"/>
          </a:p>
        </p:txBody>
      </p:sp>
    </p:spTree>
    <p:extLst>
      <p:ext uri="{BB962C8B-B14F-4D97-AF65-F5344CB8AC3E}">
        <p14:creationId xmlns:p14="http://schemas.microsoft.com/office/powerpoint/2010/main" val="3745141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45E2D-33FF-4DA6-8B08-E27EACAC894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AF0FCE6-6B74-4415-9A23-5C0E9D36E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AF72BF31-E155-4648-80CE-8D3891CD9B75}"/>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248B950A-193A-426E-8FD6-430A503716E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8E38FC-70D8-4B78-99CF-F132A0BFCC5C}"/>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104582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1CD40-BC8A-4810-B3CE-F0E48DA784C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61FCC66-D3B9-496F-AE0C-9E4F69C3823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051CE8D-FD43-4671-9C3E-38A6ADBC5992}"/>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153E43BB-8227-4270-8D7F-605A50AEEF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16A8CBC-F986-4C48-94A6-111BC6296777}"/>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5483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1CFA73-2B3B-4569-B1CB-A47A89FDA95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BA39A7B-3E0F-4F13-8450-AFAEE96C9E7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B208209-7D35-449B-A8B3-42C7AD946CA0}"/>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E7B7B9D4-58BD-42E6-84D7-9631BEF87BA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D491BBC-D216-4141-B8FA-F6326B877C46}"/>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356734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003D4-830D-4B76-89B8-43E6CF056F4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372E393-68C9-47FB-8469-5D05E30E830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0371BD2-DDD5-4E0C-BF66-82CC76B351AB}"/>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812B968B-6188-44B0-9DE2-9A4B014C78B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C514823-4C89-4076-A60B-951B26AD5949}"/>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133682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82ABA-B7BF-49E8-844B-6EFF905E55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A8E71E4-02E7-4123-A945-62F6853CF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9ADCA85-2855-466C-A23B-A2B3978BA66C}"/>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4118D79C-9ADA-4F72-9DC5-368EF177983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1EA8CDB-B4FE-441B-941C-F230420A241A}"/>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232572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74B551-2E92-4413-8E32-6B2C3906A5D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2A3F7C5-C99D-447B-8112-8B048994DF8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BE1ABD5-CB5C-418D-88B6-94951019F15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51D3915A-D0DA-45EF-BF66-D7EA9567E0DF}"/>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6" name="Marcador de pie de página 5">
            <a:extLst>
              <a:ext uri="{FF2B5EF4-FFF2-40B4-BE49-F238E27FC236}">
                <a16:creationId xmlns:a16="http://schemas.microsoft.com/office/drawing/2014/main" id="{2FDAE99E-8AB1-4AB1-B3A6-30AE336FC34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892C69D-9062-4D21-8557-D40C8E617205}"/>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178414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F2D66-8C27-4864-AD1F-49B22E55A2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25AFC73-AAB5-4E5D-9D2C-6D43029F38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5EDEB95-7065-4C72-9D69-7F6194ABB3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77AF128-19F8-4E3B-83FC-B846AB05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33C934-D9C5-4E56-A937-669AF64DDA8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7D7087A-85DC-4158-9B43-28AFCF4B6DC3}"/>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8" name="Marcador de pie de página 7">
            <a:extLst>
              <a:ext uri="{FF2B5EF4-FFF2-40B4-BE49-F238E27FC236}">
                <a16:creationId xmlns:a16="http://schemas.microsoft.com/office/drawing/2014/main" id="{27EFE742-BFB7-4F64-B33D-1C6B3D4785A7}"/>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0D0F6F4-7D27-405F-9837-C303A36F4E94}"/>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236315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DBA8E-6BF6-43F0-BC42-E35957EF9A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480E11B-F026-4180-91BC-F0108E5B8350}"/>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4" name="Marcador de pie de página 3">
            <a:extLst>
              <a:ext uri="{FF2B5EF4-FFF2-40B4-BE49-F238E27FC236}">
                <a16:creationId xmlns:a16="http://schemas.microsoft.com/office/drawing/2014/main" id="{1EF24CC9-F8E6-4A28-BD9B-B147E4C1130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91E7F42E-D401-4AF7-A3A1-D40B5794CE14}"/>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267209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65359A8-1FA2-45AD-8D3B-6FD6D13CBC5F}"/>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3" name="Marcador de pie de página 2">
            <a:extLst>
              <a:ext uri="{FF2B5EF4-FFF2-40B4-BE49-F238E27FC236}">
                <a16:creationId xmlns:a16="http://schemas.microsoft.com/office/drawing/2014/main" id="{7F7F26CD-8701-4010-8704-34EC333F1C7A}"/>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612B0590-58D9-4C07-881B-A549A707528E}"/>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427337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A740E-16A9-49A9-B62C-18C7FBE3DF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72EFB46-C72C-4291-A7CE-AF6494282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B4504712-E150-4AF9-9817-A1372C03F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CAA6BC-FE4A-4981-959C-99D58B93D703}"/>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6" name="Marcador de pie de página 5">
            <a:extLst>
              <a:ext uri="{FF2B5EF4-FFF2-40B4-BE49-F238E27FC236}">
                <a16:creationId xmlns:a16="http://schemas.microsoft.com/office/drawing/2014/main" id="{64687048-61E3-4481-ABB7-7A6E705B4A3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9C0BA09-CDFF-47D3-BDB0-D94A80349182}"/>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401975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E4C845-AB3A-4B84-A334-03CF796F53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CA3C867F-BA17-42E7-8706-94289C4E3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B7900AA-B1A8-491C-B83B-32B828D13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965F92D-F00F-4ACF-88AA-4FE72B69553A}"/>
              </a:ext>
            </a:extLst>
          </p:cNvPr>
          <p:cNvSpPr>
            <a:spLocks noGrp="1"/>
          </p:cNvSpPr>
          <p:nvPr>
            <p:ph type="dt" sz="half" idx="10"/>
          </p:nvPr>
        </p:nvSpPr>
        <p:spPr/>
        <p:txBody>
          <a:bodyPr/>
          <a:lstStyle/>
          <a:p>
            <a:fld id="{3A0A599F-3EEF-4A33-9A83-795C8DC25F80}" type="datetimeFigureOut">
              <a:rPr lang="es-MX" smtClean="0"/>
              <a:t>18/06/2021</a:t>
            </a:fld>
            <a:endParaRPr lang="es-MX"/>
          </a:p>
        </p:txBody>
      </p:sp>
      <p:sp>
        <p:nvSpPr>
          <p:cNvPr id="6" name="Marcador de pie de página 5">
            <a:extLst>
              <a:ext uri="{FF2B5EF4-FFF2-40B4-BE49-F238E27FC236}">
                <a16:creationId xmlns:a16="http://schemas.microsoft.com/office/drawing/2014/main" id="{17A5679E-1259-4569-B1BD-087EF59474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EEE1DF8-FC99-449A-A606-7BF7F18F5C73}"/>
              </a:ext>
            </a:extLst>
          </p:cNvPr>
          <p:cNvSpPr>
            <a:spLocks noGrp="1"/>
          </p:cNvSpPr>
          <p:nvPr>
            <p:ph type="sldNum" sz="quarter" idx="12"/>
          </p:nvPr>
        </p:nvSpPr>
        <p:spPr/>
        <p:txBody>
          <a:bodyPr/>
          <a:lstStyle/>
          <a:p>
            <a:fld id="{CFBF04AC-724A-42D7-A8B2-92CBBBB0D547}" type="slidenum">
              <a:rPr lang="es-MX" smtClean="0"/>
              <a:t>‹Nº›</a:t>
            </a:fld>
            <a:endParaRPr lang="es-MX"/>
          </a:p>
        </p:txBody>
      </p:sp>
    </p:spTree>
    <p:extLst>
      <p:ext uri="{BB962C8B-B14F-4D97-AF65-F5344CB8AC3E}">
        <p14:creationId xmlns:p14="http://schemas.microsoft.com/office/powerpoint/2010/main" val="255755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0146C1A-946A-40AF-9055-5ECB40A33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B55139-3971-470A-B0EB-A0FF3341EB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B39C387-8BA2-48A3-95B7-DEABA64C0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A599F-3EEF-4A33-9A83-795C8DC25F80}" type="datetimeFigureOut">
              <a:rPr lang="es-MX" smtClean="0"/>
              <a:t>18/06/2021</a:t>
            </a:fld>
            <a:endParaRPr lang="es-MX"/>
          </a:p>
        </p:txBody>
      </p:sp>
      <p:sp>
        <p:nvSpPr>
          <p:cNvPr id="5" name="Marcador de pie de página 4">
            <a:extLst>
              <a:ext uri="{FF2B5EF4-FFF2-40B4-BE49-F238E27FC236}">
                <a16:creationId xmlns:a16="http://schemas.microsoft.com/office/drawing/2014/main" id="{AC003687-EE10-465D-A096-ABDB523A82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37C3DCBA-4A96-4523-AA88-CAA8D951A6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F04AC-724A-42D7-A8B2-92CBBBB0D547}" type="slidenum">
              <a:rPr lang="es-MX" smtClean="0"/>
              <a:t>‹Nº›</a:t>
            </a:fld>
            <a:endParaRPr lang="es-MX"/>
          </a:p>
        </p:txBody>
      </p:sp>
    </p:spTree>
    <p:extLst>
      <p:ext uri="{BB962C8B-B14F-4D97-AF65-F5344CB8AC3E}">
        <p14:creationId xmlns:p14="http://schemas.microsoft.com/office/powerpoint/2010/main" val="396656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hyperlink" Target="https://www.figma.com/file/OzynM5OsVYWZTMdFccHZxt/Overthinking?node-id=44%3A35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lumnosuady-my.sharepoint.com/:w:/g/personal/a18016307_alumnos_uady_mx/EZn7vYrh48pFhfVduQv1SX8Bp9kKIBpA9nmg4jYrjWj9gg?e=Ho5Sx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lumnosuady-my.sharepoint.com/:w:/g/personal/a18016307_alumnos_uady_mx/EQ-bYRWV85VEj9OUqG3zaVMBA234nf6apD2T52UGAbBaoQ?e=YtHap8"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s://alumnosuady-my.sharepoint.com/:x:/r/personal/a18016307_alumnos_uady_mx/_layouts/15/Doc.aspx?sourcedoc=%7BB72381E0-F849-4B0A-B959-EFC738C8A2E7%7D&amp;file=Monitoreo%20de%20actividades.xlsx&amp;action=default&amp;mobileredirect=tru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Shannonsen/ProyectoIHM.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lumnosuady-my.sharepoint.com/:w:/g/personal/a18016307_alumnos_uady_mx/ERwm9HtdqlRPjhF6W7msX1IB6luT9q0EA03mvc2fVDjBEQ?e=mYzp8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B28B75-2FC6-4CDB-9377-9A4E892F6FB1}"/>
              </a:ext>
            </a:extLst>
          </p:cNvPr>
          <p:cNvSpPr>
            <a:spLocks noGrp="1"/>
          </p:cNvSpPr>
          <p:nvPr>
            <p:ph type="ctrTitle"/>
          </p:nvPr>
        </p:nvSpPr>
        <p:spPr>
          <a:xfrm>
            <a:off x="6590662" y="4267832"/>
            <a:ext cx="4805996" cy="1297115"/>
          </a:xfrm>
        </p:spPr>
        <p:txBody>
          <a:bodyPr anchor="t">
            <a:normAutofit/>
          </a:bodyPr>
          <a:lstStyle/>
          <a:p>
            <a:pPr algn="l"/>
            <a:r>
              <a:rPr lang="es-MX" sz="4000" dirty="0">
                <a:solidFill>
                  <a:schemeClr val="tx2"/>
                </a:solidFill>
              </a:rPr>
              <a:t>Avance del proyecto</a:t>
            </a:r>
            <a:br>
              <a:rPr lang="es-MX" sz="4000" dirty="0">
                <a:solidFill>
                  <a:schemeClr val="tx2"/>
                </a:solidFill>
              </a:rPr>
            </a:br>
            <a:r>
              <a:rPr lang="es-MX" sz="4000" dirty="0">
                <a:solidFill>
                  <a:schemeClr val="tx2"/>
                </a:solidFill>
              </a:rPr>
              <a:t>Segunda Entrega</a:t>
            </a:r>
          </a:p>
        </p:txBody>
      </p:sp>
      <p:sp>
        <p:nvSpPr>
          <p:cNvPr id="3" name="Subtítulo 2">
            <a:extLst>
              <a:ext uri="{FF2B5EF4-FFF2-40B4-BE49-F238E27FC236}">
                <a16:creationId xmlns:a16="http://schemas.microsoft.com/office/drawing/2014/main" id="{8DDEF11F-86CC-48B1-A9E4-F85DEA62EA46}"/>
              </a:ext>
            </a:extLst>
          </p:cNvPr>
          <p:cNvSpPr>
            <a:spLocks noGrp="1"/>
          </p:cNvSpPr>
          <p:nvPr>
            <p:ph type="subTitle" idx="1"/>
          </p:nvPr>
        </p:nvSpPr>
        <p:spPr>
          <a:xfrm>
            <a:off x="6590966" y="3428999"/>
            <a:ext cx="4805691" cy="838831"/>
          </a:xfrm>
        </p:spPr>
        <p:txBody>
          <a:bodyPr anchor="b">
            <a:normAutofit/>
          </a:bodyPr>
          <a:lstStyle/>
          <a:p>
            <a:pPr algn="l"/>
            <a:r>
              <a:rPr lang="es-MX" sz="2000" dirty="0" err="1">
                <a:solidFill>
                  <a:schemeClr val="tx2"/>
                </a:solidFill>
              </a:rPr>
              <a:t>Overthinking</a:t>
            </a:r>
            <a:endParaRPr lang="es-MX" sz="2000" dirty="0">
              <a:solidFill>
                <a:schemeClr val="tx2"/>
              </a:solidFill>
            </a:endParaRPr>
          </a:p>
        </p:txBody>
      </p:sp>
      <p:pic>
        <p:nvPicPr>
          <p:cNvPr id="5" name="Imagen 4">
            <a:extLst>
              <a:ext uri="{FF2B5EF4-FFF2-40B4-BE49-F238E27FC236}">
                <a16:creationId xmlns:a16="http://schemas.microsoft.com/office/drawing/2014/main" id="{E80BD291-2A62-40D8-BC10-4430AD2F31C8}"/>
              </a:ext>
            </a:extLst>
          </p:cNvPr>
          <p:cNvPicPr>
            <a:picLocks noChangeAspect="1"/>
          </p:cNvPicPr>
          <p:nvPr/>
        </p:nvPicPr>
        <p:blipFill>
          <a:blip r:embed="rId2"/>
          <a:stretch>
            <a:fillRect/>
          </a:stretch>
        </p:blipFill>
        <p:spPr>
          <a:xfrm>
            <a:off x="311286" y="2862720"/>
            <a:ext cx="4708185" cy="2127855"/>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1" name="Group 6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2" name="Freeform: Shape 6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Shape 6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uadroTexto 3">
            <a:extLst>
              <a:ext uri="{FF2B5EF4-FFF2-40B4-BE49-F238E27FC236}">
                <a16:creationId xmlns:a16="http://schemas.microsoft.com/office/drawing/2014/main" id="{BCE6E802-DE05-4A70-BC6F-932B494EA260}"/>
              </a:ext>
            </a:extLst>
          </p:cNvPr>
          <p:cNvSpPr txBox="1"/>
          <p:nvPr/>
        </p:nvSpPr>
        <p:spPr>
          <a:xfrm>
            <a:off x="6760723" y="1254868"/>
            <a:ext cx="4451540" cy="1477328"/>
          </a:xfrm>
          <a:prstGeom prst="rect">
            <a:avLst/>
          </a:prstGeom>
          <a:noFill/>
        </p:spPr>
        <p:txBody>
          <a:bodyPr wrap="none" rtlCol="0">
            <a:spAutoFit/>
          </a:bodyPr>
          <a:lstStyle/>
          <a:p>
            <a:r>
              <a:rPr lang="es-MX" b="1" dirty="0"/>
              <a:t>Integrantes:</a:t>
            </a:r>
          </a:p>
          <a:p>
            <a:r>
              <a:rPr lang="es-MX" dirty="0"/>
              <a:t>Alexandra Guadalupe Adelfa Oreza Mendicuti</a:t>
            </a:r>
          </a:p>
          <a:p>
            <a:r>
              <a:rPr lang="es-MX" dirty="0"/>
              <a:t>Noé Alejandro González Bautista</a:t>
            </a:r>
          </a:p>
          <a:p>
            <a:r>
              <a:rPr lang="es-MX" dirty="0"/>
              <a:t>Jorge Alberto Chí León</a:t>
            </a:r>
          </a:p>
          <a:p>
            <a:r>
              <a:rPr lang="es-MX" dirty="0"/>
              <a:t>Shannon Sen Perdomo</a:t>
            </a:r>
          </a:p>
        </p:txBody>
      </p:sp>
    </p:spTree>
    <p:extLst>
      <p:ext uri="{BB962C8B-B14F-4D97-AF65-F5344CB8AC3E}">
        <p14:creationId xmlns:p14="http://schemas.microsoft.com/office/powerpoint/2010/main" val="8240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FA8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7E8246B3-6F96-48EE-BE07-B7D27E4A10B6}"/>
              </a:ext>
            </a:extLst>
          </p:cNvPr>
          <p:cNvPicPr>
            <a:picLocks noChangeAspect="1"/>
          </p:cNvPicPr>
          <p:nvPr/>
        </p:nvPicPr>
        <p:blipFill>
          <a:blip r:embed="rId2"/>
          <a:stretch>
            <a:fillRect/>
          </a:stretch>
        </p:blipFill>
        <p:spPr>
          <a:xfrm>
            <a:off x="622549" y="766566"/>
            <a:ext cx="3854945" cy="2229455"/>
          </a:xfrm>
          <a:prstGeom prst="rect">
            <a:avLst/>
          </a:prstGeom>
        </p:spPr>
      </p:pic>
      <p:sp>
        <p:nvSpPr>
          <p:cNvPr id="18" name="Rectangle 17">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FA8A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2F8F71F-6982-446F-A249-82D19503F76F}"/>
              </a:ext>
            </a:extLst>
          </p:cNvPr>
          <p:cNvPicPr>
            <a:picLocks noChangeAspect="1"/>
          </p:cNvPicPr>
          <p:nvPr/>
        </p:nvPicPr>
        <p:blipFill>
          <a:blip r:embed="rId3"/>
          <a:stretch>
            <a:fillRect/>
          </a:stretch>
        </p:blipFill>
        <p:spPr>
          <a:xfrm>
            <a:off x="622549" y="3873814"/>
            <a:ext cx="3854945" cy="2220390"/>
          </a:xfrm>
          <a:prstGeom prst="rect">
            <a:avLst/>
          </a:prstGeom>
        </p:spPr>
      </p:pic>
      <p:sp>
        <p:nvSpPr>
          <p:cNvPr id="20" name="Rectangle 19">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A22417A7-0D1F-4994-8700-7C6FA2336880}"/>
              </a:ext>
            </a:extLst>
          </p:cNvPr>
          <p:cNvPicPr>
            <a:picLocks noChangeAspect="1"/>
          </p:cNvPicPr>
          <p:nvPr/>
        </p:nvPicPr>
        <p:blipFill>
          <a:blip r:embed="rId4"/>
          <a:stretch>
            <a:fillRect/>
          </a:stretch>
        </p:blipFill>
        <p:spPr>
          <a:xfrm>
            <a:off x="5144764" y="1448904"/>
            <a:ext cx="6410084" cy="3974252"/>
          </a:xfrm>
          <a:prstGeom prst="rect">
            <a:avLst/>
          </a:prstGeom>
        </p:spPr>
      </p:pic>
    </p:spTree>
    <p:extLst>
      <p:ext uri="{BB962C8B-B14F-4D97-AF65-F5344CB8AC3E}">
        <p14:creationId xmlns:p14="http://schemas.microsoft.com/office/powerpoint/2010/main" val="2246732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277A6387-E488-4474-933C-E64924084A58}"/>
              </a:ext>
            </a:extLst>
          </p:cNvPr>
          <p:cNvPicPr>
            <a:picLocks noChangeAspect="1"/>
          </p:cNvPicPr>
          <p:nvPr/>
        </p:nvPicPr>
        <p:blipFill>
          <a:blip r:embed="rId2"/>
          <a:stretch>
            <a:fillRect/>
          </a:stretch>
        </p:blipFill>
        <p:spPr>
          <a:xfrm>
            <a:off x="7589369" y="724471"/>
            <a:ext cx="4016163" cy="2299252"/>
          </a:xfrm>
          <a:prstGeom prst="rect">
            <a:avLst/>
          </a:prstGeom>
        </p:spPr>
      </p:pic>
      <p:sp>
        <p:nvSpPr>
          <p:cNvPr id="27" name="Rectangle 26">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9094CC66-94C2-44B9-92AC-D716A6EECFA8}"/>
              </a:ext>
            </a:extLst>
          </p:cNvPr>
          <p:cNvPicPr>
            <a:picLocks noChangeAspect="1"/>
          </p:cNvPicPr>
          <p:nvPr/>
        </p:nvPicPr>
        <p:blipFill>
          <a:blip r:embed="rId3"/>
          <a:stretch>
            <a:fillRect/>
          </a:stretch>
        </p:blipFill>
        <p:spPr>
          <a:xfrm>
            <a:off x="641182" y="1631632"/>
            <a:ext cx="6416460" cy="3673422"/>
          </a:xfrm>
          <a:prstGeom prst="rect">
            <a:avLst/>
          </a:prstGeom>
        </p:spPr>
      </p:pic>
      <p:pic>
        <p:nvPicPr>
          <p:cNvPr id="7" name="Imagen 6">
            <a:extLst>
              <a:ext uri="{FF2B5EF4-FFF2-40B4-BE49-F238E27FC236}">
                <a16:creationId xmlns:a16="http://schemas.microsoft.com/office/drawing/2014/main" id="{59451FD4-4EEA-4355-B2AD-1EFEF84E86E9}"/>
              </a:ext>
            </a:extLst>
          </p:cNvPr>
          <p:cNvPicPr>
            <a:picLocks noChangeAspect="1"/>
          </p:cNvPicPr>
          <p:nvPr/>
        </p:nvPicPr>
        <p:blipFill>
          <a:blip r:embed="rId4"/>
          <a:stretch>
            <a:fillRect/>
          </a:stretch>
        </p:blipFill>
        <p:spPr>
          <a:xfrm>
            <a:off x="7641158" y="3748194"/>
            <a:ext cx="3964374" cy="2269603"/>
          </a:xfrm>
          <a:prstGeom prst="rect">
            <a:avLst/>
          </a:prstGeom>
        </p:spPr>
      </p:pic>
    </p:spTree>
    <p:extLst>
      <p:ext uri="{BB962C8B-B14F-4D97-AF65-F5344CB8AC3E}">
        <p14:creationId xmlns:p14="http://schemas.microsoft.com/office/powerpoint/2010/main" val="3939372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54C90B0-A6E0-467B-B467-3496B245B97D}"/>
              </a:ext>
            </a:extLst>
          </p:cNvPr>
          <p:cNvPicPr>
            <a:picLocks noChangeAspect="1"/>
          </p:cNvPicPr>
          <p:nvPr/>
        </p:nvPicPr>
        <p:blipFill>
          <a:blip r:embed="rId2"/>
          <a:stretch>
            <a:fillRect/>
          </a:stretch>
        </p:blipFill>
        <p:spPr>
          <a:xfrm>
            <a:off x="332807" y="233581"/>
            <a:ext cx="5133975" cy="2800350"/>
          </a:xfrm>
          <a:prstGeom prst="rect">
            <a:avLst/>
          </a:prstGeom>
        </p:spPr>
      </p:pic>
      <p:pic>
        <p:nvPicPr>
          <p:cNvPr id="8" name="Imagen 7">
            <a:extLst>
              <a:ext uri="{FF2B5EF4-FFF2-40B4-BE49-F238E27FC236}">
                <a16:creationId xmlns:a16="http://schemas.microsoft.com/office/drawing/2014/main" id="{AF91F19C-5608-4E68-B4BA-6E803997FD52}"/>
              </a:ext>
            </a:extLst>
          </p:cNvPr>
          <p:cNvPicPr>
            <a:picLocks noChangeAspect="1"/>
          </p:cNvPicPr>
          <p:nvPr/>
        </p:nvPicPr>
        <p:blipFill>
          <a:blip r:embed="rId3"/>
          <a:stretch>
            <a:fillRect/>
          </a:stretch>
        </p:blipFill>
        <p:spPr>
          <a:xfrm>
            <a:off x="5872162" y="233581"/>
            <a:ext cx="5019675" cy="3019425"/>
          </a:xfrm>
          <a:prstGeom prst="rect">
            <a:avLst/>
          </a:prstGeom>
        </p:spPr>
      </p:pic>
      <p:pic>
        <p:nvPicPr>
          <p:cNvPr id="10" name="Imagen 9">
            <a:extLst>
              <a:ext uri="{FF2B5EF4-FFF2-40B4-BE49-F238E27FC236}">
                <a16:creationId xmlns:a16="http://schemas.microsoft.com/office/drawing/2014/main" id="{530A6CC9-DC69-4BB7-98F4-1F1DD99164B0}"/>
              </a:ext>
            </a:extLst>
          </p:cNvPr>
          <p:cNvPicPr>
            <a:picLocks noChangeAspect="1"/>
          </p:cNvPicPr>
          <p:nvPr/>
        </p:nvPicPr>
        <p:blipFill>
          <a:blip r:embed="rId4"/>
          <a:stretch>
            <a:fillRect/>
          </a:stretch>
        </p:blipFill>
        <p:spPr>
          <a:xfrm>
            <a:off x="196012" y="3033931"/>
            <a:ext cx="5257800" cy="3067050"/>
          </a:xfrm>
          <a:prstGeom prst="rect">
            <a:avLst/>
          </a:prstGeom>
        </p:spPr>
      </p:pic>
      <p:pic>
        <p:nvPicPr>
          <p:cNvPr id="12" name="Imagen 11">
            <a:extLst>
              <a:ext uri="{FF2B5EF4-FFF2-40B4-BE49-F238E27FC236}">
                <a16:creationId xmlns:a16="http://schemas.microsoft.com/office/drawing/2014/main" id="{EF33E358-87E6-4142-B113-25E748326EFE}"/>
              </a:ext>
            </a:extLst>
          </p:cNvPr>
          <p:cNvPicPr>
            <a:picLocks noChangeAspect="1"/>
          </p:cNvPicPr>
          <p:nvPr/>
        </p:nvPicPr>
        <p:blipFill>
          <a:blip r:embed="rId5"/>
          <a:stretch>
            <a:fillRect/>
          </a:stretch>
        </p:blipFill>
        <p:spPr>
          <a:xfrm>
            <a:off x="5915024" y="3500423"/>
            <a:ext cx="4933950" cy="2838450"/>
          </a:xfrm>
          <a:prstGeom prst="rect">
            <a:avLst/>
          </a:prstGeom>
        </p:spPr>
      </p:pic>
      <p:sp>
        <p:nvSpPr>
          <p:cNvPr id="13" name="CuadroTexto 12">
            <a:extLst>
              <a:ext uri="{FF2B5EF4-FFF2-40B4-BE49-F238E27FC236}">
                <a16:creationId xmlns:a16="http://schemas.microsoft.com/office/drawing/2014/main" id="{91F918CC-09AC-47C4-8D62-A0603D5FA764}"/>
              </a:ext>
            </a:extLst>
          </p:cNvPr>
          <p:cNvSpPr txBox="1"/>
          <p:nvPr/>
        </p:nvSpPr>
        <p:spPr>
          <a:xfrm>
            <a:off x="895282" y="6046485"/>
            <a:ext cx="4164473"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Resultado de búsqueda</a:t>
            </a:r>
          </a:p>
        </p:txBody>
      </p:sp>
    </p:spTree>
    <p:extLst>
      <p:ext uri="{BB962C8B-B14F-4D97-AF65-F5344CB8AC3E}">
        <p14:creationId xmlns:p14="http://schemas.microsoft.com/office/powerpoint/2010/main" val="157910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987612-05C6-4BF9-BF88-1BED3FE7FC84}"/>
              </a:ext>
            </a:extLst>
          </p:cNvPr>
          <p:cNvPicPr>
            <a:picLocks noChangeAspect="1"/>
          </p:cNvPicPr>
          <p:nvPr/>
        </p:nvPicPr>
        <p:blipFill>
          <a:blip r:embed="rId2"/>
          <a:stretch>
            <a:fillRect/>
          </a:stretch>
        </p:blipFill>
        <p:spPr>
          <a:xfrm>
            <a:off x="287717" y="296370"/>
            <a:ext cx="5304214" cy="3023402"/>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4CF18C42-6B65-4970-BD78-C046D328F167}"/>
              </a:ext>
            </a:extLst>
          </p:cNvPr>
          <p:cNvPicPr>
            <a:picLocks noChangeAspect="1"/>
          </p:cNvPicPr>
          <p:nvPr/>
        </p:nvPicPr>
        <p:blipFill>
          <a:blip r:embed="rId3"/>
          <a:stretch>
            <a:fillRect/>
          </a:stretch>
        </p:blipFill>
        <p:spPr>
          <a:xfrm>
            <a:off x="6286055" y="296370"/>
            <a:ext cx="5384740" cy="2988531"/>
          </a:xfrm>
          <a:prstGeom prst="rect">
            <a:avLst/>
          </a:prstGeom>
        </p:spPr>
      </p:pic>
      <p:cxnSp>
        <p:nvCxnSpPr>
          <p:cNvPr id="18" name="Straight Connector 1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3ADBE135-F586-42DE-AAA8-F389A6A046EE}"/>
              </a:ext>
            </a:extLst>
          </p:cNvPr>
          <p:cNvPicPr>
            <a:picLocks noChangeAspect="1"/>
          </p:cNvPicPr>
          <p:nvPr/>
        </p:nvPicPr>
        <p:blipFill>
          <a:blip r:embed="rId4"/>
          <a:stretch>
            <a:fillRect/>
          </a:stretch>
        </p:blipFill>
        <p:spPr>
          <a:xfrm>
            <a:off x="309057" y="3610858"/>
            <a:ext cx="5282874" cy="3011238"/>
          </a:xfrm>
          <a:prstGeom prst="rect">
            <a:avLst/>
          </a:prstGeom>
        </p:spPr>
      </p:pic>
      <p:pic>
        <p:nvPicPr>
          <p:cNvPr id="9" name="Imagen 8">
            <a:extLst>
              <a:ext uri="{FF2B5EF4-FFF2-40B4-BE49-F238E27FC236}">
                <a16:creationId xmlns:a16="http://schemas.microsoft.com/office/drawing/2014/main" id="{4C22597D-C1EC-4790-B83C-A7C4568E50CB}"/>
              </a:ext>
            </a:extLst>
          </p:cNvPr>
          <p:cNvPicPr>
            <a:picLocks noChangeAspect="1"/>
          </p:cNvPicPr>
          <p:nvPr/>
        </p:nvPicPr>
        <p:blipFill>
          <a:blip r:embed="rId5"/>
          <a:stretch>
            <a:fillRect/>
          </a:stretch>
        </p:blipFill>
        <p:spPr>
          <a:xfrm>
            <a:off x="6380106" y="3573096"/>
            <a:ext cx="5282885" cy="3050866"/>
          </a:xfrm>
          <a:prstGeom prst="rect">
            <a:avLst/>
          </a:prstGeom>
        </p:spPr>
      </p:pic>
    </p:spTree>
    <p:extLst>
      <p:ext uri="{BB962C8B-B14F-4D97-AF65-F5344CB8AC3E}">
        <p14:creationId xmlns:p14="http://schemas.microsoft.com/office/powerpoint/2010/main" val="46814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31F7FEB-BDD5-4227-9CB2-A6F543056566}"/>
              </a:ext>
            </a:extLst>
          </p:cNvPr>
          <p:cNvSpPr txBox="1"/>
          <p:nvPr/>
        </p:nvSpPr>
        <p:spPr>
          <a:xfrm>
            <a:off x="324831" y="6096819"/>
            <a:ext cx="6551281"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Interfaces agregadas a la versión final</a:t>
            </a:r>
          </a:p>
        </p:txBody>
      </p:sp>
      <p:pic>
        <p:nvPicPr>
          <p:cNvPr id="7" name="Imagen 6">
            <a:extLst>
              <a:ext uri="{FF2B5EF4-FFF2-40B4-BE49-F238E27FC236}">
                <a16:creationId xmlns:a16="http://schemas.microsoft.com/office/drawing/2014/main" id="{74C08787-2BCC-4D80-A7E5-18CA739C60EC}"/>
              </a:ext>
            </a:extLst>
          </p:cNvPr>
          <p:cNvPicPr>
            <a:picLocks noChangeAspect="1"/>
          </p:cNvPicPr>
          <p:nvPr/>
        </p:nvPicPr>
        <p:blipFill>
          <a:blip r:embed="rId2"/>
          <a:stretch>
            <a:fillRect/>
          </a:stretch>
        </p:blipFill>
        <p:spPr>
          <a:xfrm>
            <a:off x="2754063" y="1043992"/>
            <a:ext cx="6551282" cy="4074426"/>
          </a:xfrm>
          <a:prstGeom prst="rect">
            <a:avLst/>
          </a:prstGeom>
        </p:spPr>
      </p:pic>
    </p:spTree>
    <p:extLst>
      <p:ext uri="{BB962C8B-B14F-4D97-AF65-F5344CB8AC3E}">
        <p14:creationId xmlns:p14="http://schemas.microsoft.com/office/powerpoint/2010/main" val="352286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BBD5942-A219-4C8F-A054-F9E16464CEAB}"/>
              </a:ext>
            </a:extLst>
          </p:cNvPr>
          <p:cNvPicPr>
            <a:picLocks noChangeAspect="1"/>
          </p:cNvPicPr>
          <p:nvPr/>
        </p:nvPicPr>
        <p:blipFill>
          <a:blip r:embed="rId2"/>
          <a:stretch>
            <a:fillRect/>
          </a:stretch>
        </p:blipFill>
        <p:spPr>
          <a:xfrm>
            <a:off x="6170983" y="3634932"/>
            <a:ext cx="5657481" cy="3168190"/>
          </a:xfrm>
          <a:prstGeom prst="rect">
            <a:avLst/>
          </a:prstGeom>
        </p:spPr>
      </p:pic>
      <p:sp>
        <p:nvSpPr>
          <p:cNvPr id="16" name="Rectangle 15">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96E0B450-E20C-45E8-A55E-AA0410C21C47}"/>
              </a:ext>
            </a:extLst>
          </p:cNvPr>
          <p:cNvPicPr>
            <a:picLocks noChangeAspect="1"/>
          </p:cNvPicPr>
          <p:nvPr/>
        </p:nvPicPr>
        <p:blipFill>
          <a:blip r:embed="rId3"/>
          <a:stretch>
            <a:fillRect/>
          </a:stretch>
        </p:blipFill>
        <p:spPr>
          <a:xfrm>
            <a:off x="6335625" y="143330"/>
            <a:ext cx="5514809" cy="3239950"/>
          </a:xfrm>
          <a:prstGeom prst="rect">
            <a:avLst/>
          </a:prstGeom>
        </p:spPr>
      </p:pic>
      <p:sp>
        <p:nvSpPr>
          <p:cNvPr id="18" name="Rectangle 17">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63F7E0B-991E-480C-B15A-A69678FE9680}"/>
              </a:ext>
            </a:extLst>
          </p:cNvPr>
          <p:cNvPicPr>
            <a:picLocks noChangeAspect="1"/>
          </p:cNvPicPr>
          <p:nvPr/>
        </p:nvPicPr>
        <p:blipFill>
          <a:blip r:embed="rId4"/>
          <a:stretch>
            <a:fillRect/>
          </a:stretch>
        </p:blipFill>
        <p:spPr>
          <a:xfrm>
            <a:off x="379377" y="3684948"/>
            <a:ext cx="5528212" cy="3068158"/>
          </a:xfrm>
          <a:prstGeom prst="rect">
            <a:avLst/>
          </a:prstGeom>
        </p:spPr>
      </p:pic>
      <p:pic>
        <p:nvPicPr>
          <p:cNvPr id="5" name="Imagen 4">
            <a:extLst>
              <a:ext uri="{FF2B5EF4-FFF2-40B4-BE49-F238E27FC236}">
                <a16:creationId xmlns:a16="http://schemas.microsoft.com/office/drawing/2014/main" id="{4A8E9C5E-543E-4940-88F2-A2C1709C0E8D}"/>
              </a:ext>
            </a:extLst>
          </p:cNvPr>
          <p:cNvPicPr>
            <a:picLocks noChangeAspect="1"/>
          </p:cNvPicPr>
          <p:nvPr/>
        </p:nvPicPr>
        <p:blipFill>
          <a:blip r:embed="rId5"/>
          <a:stretch>
            <a:fillRect/>
          </a:stretch>
        </p:blipFill>
        <p:spPr>
          <a:xfrm>
            <a:off x="106706" y="104894"/>
            <a:ext cx="5514809" cy="3157227"/>
          </a:xfrm>
          <a:prstGeom prst="rect">
            <a:avLst/>
          </a:prstGeom>
        </p:spPr>
      </p:pic>
    </p:spTree>
    <p:extLst>
      <p:ext uri="{BB962C8B-B14F-4D97-AF65-F5344CB8AC3E}">
        <p14:creationId xmlns:p14="http://schemas.microsoft.com/office/powerpoint/2010/main" val="314125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ítulo 1">
            <a:extLst>
              <a:ext uri="{FF2B5EF4-FFF2-40B4-BE49-F238E27FC236}">
                <a16:creationId xmlns:a16="http://schemas.microsoft.com/office/drawing/2014/main" id="{745DFBE7-CF36-4B56-89A8-14A524880C3D}"/>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Link figma</a:t>
            </a:r>
          </a:p>
        </p:txBody>
      </p:sp>
      <p:sp>
        <p:nvSpPr>
          <p:cNvPr id="3" name="Marcador de contenido 2">
            <a:extLst>
              <a:ext uri="{FF2B5EF4-FFF2-40B4-BE49-F238E27FC236}">
                <a16:creationId xmlns:a16="http://schemas.microsoft.com/office/drawing/2014/main" id="{AA4B680A-A8BC-4BF4-9E60-0AD9A4EAF115}"/>
              </a:ext>
            </a:extLst>
          </p:cNvPr>
          <p:cNvSpPr>
            <a:spLocks noGrp="1"/>
          </p:cNvSpPr>
          <p:nvPr>
            <p:ph idx="1"/>
          </p:nvPr>
        </p:nvSpPr>
        <p:spPr>
          <a:xfrm>
            <a:off x="3215729" y="4165152"/>
            <a:ext cx="5760846" cy="682079"/>
          </a:xfrm>
        </p:spPr>
        <p:txBody>
          <a:bodyPr vert="horz" lIns="91440" tIns="45720" rIns="91440" bIns="45720" rtlCol="0">
            <a:normAutofit/>
          </a:bodyPr>
          <a:lstStyle/>
          <a:p>
            <a:pPr marL="0" indent="0" algn="ctr">
              <a:buNone/>
            </a:pPr>
            <a:r>
              <a:rPr lang="en-US" sz="2000" kern="1200" dirty="0">
                <a:solidFill>
                  <a:schemeClr val="tx2"/>
                </a:solidFill>
                <a:latin typeface="+mn-lt"/>
                <a:ea typeface="+mn-ea"/>
                <a:cs typeface="+mn-cs"/>
                <a:hlinkClick r:id="rId2"/>
              </a:rPr>
              <a:t>https://www.figma.com/file/OzynM5OsVYWZTMdFccHZxt/Overthinking?node-id=44%3A356</a:t>
            </a:r>
            <a:endParaRPr lang="en-US" sz="2000" kern="1200" dirty="0">
              <a:solidFill>
                <a:schemeClr val="tx2"/>
              </a:solidFill>
              <a:latin typeface="+mn-lt"/>
              <a:ea typeface="+mn-ea"/>
              <a:cs typeface="+mn-cs"/>
            </a:endParaRPr>
          </a:p>
          <a:p>
            <a:pPr marL="0" indent="0" algn="ctr">
              <a:buNone/>
            </a:pPr>
            <a:endParaRPr lang="en-US" sz="2000" kern="1200" dirty="0">
              <a:solidFill>
                <a:schemeClr val="tx2"/>
              </a:solidFill>
              <a:latin typeface="+mn-lt"/>
              <a:ea typeface="+mn-ea"/>
              <a:cs typeface="+mn-cs"/>
            </a:endParaRPr>
          </a:p>
        </p:txBody>
      </p:sp>
    </p:spTree>
    <p:extLst>
      <p:ext uri="{BB962C8B-B14F-4D97-AF65-F5344CB8AC3E}">
        <p14:creationId xmlns:p14="http://schemas.microsoft.com/office/powerpoint/2010/main" val="316250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3EE60E7C-4DA0-4096-A17E-2D52811D3533}"/>
              </a:ext>
            </a:extLst>
          </p:cNvPr>
          <p:cNvSpPr>
            <a:spLocks noGrp="1"/>
          </p:cNvSpPr>
          <p:nvPr>
            <p:ph type="title"/>
          </p:nvPr>
        </p:nvSpPr>
        <p:spPr>
          <a:xfrm>
            <a:off x="3027924" y="991261"/>
            <a:ext cx="5754696" cy="1837349"/>
          </a:xfrm>
        </p:spPr>
        <p:txBody>
          <a:bodyPr>
            <a:normAutofit/>
          </a:bodyPr>
          <a:lstStyle/>
          <a:p>
            <a:pPr algn="ctr"/>
            <a:r>
              <a:rPr lang="es-MX" sz="3600">
                <a:solidFill>
                  <a:schemeClr val="tx2"/>
                </a:solidFill>
              </a:rPr>
              <a:t>Análisis de diseño</a:t>
            </a:r>
          </a:p>
        </p:txBody>
      </p:sp>
      <p:sp>
        <p:nvSpPr>
          <p:cNvPr id="3" name="Marcador de contenido 2">
            <a:extLst>
              <a:ext uri="{FF2B5EF4-FFF2-40B4-BE49-F238E27FC236}">
                <a16:creationId xmlns:a16="http://schemas.microsoft.com/office/drawing/2014/main" id="{14B2B5FC-328F-4481-82E7-8B8C8041B279}"/>
              </a:ext>
            </a:extLst>
          </p:cNvPr>
          <p:cNvSpPr>
            <a:spLocks noGrp="1"/>
          </p:cNvSpPr>
          <p:nvPr>
            <p:ph idx="1"/>
          </p:nvPr>
        </p:nvSpPr>
        <p:spPr>
          <a:xfrm>
            <a:off x="2801838" y="2604438"/>
            <a:ext cx="7883477" cy="2430864"/>
          </a:xfrm>
        </p:spPr>
        <p:txBody>
          <a:bodyPr anchor="t">
            <a:normAutofit/>
          </a:bodyPr>
          <a:lstStyle/>
          <a:p>
            <a:pPr marL="0" indent="0">
              <a:buNone/>
            </a:pPr>
            <a:r>
              <a:rPr lang="es-MX" sz="2000" dirty="0">
                <a:solidFill>
                  <a:schemeClr val="tx2"/>
                </a:solidFill>
                <a:hlinkClick r:id="rId2"/>
              </a:rPr>
              <a:t>https://alumnosuady-my.sharepoint.com/:w:/g/personal/a18016307_alumnos_uady_mx/EZn7vYrh48pFhfVduQv1SX8Bp9kKIBpA9nmg4jYrjWj9gg?e=Ho5Sx0</a:t>
            </a:r>
            <a:endParaRPr lang="es-MX" sz="2000" dirty="0">
              <a:solidFill>
                <a:schemeClr val="tx2"/>
              </a:solidFill>
            </a:endParaRPr>
          </a:p>
          <a:p>
            <a:endParaRPr lang="es-MX"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20337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Freeform: Shape 2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0" name="Freeform: Shape 29">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951D0C94-43A4-4EBA-9E66-26A2C8554C12}"/>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Diseño preliminar de las pruebas de usabilidad</a:t>
            </a:r>
          </a:p>
        </p:txBody>
      </p:sp>
      <p:grpSp>
        <p:nvGrpSpPr>
          <p:cNvPr id="38" name="Group 37">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9" name="Freeform: Shape 38">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5" name="Freeform: Shape 44">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8" name="Freeform: Shape 47">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503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66C346-4A26-4721-8B57-F73311AD3B9B}"/>
              </a:ext>
            </a:extLst>
          </p:cNvPr>
          <p:cNvSpPr>
            <a:spLocks noGrp="1"/>
          </p:cNvSpPr>
          <p:nvPr>
            <p:ph type="title"/>
          </p:nvPr>
        </p:nvSpPr>
        <p:spPr>
          <a:xfrm>
            <a:off x="66434" y="94647"/>
            <a:ext cx="10515600" cy="1325563"/>
          </a:xfrm>
        </p:spPr>
        <p:txBody>
          <a:bodyPr/>
          <a:lstStyle/>
          <a:p>
            <a:r>
              <a:rPr lang="es-MX" b="1" dirty="0">
                <a:effectLst>
                  <a:outerShdw blurRad="38100" dist="38100" dir="2700000" algn="tl">
                    <a:srgbClr val="000000">
                      <a:alpha val="43137"/>
                    </a:srgbClr>
                  </a:outerShdw>
                </a:effectLst>
              </a:rPr>
              <a:t>Perfil de participantes</a:t>
            </a:r>
          </a:p>
        </p:txBody>
      </p:sp>
      <p:pic>
        <p:nvPicPr>
          <p:cNvPr id="5" name="Imagen 4">
            <a:extLst>
              <a:ext uri="{FF2B5EF4-FFF2-40B4-BE49-F238E27FC236}">
                <a16:creationId xmlns:a16="http://schemas.microsoft.com/office/drawing/2014/main" id="{DD26B759-8418-48B6-9B12-28E8B9B060B5}"/>
              </a:ext>
            </a:extLst>
          </p:cNvPr>
          <p:cNvPicPr>
            <a:picLocks noChangeAspect="1"/>
          </p:cNvPicPr>
          <p:nvPr/>
        </p:nvPicPr>
        <p:blipFill>
          <a:blip r:embed="rId2"/>
          <a:stretch>
            <a:fillRect/>
          </a:stretch>
        </p:blipFill>
        <p:spPr>
          <a:xfrm>
            <a:off x="5324234" y="187272"/>
            <a:ext cx="6233762" cy="2263449"/>
          </a:xfrm>
          <a:prstGeom prst="rect">
            <a:avLst/>
          </a:prstGeom>
        </p:spPr>
      </p:pic>
      <p:pic>
        <p:nvPicPr>
          <p:cNvPr id="7" name="Imagen 6">
            <a:extLst>
              <a:ext uri="{FF2B5EF4-FFF2-40B4-BE49-F238E27FC236}">
                <a16:creationId xmlns:a16="http://schemas.microsoft.com/office/drawing/2014/main" id="{EBAD9288-2E9D-4074-A146-DF306A552FEA}"/>
              </a:ext>
            </a:extLst>
          </p:cNvPr>
          <p:cNvPicPr>
            <a:picLocks noChangeAspect="1"/>
          </p:cNvPicPr>
          <p:nvPr/>
        </p:nvPicPr>
        <p:blipFill>
          <a:blip r:embed="rId3"/>
          <a:stretch>
            <a:fillRect/>
          </a:stretch>
        </p:blipFill>
        <p:spPr>
          <a:xfrm>
            <a:off x="5324234" y="2425997"/>
            <a:ext cx="6233762" cy="4044920"/>
          </a:xfrm>
          <a:prstGeom prst="rect">
            <a:avLst/>
          </a:prstGeom>
        </p:spPr>
      </p:pic>
      <p:pic>
        <p:nvPicPr>
          <p:cNvPr id="2058" name="Picture 10" descr="AG350 Web App UI &amp;amp; UX — Vignesh Gopalan">
            <a:extLst>
              <a:ext uri="{FF2B5EF4-FFF2-40B4-BE49-F238E27FC236}">
                <a16:creationId xmlns:a16="http://schemas.microsoft.com/office/drawing/2014/main" id="{383A1644-F62E-4772-A3BF-80B8C4E147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26" y="4064187"/>
            <a:ext cx="2444755" cy="259292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o 7">
            <a:extLst>
              <a:ext uri="{FF2B5EF4-FFF2-40B4-BE49-F238E27FC236}">
                <a16:creationId xmlns:a16="http://schemas.microsoft.com/office/drawing/2014/main" id="{8540DBDC-8850-4E6D-B9F4-CB89562D5DB3}"/>
              </a:ext>
            </a:extLst>
          </p:cNvPr>
          <p:cNvGrpSpPr/>
          <p:nvPr/>
        </p:nvGrpSpPr>
        <p:grpSpPr>
          <a:xfrm>
            <a:off x="847933" y="1079352"/>
            <a:ext cx="2726940" cy="2892210"/>
            <a:chOff x="989026" y="1096130"/>
            <a:chExt cx="2726940" cy="2892210"/>
          </a:xfrm>
        </p:grpSpPr>
        <p:pic>
          <p:nvPicPr>
            <p:cNvPr id="2060" name="Picture 12" descr="AG350 Web App UI &amp;amp; UX — Vignesh Gopalan">
              <a:extLst>
                <a:ext uri="{FF2B5EF4-FFF2-40B4-BE49-F238E27FC236}">
                  <a16:creationId xmlns:a16="http://schemas.microsoft.com/office/drawing/2014/main" id="{E13FD895-0151-4173-BAB7-B17497A629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26" y="1096130"/>
              <a:ext cx="2726940" cy="289221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D86F9F2-E6E5-4004-AE56-C70C17685C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769" y="3551978"/>
              <a:ext cx="265454" cy="436362"/>
            </a:xfrm>
            <a:prstGeom prst="rect">
              <a:avLst/>
            </a:prstGeom>
            <a:noFill/>
            <a:extLst>
              <a:ext uri="{909E8E84-426E-40DD-AFC4-6F175D3DCCD1}">
                <a14:hiddenFill xmlns:a14="http://schemas.microsoft.com/office/drawing/2010/main">
                  <a:solidFill>
                    <a:srgbClr val="FFFFFF"/>
                  </a:solidFill>
                </a14:hiddenFill>
              </a:ext>
            </a:extLst>
          </p:spPr>
        </p:pic>
      </p:grpSp>
      <p:pic>
        <p:nvPicPr>
          <p:cNvPr id="2064" name="Picture 16" descr="Universidad Autonoma de Yucatan uady logo vector (.EPS, 464.65 Kb) download">
            <a:extLst>
              <a:ext uri="{FF2B5EF4-FFF2-40B4-BE49-F238E27FC236}">
                <a16:creationId xmlns:a16="http://schemas.microsoft.com/office/drawing/2014/main" id="{85892681-AE1A-4668-B74A-E6DFBF5238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6728" y="6127759"/>
            <a:ext cx="529350" cy="5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34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666E647E-496D-48D7-BA41-AC33EA31CB8C}"/>
              </a:ext>
            </a:extLst>
          </p:cNvPr>
          <p:cNvSpPr>
            <a:spLocks noGrp="1"/>
          </p:cNvSpPr>
          <p:nvPr>
            <p:ph type="title"/>
          </p:nvPr>
        </p:nvSpPr>
        <p:spPr>
          <a:xfrm>
            <a:off x="3095036" y="188649"/>
            <a:ext cx="5754696" cy="999810"/>
          </a:xfrm>
        </p:spPr>
        <p:txBody>
          <a:bodyPr>
            <a:normAutofit/>
          </a:bodyPr>
          <a:lstStyle/>
          <a:p>
            <a:pPr algn="ctr"/>
            <a:r>
              <a:rPr lang="es-MX" sz="3600" b="1" dirty="0">
                <a:solidFill>
                  <a:schemeClr val="tx2"/>
                </a:solidFill>
              </a:rPr>
              <a:t>Resumen de avance</a:t>
            </a:r>
          </a:p>
        </p:txBody>
      </p:sp>
      <p:sp>
        <p:nvSpPr>
          <p:cNvPr id="3" name="Marcador de contenido 2">
            <a:extLst>
              <a:ext uri="{FF2B5EF4-FFF2-40B4-BE49-F238E27FC236}">
                <a16:creationId xmlns:a16="http://schemas.microsoft.com/office/drawing/2014/main" id="{B0931F9D-A2FB-4C63-8159-14CAA84AB5CD}"/>
              </a:ext>
            </a:extLst>
          </p:cNvPr>
          <p:cNvSpPr>
            <a:spLocks noGrp="1"/>
          </p:cNvSpPr>
          <p:nvPr>
            <p:ph idx="1"/>
          </p:nvPr>
        </p:nvSpPr>
        <p:spPr>
          <a:xfrm>
            <a:off x="510749" y="889233"/>
            <a:ext cx="11594565" cy="5780118"/>
          </a:xfrm>
        </p:spPr>
        <p:txBody>
          <a:bodyPr anchor="t">
            <a:normAutofit fontScale="85000" lnSpcReduction="20000"/>
          </a:bodyPr>
          <a:lstStyle/>
          <a:p>
            <a:pPr marL="0" indent="0" algn="ctr">
              <a:buNone/>
            </a:pPr>
            <a:r>
              <a:rPr lang="es-MX" sz="2000" b="1" dirty="0">
                <a:solidFill>
                  <a:schemeClr val="tx2"/>
                </a:solidFill>
              </a:rPr>
              <a:t>Avance de requisitos:</a:t>
            </a:r>
          </a:p>
          <a:p>
            <a:pPr marL="0" indent="0">
              <a:buNone/>
            </a:pPr>
            <a:r>
              <a:rPr lang="es-MX" sz="2000" b="1" dirty="0">
                <a:solidFill>
                  <a:schemeClr val="tx2"/>
                </a:solidFill>
              </a:rPr>
              <a:t>Agregados:</a:t>
            </a:r>
          </a:p>
          <a:p>
            <a:pPr>
              <a:buFontTx/>
              <a:buChar char="-"/>
            </a:pPr>
            <a:r>
              <a:rPr lang="es-MX" sz="2000" dirty="0">
                <a:solidFill>
                  <a:schemeClr val="tx2"/>
                </a:solidFill>
              </a:rPr>
              <a:t>Se modifico el requisito de buscar frase.</a:t>
            </a:r>
          </a:p>
          <a:p>
            <a:pPr>
              <a:buFontTx/>
              <a:buChar char="-"/>
            </a:pPr>
            <a:r>
              <a:rPr lang="es-MX" sz="2000" dirty="0">
                <a:solidFill>
                  <a:schemeClr val="tx2"/>
                </a:solidFill>
              </a:rPr>
              <a:t>Se agrego el requisito funcional "proporción de métodos de búsqueda de frases”. (nube de etiquetas, etiquetas)</a:t>
            </a:r>
          </a:p>
          <a:p>
            <a:pPr>
              <a:buFontTx/>
              <a:buChar char="-"/>
            </a:pPr>
            <a:r>
              <a:rPr lang="es-MX" sz="2000" dirty="0">
                <a:solidFill>
                  <a:schemeClr val="tx2"/>
                </a:solidFill>
              </a:rPr>
              <a:t>Se agrego el requisito funcional “personalización de color del fondo de frases ”.</a:t>
            </a:r>
          </a:p>
          <a:p>
            <a:pPr>
              <a:buFontTx/>
              <a:buChar char="-"/>
            </a:pPr>
            <a:r>
              <a:rPr lang="es-MX" sz="2000" dirty="0">
                <a:solidFill>
                  <a:schemeClr val="tx2"/>
                </a:solidFill>
              </a:rPr>
              <a:t>Se modifico el requisito funcional “gestión de administrador”.</a:t>
            </a:r>
          </a:p>
          <a:p>
            <a:pPr>
              <a:buFontTx/>
              <a:buChar char="-"/>
            </a:pPr>
            <a:r>
              <a:rPr lang="es-MX" sz="2000" dirty="0">
                <a:solidFill>
                  <a:schemeClr val="tx2"/>
                </a:solidFill>
              </a:rPr>
              <a:t>Se modifico el requisito no funcional de colores del sistema.</a:t>
            </a:r>
            <a:endParaRPr lang="es-MX" sz="2000" b="1" dirty="0">
              <a:solidFill>
                <a:schemeClr val="tx2"/>
              </a:solidFill>
            </a:endParaRPr>
          </a:p>
          <a:p>
            <a:pPr marL="0" indent="0" algn="ctr">
              <a:buNone/>
            </a:pPr>
            <a:r>
              <a:rPr lang="es-MX" sz="2000" b="1" dirty="0">
                <a:solidFill>
                  <a:schemeClr val="tx2"/>
                </a:solidFill>
              </a:rPr>
              <a:t>Avance de interfaces:</a:t>
            </a:r>
          </a:p>
          <a:p>
            <a:pPr marL="0" indent="0">
              <a:buNone/>
            </a:pPr>
            <a:r>
              <a:rPr lang="es-ES" sz="2000" b="1" dirty="0">
                <a:solidFill>
                  <a:schemeClr val="tx2"/>
                </a:solidFill>
              </a:rPr>
              <a:t>En general se realizaron tres versiones en el diseño después de varias revisiones y comentarios. Entre las preocupaciones principales se destacaron</a:t>
            </a:r>
            <a:r>
              <a:rPr lang="es-ES" sz="2000" dirty="0">
                <a:solidFill>
                  <a:schemeClr val="tx2"/>
                </a:solidFill>
              </a:rPr>
              <a:t>: </a:t>
            </a:r>
          </a:p>
          <a:p>
            <a:pPr marL="0" indent="0">
              <a:buNone/>
            </a:pPr>
            <a:r>
              <a:rPr lang="es-ES" sz="2000" dirty="0">
                <a:solidFill>
                  <a:schemeClr val="tx2"/>
                </a:solidFill>
              </a:rPr>
              <a:t>• Pantalla muy atestada, los elementos son muy grandes </a:t>
            </a:r>
          </a:p>
          <a:p>
            <a:pPr marL="0" indent="0">
              <a:buNone/>
            </a:pPr>
            <a:r>
              <a:rPr lang="es-ES" sz="2000" dirty="0">
                <a:solidFill>
                  <a:schemeClr val="tx2"/>
                </a:solidFill>
              </a:rPr>
              <a:t>• Botones de compartir y me gusta son muy llamativo afuera del bloque de frases</a:t>
            </a:r>
          </a:p>
          <a:p>
            <a:pPr marL="0" indent="0">
              <a:buNone/>
            </a:pPr>
            <a:r>
              <a:rPr lang="es-ES" sz="2000" dirty="0">
                <a:solidFill>
                  <a:schemeClr val="tx2"/>
                </a:solidFill>
              </a:rPr>
              <a:t>• No hay mucho espaciado entre elementos </a:t>
            </a:r>
          </a:p>
          <a:p>
            <a:pPr marL="0" indent="0">
              <a:buNone/>
            </a:pPr>
            <a:r>
              <a:rPr lang="es-ES" sz="2000" dirty="0">
                <a:solidFill>
                  <a:schemeClr val="tx2"/>
                </a:solidFill>
              </a:rPr>
              <a:t>• La implementación de colores no es muy buena. </a:t>
            </a:r>
          </a:p>
          <a:p>
            <a:pPr marL="0" indent="0">
              <a:buNone/>
            </a:pPr>
            <a:r>
              <a:rPr lang="es-ES" sz="2000" b="1" dirty="0">
                <a:solidFill>
                  <a:schemeClr val="tx2"/>
                </a:solidFill>
              </a:rPr>
              <a:t>También hubo sugerencias para facilitar la navegación del sistema, entre los cuales estaban: </a:t>
            </a:r>
          </a:p>
          <a:p>
            <a:pPr marL="0" indent="0">
              <a:buNone/>
            </a:pPr>
            <a:r>
              <a:rPr lang="es-ES" sz="2000" dirty="0">
                <a:solidFill>
                  <a:schemeClr val="tx2"/>
                </a:solidFill>
              </a:rPr>
              <a:t>• Minimizar la necesidad de botones y ventanas emergentes </a:t>
            </a:r>
          </a:p>
          <a:p>
            <a:pPr marL="0" indent="0">
              <a:buNone/>
            </a:pPr>
            <a:r>
              <a:rPr lang="es-ES" sz="2000" dirty="0">
                <a:solidFill>
                  <a:schemeClr val="tx2"/>
                </a:solidFill>
              </a:rPr>
              <a:t>• La nube de etiquetas </a:t>
            </a:r>
          </a:p>
          <a:p>
            <a:pPr marL="0" indent="0">
              <a:buNone/>
            </a:pPr>
            <a:r>
              <a:rPr lang="es-ES" sz="2000" dirty="0">
                <a:solidFill>
                  <a:schemeClr val="tx2"/>
                </a:solidFill>
              </a:rPr>
              <a:t>• Ofrecer el servicio al usuario, no que el usuario busque el servicio. Con cada versión de los prototipos se implementaron estos cambios con los cuales se espera el sistema sea más agradable para los usuarios</a:t>
            </a:r>
            <a:r>
              <a:rPr lang="es-ES" sz="1100" dirty="0">
                <a:solidFill>
                  <a:schemeClr val="tx2"/>
                </a:solidFill>
              </a:rPr>
              <a:t>.</a:t>
            </a:r>
          </a:p>
          <a:p>
            <a:pPr marL="0" indent="0" algn="ctr">
              <a:buNone/>
            </a:pPr>
            <a:endParaRPr lang="es-MX" sz="1100" dirty="0">
              <a:solidFill>
                <a:schemeClr val="tx2"/>
              </a:solidFill>
            </a:endParaRPr>
          </a:p>
          <a:p>
            <a:pPr marL="0" indent="0">
              <a:buNone/>
            </a:pPr>
            <a:endParaRPr lang="es-MX"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0163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E5EB24B-36CA-41E9-AD69-AE4D522A6F58}"/>
              </a:ext>
            </a:extLst>
          </p:cNvPr>
          <p:cNvPicPr>
            <a:picLocks noChangeAspect="1"/>
          </p:cNvPicPr>
          <p:nvPr/>
        </p:nvPicPr>
        <p:blipFill>
          <a:blip r:embed="rId2"/>
          <a:stretch>
            <a:fillRect/>
          </a:stretch>
        </p:blipFill>
        <p:spPr>
          <a:xfrm>
            <a:off x="6136427" y="3812299"/>
            <a:ext cx="5589019" cy="2355037"/>
          </a:xfrm>
          <a:prstGeom prst="rect">
            <a:avLst/>
          </a:prstGeom>
        </p:spPr>
      </p:pic>
      <p:pic>
        <p:nvPicPr>
          <p:cNvPr id="5" name="Imagen 4">
            <a:extLst>
              <a:ext uri="{FF2B5EF4-FFF2-40B4-BE49-F238E27FC236}">
                <a16:creationId xmlns:a16="http://schemas.microsoft.com/office/drawing/2014/main" id="{BF1900D1-67D6-4E37-8F3B-B966FAD4B505}"/>
              </a:ext>
            </a:extLst>
          </p:cNvPr>
          <p:cNvPicPr>
            <a:picLocks noChangeAspect="1"/>
          </p:cNvPicPr>
          <p:nvPr/>
        </p:nvPicPr>
        <p:blipFill>
          <a:blip r:embed="rId3"/>
          <a:stretch>
            <a:fillRect/>
          </a:stretch>
        </p:blipFill>
        <p:spPr>
          <a:xfrm>
            <a:off x="6096000" y="196985"/>
            <a:ext cx="5623702" cy="3708821"/>
          </a:xfrm>
          <a:prstGeom prst="rect">
            <a:avLst/>
          </a:prstGeom>
        </p:spPr>
      </p:pic>
      <p:pic>
        <p:nvPicPr>
          <p:cNvPr id="3076" name="Picture 4" descr="Avatar, people, person, business, tie, boy, child, brown hair Free Icon of  Business &amp;amp; avatar">
            <a:extLst>
              <a:ext uri="{FF2B5EF4-FFF2-40B4-BE49-F238E27FC236}">
                <a16:creationId xmlns:a16="http://schemas.microsoft.com/office/drawing/2014/main" id="{9148C735-730C-4A36-8EC5-A9CF61FADA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5063" y="24319"/>
            <a:ext cx="3404681" cy="34046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oman, female, avatar icon - Free download on Iconfinder">
            <a:extLst>
              <a:ext uri="{FF2B5EF4-FFF2-40B4-BE49-F238E27FC236}">
                <a16:creationId xmlns:a16="http://schemas.microsoft.com/office/drawing/2014/main" id="{966F09F1-9F18-4AC0-98EF-8E03E251D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272" y="3280991"/>
            <a:ext cx="3417651" cy="341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110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C952B-1FF5-4EB7-963B-1728A7CFA7AF}"/>
              </a:ext>
            </a:extLst>
          </p:cNvPr>
          <p:cNvSpPr>
            <a:spLocks noGrp="1"/>
          </p:cNvSpPr>
          <p:nvPr>
            <p:ph type="title"/>
          </p:nvPr>
        </p:nvSpPr>
        <p:spPr>
          <a:xfrm>
            <a:off x="745921" y="276837"/>
            <a:ext cx="10515600" cy="1002791"/>
          </a:xfrm>
        </p:spPr>
        <p:txBody>
          <a:bodyPr/>
          <a:lstStyle/>
          <a:p>
            <a:r>
              <a:rPr lang="es-MX" b="1" dirty="0">
                <a:effectLst>
                  <a:outerShdw blurRad="38100" dist="38100" dir="2700000" algn="tl">
                    <a:srgbClr val="000000">
                      <a:alpha val="43137"/>
                    </a:srgbClr>
                  </a:outerShdw>
                </a:effectLst>
              </a:rPr>
              <a:t>Escenarios</a:t>
            </a:r>
          </a:p>
        </p:txBody>
      </p:sp>
      <p:sp>
        <p:nvSpPr>
          <p:cNvPr id="3" name="Marcador de contenido 2">
            <a:extLst>
              <a:ext uri="{FF2B5EF4-FFF2-40B4-BE49-F238E27FC236}">
                <a16:creationId xmlns:a16="http://schemas.microsoft.com/office/drawing/2014/main" id="{E8B1EAE7-766A-4B1D-932A-D2175E524BE1}"/>
              </a:ext>
            </a:extLst>
          </p:cNvPr>
          <p:cNvSpPr>
            <a:spLocks noGrp="1"/>
          </p:cNvSpPr>
          <p:nvPr>
            <p:ph idx="1"/>
          </p:nvPr>
        </p:nvSpPr>
        <p:spPr>
          <a:xfrm>
            <a:off x="838200" y="1339064"/>
            <a:ext cx="10515600" cy="4351338"/>
          </a:xfrm>
        </p:spPr>
        <p:txBody>
          <a:bodyPr/>
          <a:lstStyle/>
          <a:p>
            <a:pPr marL="0" indent="0">
              <a:lnSpc>
                <a:spcPct val="110000"/>
              </a:lnSpc>
              <a:spcAft>
                <a:spcPts val="600"/>
              </a:spcAft>
              <a:buNone/>
            </a:pPr>
            <a:r>
              <a:rPr lang="es-MX" sz="1800" b="1" kern="150" dirty="0">
                <a:effectLst/>
                <a:latin typeface="Times New Roman" panose="02020603050405020304" pitchFamily="18" charset="0"/>
                <a:ea typeface="Droid Sans Fallback"/>
                <a:cs typeface="Times New Roman" panose="02020603050405020304" pitchFamily="18" charset="0"/>
              </a:rPr>
              <a:t>Escenario 1</a:t>
            </a:r>
            <a:r>
              <a:rPr lang="es-MX" sz="1800" kern="150" dirty="0">
                <a:effectLst/>
                <a:latin typeface="Times New Roman" panose="02020603050405020304" pitchFamily="18" charset="0"/>
                <a:ea typeface="Droid Sans Fallback"/>
                <a:cs typeface="Times New Roman" panose="02020603050405020304" pitchFamily="18" charset="0"/>
              </a:rPr>
              <a:t> – </a:t>
            </a:r>
            <a:r>
              <a:rPr lang="es-MX" sz="1800" kern="1200" dirty="0">
                <a:effectLst/>
                <a:latin typeface="Times New Roman" panose="02020603050405020304" pitchFamily="18" charset="0"/>
                <a:ea typeface="Droid Sans Fallback"/>
                <a:cs typeface="Times New Roman" panose="02020603050405020304" pitchFamily="18" charset="0"/>
              </a:rPr>
              <a:t>Francisco se siente muy estresado últimamente por estar encerrado en su casa por la cuarentena y porque su profesor de administración le ha dejado muchas tareas consecutivas sin descanso. Al haber escuchado de la aplicación </a:t>
            </a:r>
            <a:r>
              <a:rPr lang="es-MX" sz="1800" kern="1200" dirty="0" err="1">
                <a:effectLst/>
                <a:latin typeface="Times New Roman" panose="02020603050405020304" pitchFamily="18" charset="0"/>
                <a:ea typeface="Droid Sans Fallback"/>
                <a:cs typeface="Times New Roman" panose="02020603050405020304" pitchFamily="18" charset="0"/>
              </a:rPr>
              <a:t>Overthinking</a:t>
            </a:r>
            <a:r>
              <a:rPr lang="es-MX" sz="1800" kern="1200" dirty="0">
                <a:effectLst/>
                <a:latin typeface="Times New Roman" panose="02020603050405020304" pitchFamily="18" charset="0"/>
                <a:ea typeface="Droid Sans Fallback"/>
                <a:cs typeface="Times New Roman" panose="02020603050405020304" pitchFamily="18" charset="0"/>
              </a:rPr>
              <a:t> decide buscar motivación a través de las palabras de otras personas. No sabe muy bien que es lo que está buscando, pero aun así espera resultados.</a:t>
            </a:r>
            <a:endParaRPr lang="es-MX" sz="1800" kern="150" dirty="0">
              <a:effectLst/>
              <a:latin typeface="Times New Roman" panose="02020603050405020304" pitchFamily="18" charset="0"/>
              <a:ea typeface="Droid Sans Fallback"/>
              <a:cs typeface="Lohit Hindi"/>
            </a:endParaRPr>
          </a:p>
          <a:p>
            <a:pPr marL="0" indent="0">
              <a:lnSpc>
                <a:spcPct val="110000"/>
              </a:lnSpc>
              <a:spcAft>
                <a:spcPts val="600"/>
              </a:spcAft>
              <a:buNone/>
            </a:pPr>
            <a:r>
              <a:rPr lang="es-MX" sz="1800" kern="1200" dirty="0">
                <a:effectLst/>
                <a:latin typeface="Times New Roman" panose="02020603050405020304" pitchFamily="18" charset="0"/>
                <a:ea typeface="Droid Sans Fallback"/>
                <a:cs typeface="Times New Roman" panose="02020603050405020304" pitchFamily="18" charset="0"/>
              </a:rPr>
              <a:t>Francisco al entrar, como no tiene un perfil, decide crear una cuenta para tener una mejor experiencia buscando frases personalizadas en la página web. Una vez iniciada sesión Francisco decide buscar una imagen, pero como es la primera vez que usa la página, ve un botón que dice “Búsqueda recomendad” y decide seleccionarlo. Al cargar una página tipo encuesta, Francisco se desplaza en la página y como no ve demasiadas preguntas, decide contestarlas. Después de haber contestado las preguntas, la pantalla mostró una motivacional personalizada de acuerdo con sus características especificadas.</a:t>
            </a:r>
            <a:endParaRPr lang="es-MX" sz="1800" kern="150" dirty="0">
              <a:effectLst/>
              <a:latin typeface="Times New Roman" panose="02020603050405020304" pitchFamily="18" charset="0"/>
              <a:ea typeface="Droid Sans Fallback"/>
              <a:cs typeface="Lohit Hindi"/>
            </a:endParaRPr>
          </a:p>
          <a:p>
            <a:endParaRPr lang="es-MX" dirty="0"/>
          </a:p>
        </p:txBody>
      </p:sp>
      <p:pic>
        <p:nvPicPr>
          <p:cNvPr id="5" name="Imagen 4">
            <a:extLst>
              <a:ext uri="{FF2B5EF4-FFF2-40B4-BE49-F238E27FC236}">
                <a16:creationId xmlns:a16="http://schemas.microsoft.com/office/drawing/2014/main" id="{69A52F2A-DE82-4469-9508-5787C6835EA1}"/>
              </a:ext>
            </a:extLst>
          </p:cNvPr>
          <p:cNvPicPr>
            <a:picLocks noChangeAspect="1"/>
          </p:cNvPicPr>
          <p:nvPr/>
        </p:nvPicPr>
        <p:blipFill>
          <a:blip r:embed="rId2"/>
          <a:stretch>
            <a:fillRect/>
          </a:stretch>
        </p:blipFill>
        <p:spPr>
          <a:xfrm>
            <a:off x="2090737" y="4647414"/>
            <a:ext cx="8010525" cy="2085975"/>
          </a:xfrm>
          <a:prstGeom prst="rect">
            <a:avLst/>
          </a:prstGeom>
        </p:spPr>
      </p:pic>
    </p:spTree>
    <p:extLst>
      <p:ext uri="{BB962C8B-B14F-4D97-AF65-F5344CB8AC3E}">
        <p14:creationId xmlns:p14="http://schemas.microsoft.com/office/powerpoint/2010/main" val="335758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C3AE80-CD71-4791-B786-356861C233AB}"/>
              </a:ext>
            </a:extLst>
          </p:cNvPr>
          <p:cNvSpPr>
            <a:spLocks noGrp="1"/>
          </p:cNvSpPr>
          <p:nvPr>
            <p:ph idx="1"/>
          </p:nvPr>
        </p:nvSpPr>
        <p:spPr>
          <a:xfrm>
            <a:off x="750651" y="434569"/>
            <a:ext cx="10515600" cy="4351338"/>
          </a:xfrm>
        </p:spPr>
        <p:txBody>
          <a:bodyPr/>
          <a:lstStyle/>
          <a:p>
            <a:pPr marL="0" indent="0">
              <a:buNone/>
            </a:pPr>
            <a:r>
              <a:rPr lang="es-MX" sz="1800" b="1" kern="150">
                <a:effectLst/>
                <a:latin typeface="Times New Roman" panose="02020603050405020304" pitchFamily="18" charset="0"/>
                <a:ea typeface="Droid Sans Fallback"/>
                <a:cs typeface="Times New Roman" panose="02020603050405020304" pitchFamily="18" charset="0"/>
              </a:rPr>
              <a:t>Escenario 2 -</a:t>
            </a:r>
            <a:r>
              <a:rPr lang="es-MX" sz="1800" kern="150">
                <a:effectLst/>
                <a:latin typeface="Times New Roman" panose="02020603050405020304" pitchFamily="18" charset="0"/>
                <a:ea typeface="Droid Sans Fallback"/>
                <a:cs typeface="Times New Roman" panose="02020603050405020304" pitchFamily="18" charset="0"/>
              </a:rPr>
              <a:t> Andrea siente que en su semestre le ha ido muy mal y ha comenzado a pensar que no es lo suficientemente buena para su carrera. Un día su amigo le habló de cómo se sentía respecto a su carrera, a lo cual ella respondió que tampoco estaba muy segura de sí misma.</a:t>
            </a:r>
            <a:endParaRPr lang="es-MX" sz="1800" kern="150">
              <a:effectLst/>
              <a:latin typeface="Times New Roman" panose="02020603050405020304" pitchFamily="18" charset="0"/>
              <a:ea typeface="Droid Sans Fallback"/>
              <a:cs typeface="Lohit Hindi"/>
            </a:endParaRPr>
          </a:p>
          <a:p>
            <a:pPr marL="0" indent="0">
              <a:buNone/>
            </a:pPr>
            <a:r>
              <a:rPr lang="es-MX" sz="1800" kern="150">
                <a:effectLst/>
                <a:latin typeface="Times New Roman" panose="02020603050405020304" pitchFamily="18" charset="0"/>
                <a:ea typeface="Droid Sans Fallback"/>
                <a:cs typeface="Times New Roman" panose="02020603050405020304" pitchFamily="18" charset="0"/>
              </a:rPr>
              <a:t>Unos pocos días después, el mismo amigo le envió un mensaje con un enlace a la página de Overthinking diciéndole que, si no confiaba en sí misma, quizá los comentarios de otras personas la pudieran ayudar de manera anónima. Sin tener nada que perder, Andrea decide probar la página. </a:t>
            </a:r>
            <a:endParaRPr lang="es-MX" sz="1800" kern="150">
              <a:effectLst/>
              <a:latin typeface="Times New Roman" panose="02020603050405020304" pitchFamily="18" charset="0"/>
              <a:ea typeface="Droid Sans Fallback"/>
              <a:cs typeface="Lohit Hindi"/>
            </a:endParaRPr>
          </a:p>
          <a:p>
            <a:pPr marL="0" indent="0">
              <a:buNone/>
            </a:pPr>
            <a:r>
              <a:rPr lang="es-MX" sz="1800" kern="150">
                <a:effectLst/>
                <a:latin typeface="Times New Roman" panose="02020603050405020304" pitchFamily="18" charset="0"/>
                <a:ea typeface="Droid Sans Fallback"/>
                <a:cs typeface="Times New Roman" panose="02020603050405020304" pitchFamily="18" charset="0"/>
              </a:rPr>
              <a:t>Ella no tiene una cuenta, pero fácilmente logra ver dónde crear una. Afortunadamente la UADY proporciona un correo, el cual Andrea usa para crear su cuenta. Al cargar la página ella ve una nube de ideas que atrae su atención, entre las palabras mostradas encuentra “fracaso” y decide seleccionarla.</a:t>
            </a:r>
            <a:endParaRPr lang="es-MX" sz="1800" kern="150">
              <a:effectLst/>
              <a:latin typeface="Times New Roman" panose="02020603050405020304" pitchFamily="18" charset="0"/>
              <a:ea typeface="Droid Sans Fallback"/>
              <a:cs typeface="Lohit Hindi"/>
            </a:endParaRPr>
          </a:p>
          <a:p>
            <a:pPr marL="0" indent="0">
              <a:buNone/>
            </a:pPr>
            <a:r>
              <a:rPr lang="es-MX" sz="1800" kern="150">
                <a:effectLst/>
                <a:latin typeface="Times New Roman" panose="02020603050405020304" pitchFamily="18" charset="0"/>
                <a:ea typeface="Droid Sans Fallback"/>
                <a:cs typeface="Times New Roman" panose="02020603050405020304" pitchFamily="18" charset="0"/>
              </a:rPr>
              <a:t>La siguiente página carga y se le muestran varias frases relacionadas con la etiqueta seleccionada.</a:t>
            </a:r>
            <a:endParaRPr lang="es-MX" sz="1800" kern="150">
              <a:effectLst/>
              <a:latin typeface="Times New Roman" panose="02020603050405020304" pitchFamily="18" charset="0"/>
              <a:ea typeface="Droid Sans Fallback"/>
              <a:cs typeface="Lohit Hindi"/>
            </a:endParaRPr>
          </a:p>
          <a:p>
            <a:pPr marL="0" indent="0">
              <a:buNone/>
            </a:pPr>
            <a:r>
              <a:rPr lang="es-MX" sz="1800">
                <a:effectLst/>
                <a:latin typeface="Times New Roman" panose="02020603050405020304" pitchFamily="18" charset="0"/>
                <a:ea typeface="Droid Sans Fallback"/>
              </a:rPr>
              <a:t>Andrea ve que varias personas se han sentido como ella y tienen comentarios o frases muy reconfortantes. Pensando que Overthinking fue muy fácil de usar, decide volver a entrar otro día</a:t>
            </a:r>
            <a:endParaRPr lang="es-MX" dirty="0"/>
          </a:p>
        </p:txBody>
      </p:sp>
      <p:pic>
        <p:nvPicPr>
          <p:cNvPr id="5" name="Imagen 4">
            <a:extLst>
              <a:ext uri="{FF2B5EF4-FFF2-40B4-BE49-F238E27FC236}">
                <a16:creationId xmlns:a16="http://schemas.microsoft.com/office/drawing/2014/main" id="{71D17A12-302A-49C7-85AE-53554C7F034E}"/>
              </a:ext>
            </a:extLst>
          </p:cNvPr>
          <p:cNvPicPr>
            <a:picLocks noChangeAspect="1"/>
          </p:cNvPicPr>
          <p:nvPr/>
        </p:nvPicPr>
        <p:blipFill>
          <a:blip r:embed="rId2"/>
          <a:stretch>
            <a:fillRect/>
          </a:stretch>
        </p:blipFill>
        <p:spPr>
          <a:xfrm>
            <a:off x="1907316" y="4391462"/>
            <a:ext cx="7991475" cy="1866900"/>
          </a:xfrm>
          <a:prstGeom prst="rect">
            <a:avLst/>
          </a:prstGeom>
        </p:spPr>
      </p:pic>
    </p:spTree>
    <p:extLst>
      <p:ext uri="{BB962C8B-B14F-4D97-AF65-F5344CB8AC3E}">
        <p14:creationId xmlns:p14="http://schemas.microsoft.com/office/powerpoint/2010/main" val="306273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23260F-DE15-4B9C-ABDA-BE51AE6F4F4A}"/>
              </a:ext>
            </a:extLst>
          </p:cNvPr>
          <p:cNvSpPr>
            <a:spLocks noGrp="1"/>
          </p:cNvSpPr>
          <p:nvPr>
            <p:ph idx="1"/>
          </p:nvPr>
        </p:nvSpPr>
        <p:spPr>
          <a:xfrm>
            <a:off x="695588" y="382719"/>
            <a:ext cx="10515600" cy="4351338"/>
          </a:xfrm>
        </p:spPr>
        <p:txBody>
          <a:bodyPr>
            <a:normAutofit/>
          </a:bodyPr>
          <a:lstStyle/>
          <a:p>
            <a:pPr marL="0" indent="0">
              <a:buNone/>
            </a:pPr>
            <a:r>
              <a:rPr lang="es-MX" sz="1800" b="1" kern="150">
                <a:effectLst/>
                <a:latin typeface="Times New Roman" panose="02020603050405020304" pitchFamily="18" charset="0"/>
                <a:ea typeface="Droid Sans Fallback"/>
                <a:cs typeface="Times New Roman" panose="02020603050405020304" pitchFamily="18" charset="0"/>
              </a:rPr>
              <a:t>Escenario 3 -</a:t>
            </a:r>
            <a:r>
              <a:rPr lang="es-MX" sz="1800" kern="150">
                <a:effectLst/>
                <a:latin typeface="Times New Roman" panose="02020603050405020304" pitchFamily="18" charset="0"/>
                <a:ea typeface="Droid Sans Fallback"/>
                <a:cs typeface="Times New Roman" panose="02020603050405020304" pitchFamily="18" charset="0"/>
              </a:rPr>
              <a:t> Isaac ha estado durante algunos años estudiando en su Facultad, ha presenciado lo estresante y retador que puede llegar a ser la rama de estudios en la que participa, por lo que, un día que por fin encuentra un poco de tiempo libre, decide revisar una página web de la cual ha escuchado hablar recientemente: “Overthinking”. Isaac al entrar a la página pronto se da cuenta de la naturaleza de la aplicación, por lo que se plantea dejar un poco de su experiencia de deseos de superación para poder inspirar a personas que la estén pasando feo. </a:t>
            </a:r>
            <a:endParaRPr lang="es-MX" sz="1800" kern="150">
              <a:latin typeface="Times New Roman" panose="02020603050405020304" pitchFamily="18" charset="0"/>
              <a:ea typeface="Droid Sans Fallback"/>
              <a:cs typeface="Times New Roman" panose="02020603050405020304" pitchFamily="18" charset="0"/>
            </a:endParaRPr>
          </a:p>
          <a:p>
            <a:pPr marL="0" indent="0">
              <a:buNone/>
            </a:pPr>
            <a:r>
              <a:rPr lang="es-MX" sz="1800" kern="150">
                <a:effectLst/>
                <a:latin typeface="Times New Roman" panose="02020603050405020304" pitchFamily="18" charset="0"/>
                <a:ea typeface="Droid Sans Fallback"/>
                <a:cs typeface="Times New Roman" panose="02020603050405020304" pitchFamily="18" charset="0"/>
              </a:rPr>
              <a:t>Como no tiene un perfil, decide crear una cuenta para poder publicar una frase de su autoría.Una vez iniciado sesión, Isaac procede a buscar la opción de creación de frases, encontrando en poco tiempo el botón “Creación de frases” y lo selecciona.</a:t>
            </a:r>
            <a:endParaRPr lang="es-MX" sz="1800" kern="150">
              <a:effectLst/>
              <a:latin typeface="Times New Roman" panose="02020603050405020304" pitchFamily="18" charset="0"/>
              <a:ea typeface="Droid Sans Fallback"/>
              <a:cs typeface="Lohit Hindi"/>
            </a:endParaRPr>
          </a:p>
          <a:p>
            <a:pPr marL="0" indent="0">
              <a:buNone/>
            </a:pPr>
            <a:r>
              <a:rPr lang="es-MX" sz="1800" kern="150">
                <a:effectLst/>
                <a:latin typeface="Times New Roman" panose="02020603050405020304" pitchFamily="18" charset="0"/>
                <a:ea typeface="Droid Sans Fallback"/>
                <a:cs typeface="Times New Roman" panose="02020603050405020304" pitchFamily="18" charset="0"/>
              </a:rPr>
              <a:t>Al cargar la página, se le presentan las herramientas de creación de frases. Isaac comienza escribiendo su frase para después seleccionar 3 etiquetas que él considera representantes del mensaje que quiere mandar y luego selecciona un color de fondo para esta. Finalmente, presiona el botón de finalizar para crear su frase. Tras carga la siguiente página, se le muestra a Isaac un mensaje de éxito al crear su frase y otras frases similares a la suya. Isaac cierra la aplicación con una sonrisa sincera y sigue con su día, sabiendo que va a subirle el ánimo a otras personas eventualmente.</a:t>
            </a:r>
            <a:endParaRPr lang="es-MX" sz="1800" kern="150">
              <a:effectLst/>
              <a:latin typeface="Times New Roman" panose="02020603050405020304" pitchFamily="18" charset="0"/>
              <a:ea typeface="Droid Sans Fallback"/>
              <a:cs typeface="Lohit Hindi"/>
            </a:endParaRPr>
          </a:p>
          <a:p>
            <a:endParaRPr lang="es-MX" dirty="0"/>
          </a:p>
        </p:txBody>
      </p:sp>
      <p:pic>
        <p:nvPicPr>
          <p:cNvPr id="7" name="Imagen 6">
            <a:extLst>
              <a:ext uri="{FF2B5EF4-FFF2-40B4-BE49-F238E27FC236}">
                <a16:creationId xmlns:a16="http://schemas.microsoft.com/office/drawing/2014/main" id="{5901A921-D924-4474-9AAF-1E76C73441B3}"/>
              </a:ext>
            </a:extLst>
          </p:cNvPr>
          <p:cNvPicPr>
            <a:picLocks noChangeAspect="1"/>
          </p:cNvPicPr>
          <p:nvPr/>
        </p:nvPicPr>
        <p:blipFill>
          <a:blip r:embed="rId2"/>
          <a:stretch>
            <a:fillRect/>
          </a:stretch>
        </p:blipFill>
        <p:spPr>
          <a:xfrm>
            <a:off x="2385488" y="4514806"/>
            <a:ext cx="7991475" cy="1838325"/>
          </a:xfrm>
          <a:prstGeom prst="rect">
            <a:avLst/>
          </a:prstGeom>
        </p:spPr>
      </p:pic>
    </p:spTree>
    <p:extLst>
      <p:ext uri="{BB962C8B-B14F-4D97-AF65-F5344CB8AC3E}">
        <p14:creationId xmlns:p14="http://schemas.microsoft.com/office/powerpoint/2010/main" val="351933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68892-53AC-4354-93BC-8DBA8C8E8678}"/>
              </a:ext>
            </a:extLst>
          </p:cNvPr>
          <p:cNvSpPr>
            <a:spLocks noGrp="1"/>
          </p:cNvSpPr>
          <p:nvPr>
            <p:ph type="title"/>
          </p:nvPr>
        </p:nvSpPr>
        <p:spPr>
          <a:xfrm>
            <a:off x="750651" y="301557"/>
            <a:ext cx="10515600" cy="659556"/>
          </a:xfrm>
        </p:spPr>
        <p:txBody>
          <a:bodyPr>
            <a:normAutofit fontScale="90000"/>
          </a:bodyPr>
          <a:lstStyle/>
          <a:p>
            <a:r>
              <a:rPr lang="es-MX" dirty="0"/>
              <a:t>Tiempos de cada sección de la prueba</a:t>
            </a:r>
          </a:p>
        </p:txBody>
      </p:sp>
      <p:pic>
        <p:nvPicPr>
          <p:cNvPr id="5" name="Imagen 4">
            <a:extLst>
              <a:ext uri="{FF2B5EF4-FFF2-40B4-BE49-F238E27FC236}">
                <a16:creationId xmlns:a16="http://schemas.microsoft.com/office/drawing/2014/main" id="{4CE8EF3D-937F-456A-B761-2C88879397CE}"/>
              </a:ext>
            </a:extLst>
          </p:cNvPr>
          <p:cNvPicPr>
            <a:picLocks noChangeAspect="1"/>
          </p:cNvPicPr>
          <p:nvPr/>
        </p:nvPicPr>
        <p:blipFill>
          <a:blip r:embed="rId2"/>
          <a:stretch>
            <a:fillRect/>
          </a:stretch>
        </p:blipFill>
        <p:spPr>
          <a:xfrm>
            <a:off x="1061936" y="961113"/>
            <a:ext cx="6914745" cy="2778528"/>
          </a:xfrm>
          <a:prstGeom prst="rect">
            <a:avLst/>
          </a:prstGeom>
        </p:spPr>
      </p:pic>
      <p:pic>
        <p:nvPicPr>
          <p:cNvPr id="7" name="Imagen 6">
            <a:extLst>
              <a:ext uri="{FF2B5EF4-FFF2-40B4-BE49-F238E27FC236}">
                <a16:creationId xmlns:a16="http://schemas.microsoft.com/office/drawing/2014/main" id="{B59330C6-DDF7-4EFC-BF4E-33C06785A33C}"/>
              </a:ext>
            </a:extLst>
          </p:cNvPr>
          <p:cNvPicPr>
            <a:picLocks noChangeAspect="1"/>
          </p:cNvPicPr>
          <p:nvPr/>
        </p:nvPicPr>
        <p:blipFill>
          <a:blip r:embed="rId3"/>
          <a:stretch>
            <a:fillRect/>
          </a:stretch>
        </p:blipFill>
        <p:spPr>
          <a:xfrm>
            <a:off x="1061936" y="3807169"/>
            <a:ext cx="6841585" cy="2749274"/>
          </a:xfrm>
          <a:prstGeom prst="rect">
            <a:avLst/>
          </a:prstGeom>
        </p:spPr>
      </p:pic>
    </p:spTree>
    <p:extLst>
      <p:ext uri="{BB962C8B-B14F-4D97-AF65-F5344CB8AC3E}">
        <p14:creationId xmlns:p14="http://schemas.microsoft.com/office/powerpoint/2010/main" val="290069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8535F54-BD9C-41AD-A7BC-BB666F37DDB8}"/>
              </a:ext>
            </a:extLst>
          </p:cNvPr>
          <p:cNvPicPr>
            <a:picLocks noChangeAspect="1"/>
          </p:cNvPicPr>
          <p:nvPr/>
        </p:nvPicPr>
        <p:blipFill>
          <a:blip r:embed="rId2"/>
          <a:stretch>
            <a:fillRect/>
          </a:stretch>
        </p:blipFill>
        <p:spPr>
          <a:xfrm>
            <a:off x="2200072" y="1625128"/>
            <a:ext cx="8115300" cy="3257550"/>
          </a:xfrm>
          <a:prstGeom prst="rect">
            <a:avLst/>
          </a:prstGeom>
        </p:spPr>
      </p:pic>
    </p:spTree>
    <p:extLst>
      <p:ext uri="{BB962C8B-B14F-4D97-AF65-F5344CB8AC3E}">
        <p14:creationId xmlns:p14="http://schemas.microsoft.com/office/powerpoint/2010/main" val="93944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1393E51F-2F96-44DE-8F3A-979447A2649A}"/>
              </a:ext>
            </a:extLst>
          </p:cNvPr>
          <p:cNvSpPr>
            <a:spLocks noGrp="1"/>
          </p:cNvSpPr>
          <p:nvPr>
            <p:ph type="title"/>
          </p:nvPr>
        </p:nvSpPr>
        <p:spPr>
          <a:xfrm>
            <a:off x="3088751" y="1864942"/>
            <a:ext cx="5754696" cy="1837349"/>
          </a:xfrm>
        </p:spPr>
        <p:txBody>
          <a:bodyPr>
            <a:normAutofit/>
          </a:bodyPr>
          <a:lstStyle/>
          <a:p>
            <a:pPr algn="ctr"/>
            <a:r>
              <a:rPr lang="es-MX" sz="3600" dirty="0">
                <a:solidFill>
                  <a:schemeClr val="tx2"/>
                </a:solidFill>
              </a:rPr>
              <a:t>Documento Pruebas de usabilidad</a:t>
            </a:r>
          </a:p>
        </p:txBody>
      </p:sp>
      <p:sp>
        <p:nvSpPr>
          <p:cNvPr id="3" name="Marcador de contenido 2">
            <a:extLst>
              <a:ext uri="{FF2B5EF4-FFF2-40B4-BE49-F238E27FC236}">
                <a16:creationId xmlns:a16="http://schemas.microsoft.com/office/drawing/2014/main" id="{7696152A-8199-4F04-87C0-587A65A7C91A}"/>
              </a:ext>
            </a:extLst>
          </p:cNvPr>
          <p:cNvSpPr>
            <a:spLocks noGrp="1"/>
          </p:cNvSpPr>
          <p:nvPr>
            <p:ph idx="1"/>
          </p:nvPr>
        </p:nvSpPr>
        <p:spPr>
          <a:xfrm>
            <a:off x="3133726" y="3819870"/>
            <a:ext cx="5709721" cy="2430864"/>
          </a:xfrm>
        </p:spPr>
        <p:txBody>
          <a:bodyPr anchor="t">
            <a:normAutofit/>
          </a:bodyPr>
          <a:lstStyle/>
          <a:p>
            <a:pPr marL="0" indent="0">
              <a:buNone/>
            </a:pPr>
            <a:r>
              <a:rPr lang="es-MX" sz="2000" dirty="0">
                <a:solidFill>
                  <a:schemeClr val="tx2"/>
                </a:solidFill>
                <a:hlinkClick r:id="rId2"/>
              </a:rPr>
              <a:t>https://alumnosuady-my.sharepoint.com/:w:/g/personal/a18016307_alumnos_uady_mx/EQ-bYRWV85VEj9OUqG3zaVMBA234nf6apD2T52UGAbBaoQ?e=YtHap8</a:t>
            </a:r>
            <a:br>
              <a:rPr lang="es-MX" sz="2000" dirty="0">
                <a:solidFill>
                  <a:schemeClr val="tx2"/>
                </a:solidFill>
              </a:rPr>
            </a:br>
            <a:endParaRPr lang="es-MX"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0731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0EB3FD-D19C-40B8-B916-DCB80DE5B4F2}"/>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b="1" kern="1200">
                <a:solidFill>
                  <a:schemeClr val="tx2"/>
                </a:solidFill>
                <a:effectLst>
                  <a:outerShdw blurRad="38100" dist="38100" dir="2700000" algn="tl">
                    <a:srgbClr val="000000">
                      <a:alpha val="43137"/>
                    </a:srgbClr>
                  </a:outerShdw>
                </a:effectLst>
                <a:latin typeface="+mj-lt"/>
                <a:ea typeface="+mj-ea"/>
                <a:cs typeface="+mj-cs"/>
              </a:rPr>
              <a:t>Reporte de participación</a:t>
            </a:r>
          </a:p>
        </p:txBody>
      </p:sp>
      <p:sp>
        <p:nvSpPr>
          <p:cNvPr id="8" name="CuadroTexto 7">
            <a:extLst>
              <a:ext uri="{FF2B5EF4-FFF2-40B4-BE49-F238E27FC236}">
                <a16:creationId xmlns:a16="http://schemas.microsoft.com/office/drawing/2014/main" id="{1C391ACF-8CB5-4B8F-BB88-61FEEB50E935}"/>
              </a:ext>
            </a:extLst>
          </p:cNvPr>
          <p:cNvSpPr txBox="1"/>
          <p:nvPr/>
        </p:nvSpPr>
        <p:spPr>
          <a:xfrm>
            <a:off x="804672" y="2421683"/>
            <a:ext cx="4765949" cy="33534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a:solidFill>
                  <a:schemeClr val="tx2"/>
                </a:solidFill>
                <a:hlinkClick r:id="rId2"/>
              </a:rPr>
              <a:t>https://alumnosuady-my.sharepoint.com/:x:/r/personal/a18016307_alumnos_uady_mx/_layouts/15/Doc.aspx?sourcedoc=%7BB72381E0-F849-4B0A-B959-EFC738C8A2E7%7D&amp;file=Monitoreo%20de%20actividades.xlsx&amp;action=default&amp;mobileredirect=true</a:t>
            </a: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17" name="Group 1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8" name="Freeform: Shape 1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n 5" descr="Interfaz de usuario gráfica, Aplicación, Tabla, Excel&#10;&#10;Descripción generada automáticamente">
            <a:extLst>
              <a:ext uri="{FF2B5EF4-FFF2-40B4-BE49-F238E27FC236}">
                <a16:creationId xmlns:a16="http://schemas.microsoft.com/office/drawing/2014/main" id="{0A1EAD55-D96F-4E3D-A8B5-98EFA5183CF6}"/>
              </a:ext>
            </a:extLst>
          </p:cNvPr>
          <p:cNvPicPr>
            <a:picLocks noChangeAspect="1"/>
          </p:cNvPicPr>
          <p:nvPr/>
        </p:nvPicPr>
        <p:blipFill rotWithShape="1">
          <a:blip r:embed="rId3">
            <a:extLst>
              <a:ext uri="{28A0092B-C50C-407E-A947-70E740481C1C}">
                <a14:useLocalDpi xmlns:a14="http://schemas.microsoft.com/office/drawing/2010/main" val="0"/>
              </a:ext>
            </a:extLst>
          </a:blip>
          <a:srcRect l="11686" t="44954" r="61401" b="9098"/>
          <a:stretch/>
        </p:blipFill>
        <p:spPr>
          <a:xfrm>
            <a:off x="7494383" y="1892059"/>
            <a:ext cx="4142232" cy="3977970"/>
          </a:xfrm>
          <a:prstGeom prst="rect">
            <a:avLst/>
          </a:prstGeom>
        </p:spPr>
      </p:pic>
    </p:spTree>
    <p:extLst>
      <p:ext uri="{BB962C8B-B14F-4D97-AF65-F5344CB8AC3E}">
        <p14:creationId xmlns:p14="http://schemas.microsoft.com/office/powerpoint/2010/main" val="1486668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0D8A8054-66F2-4432-829F-891C60B6D38F}"/>
              </a:ext>
            </a:extLst>
          </p:cNvPr>
          <p:cNvSpPr>
            <a:spLocks noGrp="1"/>
          </p:cNvSpPr>
          <p:nvPr>
            <p:ph type="title"/>
          </p:nvPr>
        </p:nvSpPr>
        <p:spPr>
          <a:xfrm>
            <a:off x="3027924" y="991261"/>
            <a:ext cx="5754696" cy="1837349"/>
          </a:xfrm>
        </p:spPr>
        <p:txBody>
          <a:bodyPr>
            <a:normAutofit/>
          </a:bodyPr>
          <a:lstStyle/>
          <a:p>
            <a:pPr algn="ctr"/>
            <a:r>
              <a:rPr lang="es-MX" sz="3600">
                <a:solidFill>
                  <a:schemeClr val="tx2"/>
                </a:solidFill>
              </a:rPr>
              <a:t>Repositorio:</a:t>
            </a:r>
          </a:p>
        </p:txBody>
      </p:sp>
      <p:sp>
        <p:nvSpPr>
          <p:cNvPr id="3" name="Marcador de contenido 2">
            <a:extLst>
              <a:ext uri="{FF2B5EF4-FFF2-40B4-BE49-F238E27FC236}">
                <a16:creationId xmlns:a16="http://schemas.microsoft.com/office/drawing/2014/main" id="{579EB2FF-BB0E-45BF-8FAE-8917089BF317}"/>
              </a:ext>
            </a:extLst>
          </p:cNvPr>
          <p:cNvSpPr>
            <a:spLocks noGrp="1"/>
          </p:cNvSpPr>
          <p:nvPr>
            <p:ph idx="1"/>
          </p:nvPr>
        </p:nvSpPr>
        <p:spPr>
          <a:xfrm>
            <a:off x="3050412" y="2979336"/>
            <a:ext cx="5709721" cy="2430864"/>
          </a:xfrm>
        </p:spPr>
        <p:txBody>
          <a:bodyPr anchor="t">
            <a:normAutofit/>
          </a:bodyPr>
          <a:lstStyle/>
          <a:p>
            <a:pPr marL="0" indent="0">
              <a:buNone/>
            </a:pPr>
            <a:r>
              <a:rPr lang="es-MX" sz="2000" dirty="0">
                <a:solidFill>
                  <a:schemeClr val="tx2"/>
                </a:solidFill>
                <a:hlinkClick r:id="rId2"/>
              </a:rPr>
              <a:t>https://github.com/Shannonsen/ProyectoIHM.git</a:t>
            </a:r>
            <a:endParaRPr lang="es-MX" sz="2000" dirty="0">
              <a:solidFill>
                <a:schemeClr val="tx2"/>
              </a:solidFill>
            </a:endParaRPr>
          </a:p>
          <a:p>
            <a:pPr marL="0" indent="0">
              <a:buNone/>
            </a:pPr>
            <a:endParaRPr lang="es-MX"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83109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4E855CD8-8245-4B98-99CB-65BD20071731}"/>
              </a:ext>
            </a:extLst>
          </p:cNvPr>
          <p:cNvSpPr>
            <a:spLocks noGrp="1"/>
          </p:cNvSpPr>
          <p:nvPr>
            <p:ph type="title"/>
          </p:nvPr>
        </p:nvSpPr>
        <p:spPr>
          <a:xfrm>
            <a:off x="3027924" y="991261"/>
            <a:ext cx="5754696" cy="1837349"/>
          </a:xfrm>
        </p:spPr>
        <p:txBody>
          <a:bodyPr>
            <a:normAutofit/>
          </a:bodyPr>
          <a:lstStyle/>
          <a:p>
            <a:pPr algn="ctr"/>
            <a:r>
              <a:rPr lang="es-MX" sz="3600" b="1" dirty="0">
                <a:solidFill>
                  <a:schemeClr val="tx2"/>
                </a:solidFill>
              </a:rPr>
              <a:t>Documento ERS</a:t>
            </a:r>
          </a:p>
        </p:txBody>
      </p:sp>
      <p:sp>
        <p:nvSpPr>
          <p:cNvPr id="3" name="Marcador de contenido 2">
            <a:extLst>
              <a:ext uri="{FF2B5EF4-FFF2-40B4-BE49-F238E27FC236}">
                <a16:creationId xmlns:a16="http://schemas.microsoft.com/office/drawing/2014/main" id="{AF423725-5306-4210-911C-4CDA04BFFD03}"/>
              </a:ext>
            </a:extLst>
          </p:cNvPr>
          <p:cNvSpPr>
            <a:spLocks noGrp="1"/>
          </p:cNvSpPr>
          <p:nvPr>
            <p:ph idx="1"/>
          </p:nvPr>
        </p:nvSpPr>
        <p:spPr>
          <a:xfrm>
            <a:off x="3050412" y="2979336"/>
            <a:ext cx="5709721" cy="2430864"/>
          </a:xfrm>
        </p:spPr>
        <p:txBody>
          <a:bodyPr anchor="t">
            <a:normAutofit/>
          </a:bodyPr>
          <a:lstStyle/>
          <a:p>
            <a:pPr marL="0" indent="0">
              <a:buNone/>
            </a:pPr>
            <a:r>
              <a:rPr lang="es-MX" sz="2000" dirty="0">
                <a:solidFill>
                  <a:schemeClr val="tx2"/>
                </a:solidFill>
                <a:hlinkClick r:id="rId2"/>
              </a:rPr>
              <a:t>https://alumnosuady-my.sharepoint.com/:w:/g/personal/a18016307_alumnos_uady_mx/ERwm9HtdqlRPjhF6W7msX1IB6luT9q0EA03mvc2fVDjBEQ?e=mYzp8S</a:t>
            </a:r>
            <a:endParaRPr lang="es-MX" sz="2000" dirty="0">
              <a:solidFill>
                <a:schemeClr val="tx2"/>
              </a:solidFill>
            </a:endParaRPr>
          </a:p>
          <a:p>
            <a:pPr marL="0" indent="0">
              <a:buNone/>
            </a:pPr>
            <a:endParaRPr lang="es-MX" sz="20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410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E6EA9C-1FE4-4D56-9833-F5FE4C84041A}"/>
              </a:ext>
            </a:extLst>
          </p:cNvPr>
          <p:cNvSpPr>
            <a:spLocks noGrp="1"/>
          </p:cNvSpPr>
          <p:nvPr>
            <p:ph type="title"/>
          </p:nvPr>
        </p:nvSpPr>
        <p:spPr>
          <a:xfrm>
            <a:off x="804672" y="802955"/>
            <a:ext cx="4766330" cy="1454051"/>
          </a:xfrm>
        </p:spPr>
        <p:txBody>
          <a:bodyPr>
            <a:normAutofit/>
          </a:bodyPr>
          <a:lstStyle/>
          <a:p>
            <a:r>
              <a:rPr lang="es-MX" sz="3600" b="1" dirty="0">
                <a:solidFill>
                  <a:schemeClr val="tx2"/>
                </a:solidFill>
              </a:rPr>
              <a:t>Prototipos</a:t>
            </a:r>
          </a:p>
        </p:txBody>
      </p:sp>
      <p:sp>
        <p:nvSpPr>
          <p:cNvPr id="3" name="Marcador de contenido 2">
            <a:extLst>
              <a:ext uri="{FF2B5EF4-FFF2-40B4-BE49-F238E27FC236}">
                <a16:creationId xmlns:a16="http://schemas.microsoft.com/office/drawing/2014/main" id="{0762C884-49AD-4453-AD76-ACEA37B8F06D}"/>
              </a:ext>
            </a:extLst>
          </p:cNvPr>
          <p:cNvSpPr>
            <a:spLocks noGrp="1"/>
          </p:cNvSpPr>
          <p:nvPr>
            <p:ph idx="1"/>
          </p:nvPr>
        </p:nvSpPr>
        <p:spPr>
          <a:xfrm>
            <a:off x="804672" y="2421683"/>
            <a:ext cx="4765949" cy="3353476"/>
          </a:xfrm>
        </p:spPr>
        <p:txBody>
          <a:bodyPr anchor="t">
            <a:normAutofit/>
          </a:bodyPr>
          <a:lstStyle/>
          <a:p>
            <a:pPr marL="0" indent="0">
              <a:buNone/>
            </a:pPr>
            <a:r>
              <a:rPr lang="es-ES" sz="1800" dirty="0">
                <a:solidFill>
                  <a:schemeClr val="tx2"/>
                </a:solidFill>
              </a:rPr>
              <a:t>Cambios realizados en cada versión del diseño y algunas de las restricciones derivadas de los resultados del proceso de educción. Se encuentra dividido en tres secciones: Introducción, Contenido, el cual está dividido en Prototipos de baja, media y alta fidelidad; y Conclusión. </a:t>
            </a:r>
            <a:endParaRPr lang="es-MX"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descr="Interfaz de usuario gráfica, Texto, Aplicación&#10;&#10;Descripción generada automáticamente">
            <a:extLst>
              <a:ext uri="{FF2B5EF4-FFF2-40B4-BE49-F238E27FC236}">
                <a16:creationId xmlns:a16="http://schemas.microsoft.com/office/drawing/2014/main" id="{BF35AB76-09EB-49CD-8822-43E5C35C4637}"/>
              </a:ext>
            </a:extLst>
          </p:cNvPr>
          <p:cNvPicPr>
            <a:picLocks noChangeAspect="1"/>
          </p:cNvPicPr>
          <p:nvPr/>
        </p:nvPicPr>
        <p:blipFill>
          <a:blip r:embed="rId2"/>
          <a:stretch>
            <a:fillRect/>
          </a:stretch>
        </p:blipFill>
        <p:spPr>
          <a:xfrm>
            <a:off x="5817859" y="871147"/>
            <a:ext cx="6150434" cy="5412380"/>
          </a:xfrm>
          <a:prstGeom prst="rect">
            <a:avLst/>
          </a:prstGeom>
        </p:spPr>
      </p:pic>
    </p:spTree>
    <p:extLst>
      <p:ext uri="{BB962C8B-B14F-4D97-AF65-F5344CB8AC3E}">
        <p14:creationId xmlns:p14="http://schemas.microsoft.com/office/powerpoint/2010/main" val="14515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D5F161-EBCE-4983-8E7F-34A050F2C7A8}"/>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Prototipo de baja fidelidad</a:t>
            </a:r>
            <a:endParaRPr lang="es-MX" sz="3600">
              <a:solidFill>
                <a:schemeClr val="tx2"/>
              </a:solidFill>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F8BDC675-5A1A-4897-B389-2A55EA374AFE}"/>
              </a:ext>
            </a:extLst>
          </p:cNvPr>
          <p:cNvSpPr>
            <a:spLocks noGrp="1"/>
          </p:cNvSpPr>
          <p:nvPr>
            <p:ph idx="1"/>
          </p:nvPr>
        </p:nvSpPr>
        <p:spPr>
          <a:xfrm>
            <a:off x="3409379" y="2828610"/>
            <a:ext cx="5754697" cy="2430864"/>
          </a:xfrm>
        </p:spPr>
        <p:txBody>
          <a:bodyPr anchor="t">
            <a:normAutofit/>
          </a:bodyPr>
          <a:lstStyle/>
          <a:p>
            <a:pPr marL="0" indent="0">
              <a:buNone/>
            </a:pPr>
            <a:r>
              <a:rPr lang="en-US" sz="2000">
                <a:solidFill>
                  <a:schemeClr val="tx2"/>
                </a:solidFill>
              </a:rPr>
              <a:t>Diseño preliminar, visualización de la organización y los elementos a incluir en las pantallas.</a:t>
            </a:r>
          </a:p>
          <a:p>
            <a:pPr marL="0" indent="0">
              <a:buNone/>
            </a:pPr>
            <a:endParaRPr lang="es-MX" sz="2000" dirty="0">
              <a:solidFill>
                <a:schemeClr val="tx2"/>
              </a:solidFill>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La Pantalla Del Ordenador Laptop - Imagen gratis en Pixabay">
            <a:extLst>
              <a:ext uri="{FF2B5EF4-FFF2-40B4-BE49-F238E27FC236}">
                <a16:creationId xmlns:a16="http://schemas.microsoft.com/office/drawing/2014/main" id="{F51E2F8A-691E-4135-B4FE-899BE2B70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847" y="646007"/>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8C666C63-CF62-4590-9C1F-04B08669FD38}"/>
              </a:ext>
            </a:extLst>
          </p:cNvPr>
          <p:cNvPicPr>
            <a:picLocks noChangeAspect="1"/>
          </p:cNvPicPr>
          <p:nvPr/>
        </p:nvPicPr>
        <p:blipFill>
          <a:blip r:embed="rId3"/>
          <a:stretch>
            <a:fillRect/>
          </a:stretch>
        </p:blipFill>
        <p:spPr>
          <a:xfrm>
            <a:off x="4076101" y="3429000"/>
            <a:ext cx="3493811" cy="1579021"/>
          </a:xfrm>
          <a:prstGeom prst="rect">
            <a:avLst/>
          </a:prstGeom>
        </p:spPr>
      </p:pic>
    </p:spTree>
    <p:extLst>
      <p:ext uri="{BB962C8B-B14F-4D97-AF65-F5344CB8AC3E}">
        <p14:creationId xmlns:p14="http://schemas.microsoft.com/office/powerpoint/2010/main" val="371823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Imagen 14">
            <a:extLst>
              <a:ext uri="{FF2B5EF4-FFF2-40B4-BE49-F238E27FC236}">
                <a16:creationId xmlns:a16="http://schemas.microsoft.com/office/drawing/2014/main" id="{E0443394-2D90-4402-81A5-78CA46ADBDD9}"/>
              </a:ext>
            </a:extLst>
          </p:cNvPr>
          <p:cNvPicPr>
            <a:picLocks noChangeAspect="1"/>
          </p:cNvPicPr>
          <p:nvPr/>
        </p:nvPicPr>
        <p:blipFill>
          <a:blip r:embed="rId2"/>
          <a:stretch>
            <a:fillRect/>
          </a:stretch>
        </p:blipFill>
        <p:spPr>
          <a:xfrm>
            <a:off x="28364" y="3183103"/>
            <a:ext cx="4508409" cy="2603605"/>
          </a:xfrm>
          <a:prstGeom prst="rect">
            <a:avLst/>
          </a:prstGeom>
        </p:spPr>
      </p:pic>
      <p:pic>
        <p:nvPicPr>
          <p:cNvPr id="5" name="Imagen 4">
            <a:extLst>
              <a:ext uri="{FF2B5EF4-FFF2-40B4-BE49-F238E27FC236}">
                <a16:creationId xmlns:a16="http://schemas.microsoft.com/office/drawing/2014/main" id="{1C074D25-B551-45E9-BF3F-6D067A054494}"/>
              </a:ext>
            </a:extLst>
          </p:cNvPr>
          <p:cNvPicPr>
            <a:picLocks noChangeAspect="1"/>
          </p:cNvPicPr>
          <p:nvPr/>
        </p:nvPicPr>
        <p:blipFill>
          <a:blip r:embed="rId3"/>
          <a:stretch>
            <a:fillRect/>
          </a:stretch>
        </p:blipFill>
        <p:spPr>
          <a:xfrm>
            <a:off x="263385" y="350051"/>
            <a:ext cx="3743138" cy="2149101"/>
          </a:xfrm>
          <a:prstGeom prst="rect">
            <a:avLst/>
          </a:prstGeom>
        </p:spPr>
      </p:pic>
      <p:pic>
        <p:nvPicPr>
          <p:cNvPr id="11" name="Imagen 10">
            <a:extLst>
              <a:ext uri="{FF2B5EF4-FFF2-40B4-BE49-F238E27FC236}">
                <a16:creationId xmlns:a16="http://schemas.microsoft.com/office/drawing/2014/main" id="{27A4C7D4-B8AA-4F66-B1F1-498BC0DA7074}"/>
              </a:ext>
            </a:extLst>
          </p:cNvPr>
          <p:cNvPicPr>
            <a:picLocks noChangeAspect="1"/>
          </p:cNvPicPr>
          <p:nvPr/>
        </p:nvPicPr>
        <p:blipFill>
          <a:blip r:embed="rId4"/>
          <a:stretch>
            <a:fillRect/>
          </a:stretch>
        </p:blipFill>
        <p:spPr>
          <a:xfrm>
            <a:off x="4102136" y="407776"/>
            <a:ext cx="3727283" cy="2068641"/>
          </a:xfrm>
          <a:prstGeom prst="rect">
            <a:avLst/>
          </a:prstGeom>
        </p:spPr>
      </p:pic>
      <p:pic>
        <p:nvPicPr>
          <p:cNvPr id="23" name="Imagen 22">
            <a:extLst>
              <a:ext uri="{FF2B5EF4-FFF2-40B4-BE49-F238E27FC236}">
                <a16:creationId xmlns:a16="http://schemas.microsoft.com/office/drawing/2014/main" id="{F8C83B43-6400-40EB-A7CD-A3F960B871C6}"/>
              </a:ext>
            </a:extLst>
          </p:cNvPr>
          <p:cNvPicPr>
            <a:picLocks noChangeAspect="1"/>
          </p:cNvPicPr>
          <p:nvPr/>
        </p:nvPicPr>
        <p:blipFill>
          <a:blip r:embed="rId5"/>
          <a:stretch>
            <a:fillRect/>
          </a:stretch>
        </p:blipFill>
        <p:spPr>
          <a:xfrm>
            <a:off x="4536773" y="2572723"/>
            <a:ext cx="7383115" cy="4228391"/>
          </a:xfrm>
          <a:prstGeom prst="rect">
            <a:avLst/>
          </a:prstGeom>
        </p:spPr>
      </p:pic>
      <p:pic>
        <p:nvPicPr>
          <p:cNvPr id="13" name="Imagen 12">
            <a:extLst>
              <a:ext uri="{FF2B5EF4-FFF2-40B4-BE49-F238E27FC236}">
                <a16:creationId xmlns:a16="http://schemas.microsoft.com/office/drawing/2014/main" id="{19E456A9-1785-4A60-8890-22233D3D45AA}"/>
              </a:ext>
            </a:extLst>
          </p:cNvPr>
          <p:cNvPicPr>
            <a:picLocks noChangeAspect="1"/>
          </p:cNvPicPr>
          <p:nvPr/>
        </p:nvPicPr>
        <p:blipFill>
          <a:blip r:embed="rId6"/>
          <a:stretch>
            <a:fillRect/>
          </a:stretch>
        </p:blipFill>
        <p:spPr>
          <a:xfrm>
            <a:off x="7620197" y="314618"/>
            <a:ext cx="4065668" cy="2185296"/>
          </a:xfrm>
          <a:prstGeom prst="rect">
            <a:avLst/>
          </a:prstGeom>
        </p:spPr>
      </p:pic>
      <p:sp>
        <p:nvSpPr>
          <p:cNvPr id="17" name="CuadroTexto 16">
            <a:extLst>
              <a:ext uri="{FF2B5EF4-FFF2-40B4-BE49-F238E27FC236}">
                <a16:creationId xmlns:a16="http://schemas.microsoft.com/office/drawing/2014/main" id="{170651CF-4E45-4AAF-874E-901E14F83E32}"/>
              </a:ext>
            </a:extLst>
          </p:cNvPr>
          <p:cNvSpPr txBox="1"/>
          <p:nvPr/>
        </p:nvSpPr>
        <p:spPr>
          <a:xfrm>
            <a:off x="1371807" y="56886"/>
            <a:ext cx="1494320" cy="369332"/>
          </a:xfrm>
          <a:prstGeom prst="rect">
            <a:avLst/>
          </a:prstGeom>
          <a:noFill/>
        </p:spPr>
        <p:txBody>
          <a:bodyPr wrap="none" rtlCol="0">
            <a:spAutoFit/>
          </a:bodyPr>
          <a:lstStyle/>
          <a:p>
            <a:r>
              <a:rPr lang="es-MX" dirty="0"/>
              <a:t>Baja Fidelidad</a:t>
            </a:r>
          </a:p>
        </p:txBody>
      </p:sp>
      <p:sp>
        <p:nvSpPr>
          <p:cNvPr id="31" name="CuadroTexto 30">
            <a:extLst>
              <a:ext uri="{FF2B5EF4-FFF2-40B4-BE49-F238E27FC236}">
                <a16:creationId xmlns:a16="http://schemas.microsoft.com/office/drawing/2014/main" id="{DCCDC52F-5616-4FE7-A791-6048F1192A80}"/>
              </a:ext>
            </a:extLst>
          </p:cNvPr>
          <p:cNvSpPr txBox="1"/>
          <p:nvPr/>
        </p:nvSpPr>
        <p:spPr>
          <a:xfrm>
            <a:off x="5079835" y="56886"/>
            <a:ext cx="1691489" cy="369332"/>
          </a:xfrm>
          <a:prstGeom prst="rect">
            <a:avLst/>
          </a:prstGeom>
          <a:noFill/>
        </p:spPr>
        <p:txBody>
          <a:bodyPr wrap="none" rtlCol="0">
            <a:spAutoFit/>
          </a:bodyPr>
          <a:lstStyle/>
          <a:p>
            <a:r>
              <a:rPr lang="es-MX" dirty="0"/>
              <a:t>Media Fidelidad</a:t>
            </a:r>
          </a:p>
        </p:txBody>
      </p:sp>
      <p:sp>
        <p:nvSpPr>
          <p:cNvPr id="32" name="CuadroTexto 31">
            <a:extLst>
              <a:ext uri="{FF2B5EF4-FFF2-40B4-BE49-F238E27FC236}">
                <a16:creationId xmlns:a16="http://schemas.microsoft.com/office/drawing/2014/main" id="{C4C9EDB0-0C1E-486F-96B3-9B099FFA2EFF}"/>
              </a:ext>
            </a:extLst>
          </p:cNvPr>
          <p:cNvSpPr txBox="1"/>
          <p:nvPr/>
        </p:nvSpPr>
        <p:spPr>
          <a:xfrm>
            <a:off x="9218724" y="38444"/>
            <a:ext cx="1464247" cy="369332"/>
          </a:xfrm>
          <a:prstGeom prst="rect">
            <a:avLst/>
          </a:prstGeom>
          <a:noFill/>
        </p:spPr>
        <p:txBody>
          <a:bodyPr wrap="none" rtlCol="0">
            <a:spAutoFit/>
          </a:bodyPr>
          <a:lstStyle/>
          <a:p>
            <a:r>
              <a:rPr lang="es-MX" dirty="0"/>
              <a:t>Alta Fidelidad</a:t>
            </a:r>
          </a:p>
        </p:txBody>
      </p:sp>
      <p:sp>
        <p:nvSpPr>
          <p:cNvPr id="34" name="CuadroTexto 33">
            <a:extLst>
              <a:ext uri="{FF2B5EF4-FFF2-40B4-BE49-F238E27FC236}">
                <a16:creationId xmlns:a16="http://schemas.microsoft.com/office/drawing/2014/main" id="{19836D06-41E5-48D8-BBA0-7418372114CF}"/>
              </a:ext>
            </a:extLst>
          </p:cNvPr>
          <p:cNvSpPr txBox="1"/>
          <p:nvPr/>
        </p:nvSpPr>
        <p:spPr>
          <a:xfrm>
            <a:off x="1506714" y="2956587"/>
            <a:ext cx="1464247" cy="369332"/>
          </a:xfrm>
          <a:prstGeom prst="rect">
            <a:avLst/>
          </a:prstGeom>
          <a:noFill/>
        </p:spPr>
        <p:txBody>
          <a:bodyPr wrap="none" rtlCol="0">
            <a:spAutoFit/>
          </a:bodyPr>
          <a:lstStyle/>
          <a:p>
            <a:r>
              <a:rPr lang="es-MX" dirty="0"/>
              <a:t>Alta Fidelidad</a:t>
            </a:r>
          </a:p>
        </p:txBody>
      </p:sp>
      <p:sp>
        <p:nvSpPr>
          <p:cNvPr id="18" name="CuadroTexto 17">
            <a:extLst>
              <a:ext uri="{FF2B5EF4-FFF2-40B4-BE49-F238E27FC236}">
                <a16:creationId xmlns:a16="http://schemas.microsoft.com/office/drawing/2014/main" id="{4ABDD858-13A6-411D-8E78-D83A0ADFDD54}"/>
              </a:ext>
            </a:extLst>
          </p:cNvPr>
          <p:cNvSpPr txBox="1"/>
          <p:nvPr/>
        </p:nvSpPr>
        <p:spPr>
          <a:xfrm>
            <a:off x="905010" y="5923174"/>
            <a:ext cx="2848857"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Página de Inicio</a:t>
            </a:r>
          </a:p>
        </p:txBody>
      </p:sp>
    </p:spTree>
    <p:extLst>
      <p:ext uri="{BB962C8B-B14F-4D97-AF65-F5344CB8AC3E}">
        <p14:creationId xmlns:p14="http://schemas.microsoft.com/office/powerpoint/2010/main" val="1318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4E57CA0A-3327-433F-875D-2BAD888CC12A}"/>
              </a:ext>
            </a:extLst>
          </p:cNvPr>
          <p:cNvSpPr txBox="1"/>
          <p:nvPr/>
        </p:nvSpPr>
        <p:spPr>
          <a:xfrm>
            <a:off x="905010" y="5923174"/>
            <a:ext cx="2345899"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Crear cuenta</a:t>
            </a:r>
          </a:p>
        </p:txBody>
      </p:sp>
      <p:pic>
        <p:nvPicPr>
          <p:cNvPr id="8" name="Imagen 7">
            <a:extLst>
              <a:ext uri="{FF2B5EF4-FFF2-40B4-BE49-F238E27FC236}">
                <a16:creationId xmlns:a16="http://schemas.microsoft.com/office/drawing/2014/main" id="{7343C011-DAFE-41A2-A096-A2060A9C4511}"/>
              </a:ext>
            </a:extLst>
          </p:cNvPr>
          <p:cNvPicPr>
            <a:picLocks noChangeAspect="1"/>
          </p:cNvPicPr>
          <p:nvPr/>
        </p:nvPicPr>
        <p:blipFill>
          <a:blip r:embed="rId2"/>
          <a:stretch>
            <a:fillRect/>
          </a:stretch>
        </p:blipFill>
        <p:spPr>
          <a:xfrm>
            <a:off x="7457077" y="93809"/>
            <a:ext cx="4148378" cy="2197480"/>
          </a:xfrm>
          <a:prstGeom prst="rect">
            <a:avLst/>
          </a:prstGeom>
        </p:spPr>
      </p:pic>
      <p:pic>
        <p:nvPicPr>
          <p:cNvPr id="10" name="Imagen 9">
            <a:extLst>
              <a:ext uri="{FF2B5EF4-FFF2-40B4-BE49-F238E27FC236}">
                <a16:creationId xmlns:a16="http://schemas.microsoft.com/office/drawing/2014/main" id="{5BD7CE9B-327B-45C7-98BE-5C3DF5C1635E}"/>
              </a:ext>
            </a:extLst>
          </p:cNvPr>
          <p:cNvPicPr>
            <a:picLocks noChangeAspect="1"/>
          </p:cNvPicPr>
          <p:nvPr/>
        </p:nvPicPr>
        <p:blipFill>
          <a:blip r:embed="rId3"/>
          <a:stretch>
            <a:fillRect/>
          </a:stretch>
        </p:blipFill>
        <p:spPr>
          <a:xfrm>
            <a:off x="7457077" y="2372020"/>
            <a:ext cx="3943627" cy="2113959"/>
          </a:xfrm>
          <a:prstGeom prst="rect">
            <a:avLst/>
          </a:prstGeom>
        </p:spPr>
      </p:pic>
      <p:pic>
        <p:nvPicPr>
          <p:cNvPr id="12" name="Imagen 11">
            <a:extLst>
              <a:ext uri="{FF2B5EF4-FFF2-40B4-BE49-F238E27FC236}">
                <a16:creationId xmlns:a16="http://schemas.microsoft.com/office/drawing/2014/main" id="{3C34396E-E41C-4258-9FB9-33D29A0A9465}"/>
              </a:ext>
            </a:extLst>
          </p:cNvPr>
          <p:cNvPicPr>
            <a:picLocks noChangeAspect="1"/>
          </p:cNvPicPr>
          <p:nvPr/>
        </p:nvPicPr>
        <p:blipFill>
          <a:blip r:embed="rId4"/>
          <a:stretch>
            <a:fillRect/>
          </a:stretch>
        </p:blipFill>
        <p:spPr>
          <a:xfrm>
            <a:off x="7457077" y="4566711"/>
            <a:ext cx="3943626" cy="2197480"/>
          </a:xfrm>
          <a:prstGeom prst="rect">
            <a:avLst/>
          </a:prstGeom>
        </p:spPr>
      </p:pic>
      <p:pic>
        <p:nvPicPr>
          <p:cNvPr id="14" name="Imagen 13">
            <a:extLst>
              <a:ext uri="{FF2B5EF4-FFF2-40B4-BE49-F238E27FC236}">
                <a16:creationId xmlns:a16="http://schemas.microsoft.com/office/drawing/2014/main" id="{F3A621EB-921C-4665-9053-3A60228B1C7C}"/>
              </a:ext>
            </a:extLst>
          </p:cNvPr>
          <p:cNvPicPr>
            <a:picLocks noChangeAspect="1"/>
          </p:cNvPicPr>
          <p:nvPr/>
        </p:nvPicPr>
        <p:blipFill>
          <a:blip r:embed="rId5"/>
          <a:stretch>
            <a:fillRect/>
          </a:stretch>
        </p:blipFill>
        <p:spPr>
          <a:xfrm>
            <a:off x="707734" y="2865649"/>
            <a:ext cx="5086350" cy="3057525"/>
          </a:xfrm>
          <a:prstGeom prst="rect">
            <a:avLst/>
          </a:prstGeom>
        </p:spPr>
      </p:pic>
      <p:pic>
        <p:nvPicPr>
          <p:cNvPr id="15" name="Imagen 14">
            <a:extLst>
              <a:ext uri="{FF2B5EF4-FFF2-40B4-BE49-F238E27FC236}">
                <a16:creationId xmlns:a16="http://schemas.microsoft.com/office/drawing/2014/main" id="{D2B321D9-FDB8-4EE1-B85D-C9629C4DEE69}"/>
              </a:ext>
            </a:extLst>
          </p:cNvPr>
          <p:cNvPicPr>
            <a:picLocks noChangeAspect="1"/>
          </p:cNvPicPr>
          <p:nvPr/>
        </p:nvPicPr>
        <p:blipFill>
          <a:blip r:embed="rId6"/>
          <a:stretch>
            <a:fillRect/>
          </a:stretch>
        </p:blipFill>
        <p:spPr>
          <a:xfrm>
            <a:off x="641058" y="93809"/>
            <a:ext cx="5153026" cy="2951195"/>
          </a:xfrm>
          <a:prstGeom prst="rect">
            <a:avLst/>
          </a:prstGeom>
        </p:spPr>
      </p:pic>
    </p:spTree>
    <p:extLst>
      <p:ext uri="{BB962C8B-B14F-4D97-AF65-F5344CB8AC3E}">
        <p14:creationId xmlns:p14="http://schemas.microsoft.com/office/powerpoint/2010/main" val="56076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75DBDD66-8565-43FA-B234-22108C7BAD27}"/>
              </a:ext>
            </a:extLst>
          </p:cNvPr>
          <p:cNvPicPr>
            <a:picLocks noChangeAspect="1"/>
          </p:cNvPicPr>
          <p:nvPr/>
        </p:nvPicPr>
        <p:blipFill>
          <a:blip r:embed="rId2"/>
          <a:stretch>
            <a:fillRect/>
          </a:stretch>
        </p:blipFill>
        <p:spPr>
          <a:xfrm>
            <a:off x="369180" y="3073385"/>
            <a:ext cx="5133975" cy="3114675"/>
          </a:xfrm>
          <a:prstGeom prst="rect">
            <a:avLst/>
          </a:prstGeom>
        </p:spPr>
      </p:pic>
      <p:sp>
        <p:nvSpPr>
          <p:cNvPr id="6" name="CuadroTexto 5">
            <a:extLst>
              <a:ext uri="{FF2B5EF4-FFF2-40B4-BE49-F238E27FC236}">
                <a16:creationId xmlns:a16="http://schemas.microsoft.com/office/drawing/2014/main" id="{2FB627A4-7CD2-416A-9AF0-E8C06BFEDB5A}"/>
              </a:ext>
            </a:extLst>
          </p:cNvPr>
          <p:cNvSpPr txBox="1"/>
          <p:nvPr/>
        </p:nvSpPr>
        <p:spPr>
          <a:xfrm>
            <a:off x="850385" y="6057340"/>
            <a:ext cx="3472425"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Menú de búsqueda</a:t>
            </a:r>
          </a:p>
        </p:txBody>
      </p:sp>
      <p:pic>
        <p:nvPicPr>
          <p:cNvPr id="8" name="Imagen 7">
            <a:extLst>
              <a:ext uri="{FF2B5EF4-FFF2-40B4-BE49-F238E27FC236}">
                <a16:creationId xmlns:a16="http://schemas.microsoft.com/office/drawing/2014/main" id="{CE3A48DE-862E-4176-A28E-DB0401DE60AE}"/>
              </a:ext>
            </a:extLst>
          </p:cNvPr>
          <p:cNvPicPr>
            <a:picLocks noChangeAspect="1"/>
          </p:cNvPicPr>
          <p:nvPr/>
        </p:nvPicPr>
        <p:blipFill>
          <a:blip r:embed="rId3"/>
          <a:stretch>
            <a:fillRect/>
          </a:stretch>
        </p:blipFill>
        <p:spPr>
          <a:xfrm>
            <a:off x="421567" y="215885"/>
            <a:ext cx="5029200" cy="2828925"/>
          </a:xfrm>
          <a:prstGeom prst="rect">
            <a:avLst/>
          </a:prstGeom>
        </p:spPr>
      </p:pic>
      <p:pic>
        <p:nvPicPr>
          <p:cNvPr id="10" name="Imagen 9">
            <a:extLst>
              <a:ext uri="{FF2B5EF4-FFF2-40B4-BE49-F238E27FC236}">
                <a16:creationId xmlns:a16="http://schemas.microsoft.com/office/drawing/2014/main" id="{AAD50827-7278-42AC-88D4-8BD1308FB174}"/>
              </a:ext>
            </a:extLst>
          </p:cNvPr>
          <p:cNvPicPr>
            <a:picLocks noChangeAspect="1"/>
          </p:cNvPicPr>
          <p:nvPr/>
        </p:nvPicPr>
        <p:blipFill>
          <a:blip r:embed="rId4"/>
          <a:stretch>
            <a:fillRect/>
          </a:stretch>
        </p:blipFill>
        <p:spPr>
          <a:xfrm>
            <a:off x="6096000" y="215885"/>
            <a:ext cx="5086350" cy="2800350"/>
          </a:xfrm>
          <a:prstGeom prst="rect">
            <a:avLst/>
          </a:prstGeom>
        </p:spPr>
      </p:pic>
      <p:pic>
        <p:nvPicPr>
          <p:cNvPr id="16" name="Imagen 15">
            <a:extLst>
              <a:ext uri="{FF2B5EF4-FFF2-40B4-BE49-F238E27FC236}">
                <a16:creationId xmlns:a16="http://schemas.microsoft.com/office/drawing/2014/main" id="{D8EB564E-CBE4-407A-BBF4-456E038ADBF9}"/>
              </a:ext>
            </a:extLst>
          </p:cNvPr>
          <p:cNvPicPr>
            <a:picLocks noChangeAspect="1"/>
          </p:cNvPicPr>
          <p:nvPr/>
        </p:nvPicPr>
        <p:blipFill>
          <a:blip r:embed="rId5"/>
          <a:stretch>
            <a:fillRect/>
          </a:stretch>
        </p:blipFill>
        <p:spPr>
          <a:xfrm>
            <a:off x="6022045" y="3215186"/>
            <a:ext cx="5529751" cy="3292763"/>
          </a:xfrm>
          <a:prstGeom prst="rect">
            <a:avLst/>
          </a:prstGeom>
        </p:spPr>
      </p:pic>
    </p:spTree>
    <p:extLst>
      <p:ext uri="{BB962C8B-B14F-4D97-AF65-F5344CB8AC3E}">
        <p14:creationId xmlns:p14="http://schemas.microsoft.com/office/powerpoint/2010/main" val="179667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1519A33-E0FF-4558-9798-7410EC88F539}"/>
              </a:ext>
            </a:extLst>
          </p:cNvPr>
          <p:cNvSpPr txBox="1"/>
          <p:nvPr/>
        </p:nvSpPr>
        <p:spPr>
          <a:xfrm>
            <a:off x="905010" y="5923174"/>
            <a:ext cx="2342501" cy="584775"/>
          </a:xfrm>
          <a:prstGeom prst="rect">
            <a:avLst/>
          </a:prstGeom>
          <a:noFill/>
        </p:spPr>
        <p:txBody>
          <a:bodyPr wrap="none" rtlCol="0">
            <a:spAutoFit/>
          </a:bodyPr>
          <a:lstStyle/>
          <a:p>
            <a:r>
              <a:rPr lang="es-MX" sz="3200" b="1" dirty="0">
                <a:effectLst>
                  <a:outerShdw blurRad="38100" dist="38100" dir="2700000" algn="tl">
                    <a:srgbClr val="000000">
                      <a:alpha val="43137"/>
                    </a:srgbClr>
                  </a:outerShdw>
                </a:effectLst>
              </a:rPr>
              <a:t>Cuestionario</a:t>
            </a:r>
          </a:p>
        </p:txBody>
      </p:sp>
      <p:pic>
        <p:nvPicPr>
          <p:cNvPr id="6" name="Imagen 5">
            <a:extLst>
              <a:ext uri="{FF2B5EF4-FFF2-40B4-BE49-F238E27FC236}">
                <a16:creationId xmlns:a16="http://schemas.microsoft.com/office/drawing/2014/main" id="{C085E130-0E7D-421B-959C-B52F91DD0AE1}"/>
              </a:ext>
            </a:extLst>
          </p:cNvPr>
          <p:cNvPicPr>
            <a:picLocks noChangeAspect="1"/>
          </p:cNvPicPr>
          <p:nvPr/>
        </p:nvPicPr>
        <p:blipFill>
          <a:blip r:embed="rId2"/>
          <a:stretch>
            <a:fillRect/>
          </a:stretch>
        </p:blipFill>
        <p:spPr>
          <a:xfrm>
            <a:off x="699573" y="0"/>
            <a:ext cx="5095875" cy="2905125"/>
          </a:xfrm>
          <a:prstGeom prst="rect">
            <a:avLst/>
          </a:prstGeom>
        </p:spPr>
      </p:pic>
      <p:pic>
        <p:nvPicPr>
          <p:cNvPr id="8" name="Imagen 7">
            <a:extLst>
              <a:ext uri="{FF2B5EF4-FFF2-40B4-BE49-F238E27FC236}">
                <a16:creationId xmlns:a16="http://schemas.microsoft.com/office/drawing/2014/main" id="{F6A3005F-6370-4552-AE58-AA9366216967}"/>
              </a:ext>
            </a:extLst>
          </p:cNvPr>
          <p:cNvPicPr>
            <a:picLocks noChangeAspect="1"/>
          </p:cNvPicPr>
          <p:nvPr/>
        </p:nvPicPr>
        <p:blipFill>
          <a:blip r:embed="rId3"/>
          <a:stretch>
            <a:fillRect/>
          </a:stretch>
        </p:blipFill>
        <p:spPr>
          <a:xfrm>
            <a:off x="613848" y="2960899"/>
            <a:ext cx="5181600" cy="2962275"/>
          </a:xfrm>
          <a:prstGeom prst="rect">
            <a:avLst/>
          </a:prstGeom>
        </p:spPr>
      </p:pic>
      <p:pic>
        <p:nvPicPr>
          <p:cNvPr id="10" name="Imagen 9">
            <a:extLst>
              <a:ext uri="{FF2B5EF4-FFF2-40B4-BE49-F238E27FC236}">
                <a16:creationId xmlns:a16="http://schemas.microsoft.com/office/drawing/2014/main" id="{A304973B-233C-4540-A660-A9EA6249F510}"/>
              </a:ext>
            </a:extLst>
          </p:cNvPr>
          <p:cNvPicPr>
            <a:picLocks noChangeAspect="1"/>
          </p:cNvPicPr>
          <p:nvPr/>
        </p:nvPicPr>
        <p:blipFill>
          <a:blip r:embed="rId4"/>
          <a:stretch>
            <a:fillRect/>
          </a:stretch>
        </p:blipFill>
        <p:spPr>
          <a:xfrm>
            <a:off x="6755038" y="185737"/>
            <a:ext cx="4991100" cy="6486525"/>
          </a:xfrm>
          <a:prstGeom prst="rect">
            <a:avLst/>
          </a:prstGeom>
        </p:spPr>
      </p:pic>
    </p:spTree>
    <p:extLst>
      <p:ext uri="{BB962C8B-B14F-4D97-AF65-F5344CB8AC3E}">
        <p14:creationId xmlns:p14="http://schemas.microsoft.com/office/powerpoint/2010/main" val="41962937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1186</Words>
  <Application>Microsoft Office PowerPoint</Application>
  <PresentationFormat>Panorámica</PresentationFormat>
  <Paragraphs>65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Times New Roman</vt:lpstr>
      <vt:lpstr>Tema de Office</vt:lpstr>
      <vt:lpstr>Avance del proyecto Segunda Entrega</vt:lpstr>
      <vt:lpstr>Resumen de avance</vt:lpstr>
      <vt:lpstr>Documento ERS</vt:lpstr>
      <vt:lpstr>Prototipos</vt:lpstr>
      <vt:lpstr>Prototipo de baja fidelidad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Link figma</vt:lpstr>
      <vt:lpstr>Análisis de diseño</vt:lpstr>
      <vt:lpstr>Diseño preliminar de las pruebas de usabilidad</vt:lpstr>
      <vt:lpstr>Perfil de participantes</vt:lpstr>
      <vt:lpstr>Presentación de PowerPoint</vt:lpstr>
      <vt:lpstr>Escenarios</vt:lpstr>
      <vt:lpstr>Presentación de PowerPoint</vt:lpstr>
      <vt:lpstr>Presentación de PowerPoint</vt:lpstr>
      <vt:lpstr>Tiempos de cada sección de la prueba</vt:lpstr>
      <vt:lpstr>Presentación de PowerPoint</vt:lpstr>
      <vt:lpstr>Documento Pruebas de usabilidad</vt:lpstr>
      <vt:lpstr>Reporte de participación</vt:lpstr>
      <vt:lpstr>Repositorio: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Avance del proyecto Segunda Entrega</dc:title>
  <dc:creator>Shannon Sen Perdomo</dc:creator>
  <cp:lastModifiedBy>Shannon Sen Perdomo</cp:lastModifiedBy>
  <cp:revision>33</cp:revision>
  <dcterms:created xsi:type="dcterms:W3CDTF">2021-06-18T14:38:24Z</dcterms:created>
  <dcterms:modified xsi:type="dcterms:W3CDTF">2021-06-18T21:11:30Z</dcterms:modified>
</cp:coreProperties>
</file>