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image-based-steganography-using-python/" TargetMode="External"/><Relationship Id="rId2" Type="http://schemas.openxmlformats.org/officeDocument/2006/relationships/hyperlink" Target="https://www.javatpoint.com/image-steganography-using-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79855" y="848484"/>
            <a:ext cx="10993549" cy="75892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3" y="1740436"/>
            <a:ext cx="6917828" cy="1688564"/>
          </a:xfrm>
        </p:spPr>
        <p:txBody>
          <a:bodyPr>
            <a:normAutofit lnSpcReduction="10000"/>
          </a:bodyPr>
          <a:lstStyle/>
          <a:p>
            <a:pPr marL="285750" indent="-285750">
              <a:buFont typeface="Wingdings" panose="05000000000000000000" pitchFamily="2" charset="2"/>
              <a:buChar char="q"/>
            </a:pPr>
            <a:r>
              <a:rPr lang="en-GB" cap="none" dirty="0">
                <a:solidFill>
                  <a:schemeClr val="accent1">
                    <a:lumMod val="75000"/>
                  </a:schemeClr>
                </a:solidFill>
              </a:rPr>
              <a:t>Name </a:t>
            </a:r>
            <a:r>
              <a:rPr lang="en-GB" cap="none" dirty="0">
                <a:solidFill>
                  <a:schemeClr val="tx1"/>
                </a:solidFill>
              </a:rPr>
              <a:t>: </a:t>
            </a:r>
            <a:r>
              <a:rPr lang="en-GB" sz="1800" cap="none" dirty="0">
                <a:solidFill>
                  <a:schemeClr val="tx1"/>
                </a:solidFill>
              </a:rPr>
              <a:t>Shanmukh Pabbisetty</a:t>
            </a:r>
          </a:p>
          <a:p>
            <a:pPr marL="285750" indent="-285750">
              <a:buFont typeface="Wingdings" panose="05000000000000000000" pitchFamily="2" charset="2"/>
              <a:buChar char="q"/>
            </a:pPr>
            <a:r>
              <a:rPr lang="en-GB" sz="1800" cap="none" dirty="0">
                <a:solidFill>
                  <a:schemeClr val="accent1">
                    <a:lumMod val="75000"/>
                  </a:schemeClr>
                </a:solidFill>
              </a:rPr>
              <a:t>Email ID :</a:t>
            </a:r>
            <a:r>
              <a:rPr lang="en-GB" sz="1800" cap="none" dirty="0">
                <a:solidFill>
                  <a:schemeClr val="tx1"/>
                </a:solidFill>
              </a:rPr>
              <a:t> lakshmisaipabbisetty_shanmukha@srmap.edu.in</a:t>
            </a:r>
            <a:endParaRPr lang="en-GB" cap="none" dirty="0">
              <a:solidFill>
                <a:schemeClr val="accent1">
                  <a:lumMod val="75000"/>
                </a:schemeClr>
              </a:solidFill>
            </a:endParaRPr>
          </a:p>
          <a:p>
            <a:pPr marL="285750" indent="-285750">
              <a:buFont typeface="Wingdings" panose="05000000000000000000" pitchFamily="2" charset="2"/>
              <a:buChar char="q"/>
            </a:pPr>
            <a:r>
              <a:rPr lang="en-GB" sz="1800" cap="none" dirty="0">
                <a:solidFill>
                  <a:schemeClr val="accent1">
                    <a:lumMod val="75000"/>
                  </a:schemeClr>
                </a:solidFill>
              </a:rPr>
              <a:t>College Name </a:t>
            </a:r>
            <a:r>
              <a:rPr lang="en-GB" sz="1800" cap="none" dirty="0">
                <a:solidFill>
                  <a:schemeClr val="tx1"/>
                </a:solidFill>
              </a:rPr>
              <a:t>:SRM University, AP</a:t>
            </a:r>
          </a:p>
          <a:p>
            <a:pPr marL="285750" indent="-285750">
              <a:buFont typeface="Wingdings" panose="05000000000000000000" pitchFamily="2" charset="2"/>
              <a:buChar char="q"/>
            </a:pPr>
            <a:r>
              <a:rPr lang="en-GB" sz="1800" cap="none" dirty="0">
                <a:solidFill>
                  <a:schemeClr val="accent1">
                    <a:lumMod val="75000"/>
                  </a:schemeClr>
                </a:solidFill>
              </a:rPr>
              <a:t>Internship Domain </a:t>
            </a:r>
            <a:r>
              <a:rPr lang="en-GB" sz="1800" cap="none" dirty="0">
                <a:solidFill>
                  <a:schemeClr val="tx1"/>
                </a:solidFill>
              </a:rPr>
              <a:t>: Cybersecurity with kali </a:t>
            </a:r>
            <a:r>
              <a:rPr lang="en-GB" sz="1800" cap="none" dirty="0" err="1">
                <a:solidFill>
                  <a:schemeClr val="tx1"/>
                </a:solidFill>
              </a:rPr>
              <a:t>linux</a:t>
            </a:r>
            <a:endParaRPr lang="en-GB" sz="1800" cap="none" dirty="0">
              <a:solidFill>
                <a:schemeClr val="tx1"/>
              </a:solidFill>
            </a:endParaRPr>
          </a:p>
          <a:p>
            <a:pPr marL="285750" indent="-285750">
              <a:buFont typeface="Wingdings" panose="05000000000000000000" pitchFamily="2" charset="2"/>
              <a:buChar char="q"/>
            </a:pPr>
            <a:endParaRPr lang="en-GB" sz="1800" cap="none"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293805"/>
            <a:ext cx="10993549" cy="309852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hlinkClick r:id="rId2"/>
              </a:rPr>
              <a:t>https://www.javatpoint.com/image-steganography-using-python</a:t>
            </a:r>
            <a:endParaRPr lang="en-US" dirty="0"/>
          </a:p>
          <a:p>
            <a:r>
              <a:rPr lang="en-US" dirty="0">
                <a:hlinkClick r:id="rId3"/>
              </a:rPr>
              <a:t>https://www.geeksforgeeks.org/image-based-steganography-using-python/</a:t>
            </a:r>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F0449A-9E43-3844-5CA7-66D7BDDAA1ED}"/>
              </a:ext>
            </a:extLst>
          </p:cNvPr>
          <p:cNvPicPr>
            <a:picLocks noChangeAspect="1"/>
          </p:cNvPicPr>
          <p:nvPr/>
        </p:nvPicPr>
        <p:blipFill>
          <a:blip r:embed="rId2"/>
          <a:stretch>
            <a:fillRect/>
          </a:stretch>
        </p:blipFill>
        <p:spPr>
          <a:xfrm>
            <a:off x="1927123" y="1574235"/>
            <a:ext cx="7098889" cy="3971158"/>
          </a:xfrm>
          <a:prstGeom prst="rect">
            <a:avLst/>
          </a:prstGeom>
        </p:spPr>
      </p:pic>
    </p:spTree>
    <p:extLst>
      <p:ext uri="{BB962C8B-B14F-4D97-AF65-F5344CB8AC3E}">
        <p14:creationId xmlns:p14="http://schemas.microsoft.com/office/powerpoint/2010/main" val="53644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30190" y="3778404"/>
            <a:ext cx="7858133" cy="1188721"/>
          </a:xfrm>
        </p:spPr>
        <p:txBody>
          <a:bodyPr>
            <a:normAutofit/>
          </a:bodyPr>
          <a:lstStyle/>
          <a:p>
            <a:pPr marL="0" indent="0" algn="just">
              <a:buNone/>
            </a:pPr>
            <a:r>
              <a:rPr lang="en-US" sz="1800" dirty="0"/>
              <a:t>These days privacy is getting compromised because of hackers to make data transfer in such away that data is hidden from others other than sender and receiver.</a:t>
            </a:r>
          </a:p>
        </p:txBody>
      </p:sp>
      <p:sp>
        <p:nvSpPr>
          <p:cNvPr id="4" name="TextBox 3">
            <a:extLst>
              <a:ext uri="{FF2B5EF4-FFF2-40B4-BE49-F238E27FC236}">
                <a16:creationId xmlns:a16="http://schemas.microsoft.com/office/drawing/2014/main" id="{D80EAA15-190A-2280-FB5C-8A530BC0EFC9}"/>
              </a:ext>
            </a:extLst>
          </p:cNvPr>
          <p:cNvSpPr txBox="1"/>
          <p:nvPr/>
        </p:nvSpPr>
        <p:spPr>
          <a:xfrm>
            <a:off x="488913" y="2608976"/>
            <a:ext cx="5442103" cy="461665"/>
          </a:xfrm>
          <a:prstGeom prst="rect">
            <a:avLst/>
          </a:prstGeom>
          <a:noFill/>
        </p:spPr>
        <p:txBody>
          <a:bodyPr wrap="square" rtlCol="0">
            <a:spAutoFit/>
          </a:bodyPr>
          <a:lstStyle/>
          <a:p>
            <a:r>
              <a:rPr lang="en-US" sz="2400" b="1" dirty="0"/>
              <a:t>Image steganography</a:t>
            </a:r>
            <a:endParaRPr lang="en-IN" sz="2400" b="1"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3540" y="2438400"/>
            <a:ext cx="8818447" cy="2192594"/>
          </a:xfrm>
        </p:spPr>
        <p:txBody>
          <a:bodyPr>
            <a:normAutofit/>
          </a:bodyPr>
          <a:lstStyle/>
          <a:p>
            <a:pPr marL="0" indent="0" algn="just">
              <a:buNone/>
            </a:pPr>
            <a:r>
              <a:rPr lang="en-US" dirty="0"/>
              <a:t>In real world privacy plays a major role but in case of highly secured data, transferring them with high security is needed. To do this kind of data transfers Image steganography is used.</a:t>
            </a:r>
          </a:p>
          <a:p>
            <a:pPr marL="0" indent="0" algn="just">
              <a:buNone/>
            </a:pPr>
            <a:r>
              <a:rPr lang="en-US" dirty="0"/>
              <a:t>There are many kinds of steganography but here we developed this code for image steganography</a:t>
            </a:r>
          </a:p>
          <a:p>
            <a:pPr marL="0" indent="0" algn="just">
              <a:buNone/>
            </a:pPr>
            <a:r>
              <a:rPr lang="en-US" dirty="0"/>
              <a:t>By using </a:t>
            </a:r>
            <a:r>
              <a:rPr lang="en-US" sz="1800" b="1" dirty="0"/>
              <a:t>Image steganography </a:t>
            </a:r>
            <a:r>
              <a:rPr lang="en-US" sz="1800" dirty="0"/>
              <a:t> data is hidden in such away that the others see the cover image but the intended sender and receiver see the hidden data with the help algorithm </a:t>
            </a:r>
            <a:endParaRPr lang="en-US" b="1"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802194"/>
            <a:ext cx="7117465" cy="3173155"/>
          </a:xfrm>
        </p:spPr>
        <p:txBody>
          <a:bodyPr>
            <a:normAutofit/>
          </a:bodyPr>
          <a:lstStyle/>
          <a:p>
            <a:pPr marL="0" indent="0" algn="just">
              <a:buNone/>
            </a:pPr>
            <a:r>
              <a:rPr lang="en-US" b="0" i="0" dirty="0">
                <a:solidFill>
                  <a:schemeClr val="tx1">
                    <a:lumMod val="95000"/>
                    <a:lumOff val="5000"/>
                  </a:schemeClr>
                </a:solidFill>
                <a:effectLst/>
                <a:highlight>
                  <a:srgbClr val="FFFFFF"/>
                </a:highlight>
                <a:latin typeface="Open Sans" panose="020B0606030504020204" pitchFamily="34" charset="0"/>
              </a:rPr>
              <a:t>Design and implementation of an advanced steganographic system for information hiding in digital images. Very importantly, this system should ensure that the human eye does not reveal the hidden data; at the same time, the technique applied in this process remains resilient to image processing operations like compression and resizing. This would further enhance the security and confidentiality of data through its processing in a digital communication setup.</a:t>
            </a:r>
          </a:p>
          <a:p>
            <a:pPr marL="0" indent="0" algn="just">
              <a:buNone/>
            </a:pPr>
            <a:r>
              <a:rPr lang="en-US" dirty="0">
                <a:solidFill>
                  <a:schemeClr val="tx1">
                    <a:lumMod val="95000"/>
                    <a:lumOff val="5000"/>
                  </a:schemeClr>
                </a:solidFill>
                <a:highlight>
                  <a:srgbClr val="FFFFFF"/>
                </a:highlight>
                <a:latin typeface="Open Sans" panose="020B0606030504020204" pitchFamily="34" charset="0"/>
              </a:rPr>
              <a:t>		</a:t>
            </a:r>
            <a:br>
              <a:rPr lang="en-US" b="0" i="0" dirty="0">
                <a:solidFill>
                  <a:schemeClr val="tx1">
                    <a:lumMod val="95000"/>
                    <a:lumOff val="5000"/>
                  </a:schemeClr>
                </a:solidFill>
                <a:effectLst/>
                <a:highlight>
                  <a:srgbClr val="FFFFFF"/>
                </a:highlight>
                <a:latin typeface="Open Sans" panose="020B0606030504020204" pitchFamily="34" charset="0"/>
              </a:rPr>
            </a:br>
            <a:endParaRPr lang="en-US" b="0" i="0" dirty="0">
              <a:solidFill>
                <a:schemeClr val="tx1">
                  <a:lumMod val="95000"/>
                  <a:lumOff val="5000"/>
                </a:schemeClr>
              </a:solidFill>
              <a:effectLst/>
              <a:highlight>
                <a:srgbClr val="FFFFFF"/>
              </a:highlight>
              <a:latin typeface="Open Sans" panose="020B0606030504020204" pitchFamily="34" charset="0"/>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05638"/>
            <a:ext cx="7916856" cy="3324428"/>
          </a:xfrm>
        </p:spPr>
        <p:txBody>
          <a:bodyPr>
            <a:normAutofit fontScale="92500"/>
          </a:bodyPr>
          <a:lstStyle/>
          <a:p>
            <a:pPr marL="0" indent="0" algn="just">
              <a:buNone/>
            </a:pPr>
            <a:r>
              <a:rPr lang="en-US" dirty="0"/>
              <a:t>The end users include security professionals, government agencies, corporate entities, researchers and academics, privacy advocates and software developers. The common factor among all these end users is their need for secure communication and data protection. Each group seeks to ensure that sensitive information remains confidential and is not easily accessible or detectable by unauthorized parties.</a:t>
            </a:r>
          </a:p>
          <a:p>
            <a:pPr marL="0" indent="0" algn="just">
              <a:buNone/>
            </a:pPr>
            <a:r>
              <a:rPr lang="en-US" b="1" u="sng" dirty="0"/>
              <a:t>Military and Intelligence Agencies </a:t>
            </a:r>
            <a:r>
              <a:rPr lang="en-US" b="1" dirty="0"/>
              <a:t> : </a:t>
            </a:r>
            <a:r>
              <a:rPr lang="en-US" dirty="0"/>
              <a:t>Steganography is often used by military and intelligence agencies to send confidential information covertly. This helps in preventing the interception and detection of sensitive communications</a:t>
            </a:r>
          </a:p>
          <a:p>
            <a:pPr marL="0" indent="0" algn="just">
              <a:buNone/>
            </a:pPr>
            <a:r>
              <a:rPr lang="en-US" b="1" u="sng" dirty="0"/>
              <a:t>Criminal Organizations </a:t>
            </a:r>
            <a:r>
              <a:rPr lang="en-US" dirty="0"/>
              <a:t>: Unfortunately, criminal groups and individuals, including hackers and cybercriminals, also use steganography to hide malicious code, communicate secretly, or transport illegal data without detection.</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3"/>
            <a:ext cx="9988486" cy="4383970"/>
          </a:xfrm>
        </p:spPr>
        <p:txBody>
          <a:bodyPr>
            <a:normAutofit/>
          </a:bodyPr>
          <a:lstStyle/>
          <a:p>
            <a:pPr marL="0" indent="0" algn="just">
              <a:buNone/>
            </a:pPr>
            <a:r>
              <a:rPr lang="en-US" b="1" u="sng" dirty="0">
                <a:latin typeface="Bahnschrift Light" panose="020B0502040204020203" pitchFamily="34" charset="0"/>
              </a:rPr>
              <a:t>Solution: </a:t>
            </a:r>
            <a:r>
              <a:rPr lang="en-US" b="1" dirty="0">
                <a:latin typeface="Bahnschrift Light" panose="020B0502040204020203" pitchFamily="34" charset="0"/>
              </a:rPr>
              <a:t>	</a:t>
            </a:r>
          </a:p>
          <a:p>
            <a:pPr marL="324000" lvl="1" indent="0" algn="just">
              <a:buNone/>
            </a:pPr>
            <a:r>
              <a:rPr lang="en-US" dirty="0">
                <a:latin typeface="Bahnschrift Light" panose="020B0502040204020203" pitchFamily="34" charset="0"/>
              </a:rPr>
              <a:t>	</a:t>
            </a:r>
            <a:r>
              <a:rPr lang="en-US" sz="1500" dirty="0">
                <a:latin typeface="Bahnschrift Light" panose="020B0502040204020203" pitchFamily="34" charset="0"/>
              </a:rPr>
              <a:t>This would be a highly suggested advanced image steganography system in which to securely embed and extract hidden information within a digital image. It shall use very sophisticated algorithms so that a human viewer does not get any feel of its imperceptibility, and it is resilient against normal image processing operations like compression, resizing, and format conversions.</a:t>
            </a:r>
          </a:p>
          <a:p>
            <a:pPr marL="0" indent="0" algn="just">
              <a:buNone/>
            </a:pPr>
            <a:r>
              <a:rPr lang="en-US" b="1" u="sng" dirty="0">
                <a:latin typeface="Bahnschrift Light" panose="020B0502040204020203" pitchFamily="34" charset="0"/>
              </a:rPr>
              <a:t>Value Proposition:</a:t>
            </a:r>
          </a:p>
          <a:p>
            <a:pPr marL="0" indent="0" algn="just">
              <a:buNone/>
            </a:pPr>
            <a:r>
              <a:rPr lang="en-US" sz="1500" b="0" i="0" dirty="0">
                <a:solidFill>
                  <a:schemeClr val="tx1">
                    <a:lumMod val="95000"/>
                    <a:lumOff val="5000"/>
                  </a:schemeClr>
                </a:solidFill>
                <a:effectLst/>
                <a:highlight>
                  <a:srgbClr val="FFFFFF"/>
                </a:highlight>
                <a:latin typeface="Bahnschrift Light" panose="020B0502040204020203" pitchFamily="34" charset="0"/>
              </a:rPr>
              <a:t>	</a:t>
            </a:r>
            <a:r>
              <a:rPr lang="en-US" sz="1800" b="0" i="0" dirty="0">
                <a:solidFill>
                  <a:schemeClr val="tx1">
                    <a:lumMod val="95000"/>
                    <a:lumOff val="5000"/>
                  </a:schemeClr>
                </a:solidFill>
                <a:effectLst/>
                <a:highlight>
                  <a:srgbClr val="FFFFFF"/>
                </a:highlight>
                <a:latin typeface="Bahnschrift Light" panose="020B0502040204020203" pitchFamily="34" charset="0"/>
              </a:rPr>
              <a:t>High Security Level </a:t>
            </a:r>
            <a:r>
              <a:rPr lang="en-US" sz="1500" b="0" i="0" dirty="0">
                <a:solidFill>
                  <a:schemeClr val="tx1">
                    <a:lumMod val="95000"/>
                    <a:lumOff val="5000"/>
                  </a:schemeClr>
                </a:solidFill>
                <a:effectLst/>
                <a:highlight>
                  <a:srgbClr val="FFFFFF"/>
                </a:highlight>
                <a:latin typeface="Bahnschrift Light" panose="020B0502040204020203" pitchFamily="34" charset="0"/>
              </a:rPr>
              <a:t>:  The system provides a high security level by imperceptibly embedding the information within the desired data, hence making sensitive data completely secure from unauthorized access and interception</a:t>
            </a:r>
          </a:p>
          <a:p>
            <a:pPr marL="0" indent="0" algn="just">
              <a:buNone/>
            </a:pPr>
            <a:r>
              <a:rPr lang="en-US" sz="1600" b="0" i="0" dirty="0">
                <a:solidFill>
                  <a:schemeClr val="tx1">
                    <a:lumMod val="95000"/>
                    <a:lumOff val="5000"/>
                  </a:schemeClr>
                </a:solidFill>
                <a:effectLst/>
                <a:highlight>
                  <a:srgbClr val="FFFFFF"/>
                </a:highlight>
                <a:latin typeface="Bahnschrift Light" panose="020B0502040204020203" pitchFamily="34" charset="0"/>
              </a:rPr>
              <a:t>	</a:t>
            </a:r>
            <a:r>
              <a:rPr lang="en-US" sz="1800" b="0" i="0" dirty="0">
                <a:solidFill>
                  <a:schemeClr val="tx1">
                    <a:lumMod val="95000"/>
                    <a:lumOff val="5000"/>
                  </a:schemeClr>
                </a:solidFill>
                <a:effectLst/>
                <a:highlight>
                  <a:srgbClr val="FFFFFF"/>
                </a:highlight>
                <a:latin typeface="Bahnschrift Light" panose="020B0502040204020203" pitchFamily="34" charset="0"/>
              </a:rPr>
              <a:t>Resilient to Image Processing </a:t>
            </a:r>
            <a:r>
              <a:rPr lang="en-US" sz="1600" dirty="0">
                <a:solidFill>
                  <a:schemeClr val="tx1">
                    <a:lumMod val="95000"/>
                    <a:lumOff val="5000"/>
                  </a:schemeClr>
                </a:solidFill>
                <a:highlight>
                  <a:srgbClr val="FFFFFF"/>
                </a:highlight>
                <a:latin typeface="Bahnschrift Light" panose="020B0502040204020203" pitchFamily="34" charset="0"/>
              </a:rPr>
              <a:t>:</a:t>
            </a:r>
            <a:r>
              <a:rPr lang="en-US" sz="1600" b="0" i="0" dirty="0">
                <a:solidFill>
                  <a:schemeClr val="tx1">
                    <a:lumMod val="95000"/>
                    <a:lumOff val="5000"/>
                  </a:schemeClr>
                </a:solidFill>
                <a:effectLst/>
                <a:highlight>
                  <a:srgbClr val="FFFFFF"/>
                </a:highlight>
                <a:latin typeface="Bahnschrift Light" panose="020B0502040204020203" pitchFamily="34" charset="0"/>
              </a:rPr>
              <a:t>  It resists compression, resizing, and format change, which are common image manipulations. This strength allows one to be sure that, despite different image manipulations, the embedded data will be preserved and, hence, restored.</a:t>
            </a:r>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384546" y="1268361"/>
            <a:ext cx="9241235" cy="768132"/>
          </a:xfrm>
        </p:spPr>
        <p:txBody>
          <a:bodyPr anchor="ctr">
            <a:normAutofit/>
          </a:bodyPr>
          <a:lstStyle/>
          <a:p>
            <a:r>
              <a:rPr lang="en-US" sz="2000"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84546" y="2664543"/>
            <a:ext cx="6065415" cy="2202425"/>
          </a:xfrm>
        </p:spPr>
        <p:txBody>
          <a:bodyPr/>
          <a:lstStyle/>
          <a:p>
            <a:pPr marL="0" indent="0">
              <a:buNone/>
            </a:pPr>
            <a:r>
              <a:rPr lang="en-US" dirty="0"/>
              <a:t>Developed project user friendly and a simple one </a:t>
            </a:r>
          </a:p>
          <a:p>
            <a:pPr marL="0" indent="0">
              <a:buNone/>
            </a:pPr>
            <a:r>
              <a:rPr lang="en-US" dirty="0"/>
              <a:t>Tried with many things like encrypting by taking passwords and decrypting with that respective password but this idea was good but the major point was how password is know to the receiver</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10000"/>
          </a:bodyPr>
          <a:lstStyle/>
          <a:p>
            <a:pPr algn="l"/>
            <a:r>
              <a:rPr lang="en-US" dirty="0"/>
              <a:t>Define the conceptual framework: how data can be embedded and extracted and still be secured information in terms of not being distorted in the quality of the image</a:t>
            </a:r>
          </a:p>
          <a:p>
            <a:pPr algn="l"/>
            <a:endParaRPr lang="en-US" dirty="0"/>
          </a:p>
          <a:p>
            <a:pPr algn="l"/>
            <a:r>
              <a:rPr lang="en-US" dirty="0"/>
              <a:t>Design of algorithms: Develop the most effective algorithms for embedding and extracting data.</a:t>
            </a:r>
          </a:p>
          <a:p>
            <a:pPr algn="l"/>
            <a:endParaRPr lang="en-US" dirty="0"/>
          </a:p>
          <a:p>
            <a:pPr algn="l"/>
            <a:r>
              <a:rPr lang="en-US" dirty="0"/>
              <a:t>Test robustness: see the system in terms of image manipulation resistance and eventually add error handling.</a:t>
            </a:r>
          </a:p>
          <a:p>
            <a:pPr algn="l"/>
            <a:endParaRPr lang="en-US" dirty="0"/>
          </a:p>
          <a:p>
            <a:pPr algn="l"/>
            <a:r>
              <a:rPr lang="en-US" dirty="0"/>
              <a:t>Evaluate Efficiency: Measure resource utilization and system scaling using the appropriate performance measures.</a:t>
            </a:r>
          </a:p>
          <a:p>
            <a:pPr algn="l"/>
            <a:endParaRPr lang="en-US" dirty="0"/>
          </a:p>
          <a:p>
            <a:pPr algn="l"/>
            <a:r>
              <a:rPr lang="en-US" dirty="0"/>
              <a:t>Carry out validation: This aims to test if the system meets the goals set up for its security, robustness, and efficiency</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76392" y="338979"/>
            <a:ext cx="11029615" cy="3634486"/>
          </a:xfrm>
        </p:spPr>
        <p:txBody>
          <a:bodyPr/>
          <a:lstStyle/>
          <a:p>
            <a:r>
              <a:rPr lang="en-US" dirty="0"/>
              <a:t>Text to be Hidden </a:t>
            </a:r>
          </a:p>
        </p:txBody>
      </p:sp>
      <p:pic>
        <p:nvPicPr>
          <p:cNvPr id="5" name="Picture 4">
            <a:extLst>
              <a:ext uri="{FF2B5EF4-FFF2-40B4-BE49-F238E27FC236}">
                <a16:creationId xmlns:a16="http://schemas.microsoft.com/office/drawing/2014/main" id="{0BC1701F-7AAB-FD0F-4415-083B6E284BED}"/>
              </a:ext>
            </a:extLst>
          </p:cNvPr>
          <p:cNvPicPr>
            <a:picLocks noChangeAspect="1"/>
          </p:cNvPicPr>
          <p:nvPr/>
        </p:nvPicPr>
        <p:blipFill>
          <a:blip r:embed="rId2"/>
          <a:stretch>
            <a:fillRect/>
          </a:stretch>
        </p:blipFill>
        <p:spPr>
          <a:xfrm>
            <a:off x="3107266" y="1297737"/>
            <a:ext cx="1081204" cy="1716969"/>
          </a:xfrm>
          <a:prstGeom prst="rect">
            <a:avLst/>
          </a:prstGeom>
        </p:spPr>
      </p:pic>
      <p:sp>
        <p:nvSpPr>
          <p:cNvPr id="7" name="TextBox 6">
            <a:extLst>
              <a:ext uri="{FF2B5EF4-FFF2-40B4-BE49-F238E27FC236}">
                <a16:creationId xmlns:a16="http://schemas.microsoft.com/office/drawing/2014/main" id="{A1CEE5CE-5E49-44DB-E786-22A51A2B9D3F}"/>
              </a:ext>
            </a:extLst>
          </p:cNvPr>
          <p:cNvSpPr txBox="1"/>
          <p:nvPr/>
        </p:nvSpPr>
        <p:spPr>
          <a:xfrm>
            <a:off x="5147734" y="2034856"/>
            <a:ext cx="6637866" cy="369332"/>
          </a:xfrm>
          <a:prstGeom prst="rect">
            <a:avLst/>
          </a:prstGeom>
          <a:noFill/>
        </p:spPr>
        <p:txBody>
          <a:bodyPr wrap="square">
            <a:spAutoFit/>
          </a:bodyPr>
          <a:lstStyle/>
          <a:p>
            <a:pPr marL="285750" indent="-285750">
              <a:buFont typeface="Wingdings" panose="05000000000000000000" pitchFamily="2" charset="2"/>
              <a:buChar char="§"/>
            </a:pPr>
            <a:r>
              <a:rPr lang="en-US" dirty="0"/>
              <a:t>Cover Image</a:t>
            </a:r>
          </a:p>
        </p:txBody>
      </p:sp>
      <p:pic>
        <p:nvPicPr>
          <p:cNvPr id="9" name="Picture 8">
            <a:extLst>
              <a:ext uri="{FF2B5EF4-FFF2-40B4-BE49-F238E27FC236}">
                <a16:creationId xmlns:a16="http://schemas.microsoft.com/office/drawing/2014/main" id="{32E5D35E-0CA2-C752-A497-FEE5C16BF7E1}"/>
              </a:ext>
            </a:extLst>
          </p:cNvPr>
          <p:cNvPicPr>
            <a:picLocks noChangeAspect="1"/>
          </p:cNvPicPr>
          <p:nvPr/>
        </p:nvPicPr>
        <p:blipFill>
          <a:blip r:embed="rId3"/>
          <a:stretch>
            <a:fillRect/>
          </a:stretch>
        </p:blipFill>
        <p:spPr>
          <a:xfrm>
            <a:off x="7518398" y="1186916"/>
            <a:ext cx="1324161" cy="1938609"/>
          </a:xfrm>
          <a:prstGeom prst="rect">
            <a:avLst/>
          </a:prstGeom>
        </p:spPr>
      </p:pic>
      <p:pic>
        <p:nvPicPr>
          <p:cNvPr id="11" name="Picture 10">
            <a:extLst>
              <a:ext uri="{FF2B5EF4-FFF2-40B4-BE49-F238E27FC236}">
                <a16:creationId xmlns:a16="http://schemas.microsoft.com/office/drawing/2014/main" id="{87DC1869-081A-0CD9-B0B0-211D99C1A6CE}"/>
              </a:ext>
            </a:extLst>
          </p:cNvPr>
          <p:cNvPicPr>
            <a:picLocks noChangeAspect="1"/>
          </p:cNvPicPr>
          <p:nvPr/>
        </p:nvPicPr>
        <p:blipFill>
          <a:blip r:embed="rId4"/>
          <a:stretch>
            <a:fillRect/>
          </a:stretch>
        </p:blipFill>
        <p:spPr>
          <a:xfrm>
            <a:off x="2904066" y="3784375"/>
            <a:ext cx="4807863" cy="2804036"/>
          </a:xfrm>
          <a:prstGeom prst="rect">
            <a:avLst/>
          </a:prstGeom>
        </p:spPr>
      </p:pic>
      <p:sp>
        <p:nvSpPr>
          <p:cNvPr id="13" name="TextBox 12">
            <a:extLst>
              <a:ext uri="{FF2B5EF4-FFF2-40B4-BE49-F238E27FC236}">
                <a16:creationId xmlns:a16="http://schemas.microsoft.com/office/drawing/2014/main" id="{31942059-0253-28F7-C265-F1FCD264A6AA}"/>
              </a:ext>
            </a:extLst>
          </p:cNvPr>
          <p:cNvSpPr txBox="1"/>
          <p:nvPr/>
        </p:nvSpPr>
        <p:spPr>
          <a:xfrm>
            <a:off x="3048000" y="3244334"/>
            <a:ext cx="1574800" cy="369332"/>
          </a:xfrm>
          <a:prstGeom prst="rect">
            <a:avLst/>
          </a:prstGeom>
          <a:noFill/>
        </p:spPr>
        <p:txBody>
          <a:bodyPr wrap="square">
            <a:spAutoFit/>
          </a:bodyPr>
          <a:lstStyle/>
          <a:p>
            <a:r>
              <a:rPr lang="en-US" b="1" dirty="0"/>
              <a:t>Shown Image</a:t>
            </a:r>
          </a:p>
        </p:txBody>
      </p:sp>
      <p:sp>
        <p:nvSpPr>
          <p:cNvPr id="15" name="TextBox 14">
            <a:extLst>
              <a:ext uri="{FF2B5EF4-FFF2-40B4-BE49-F238E27FC236}">
                <a16:creationId xmlns:a16="http://schemas.microsoft.com/office/drawing/2014/main" id="{8FC798A8-40B3-C6E1-6E13-FF28953FB081}"/>
              </a:ext>
            </a:extLst>
          </p:cNvPr>
          <p:cNvSpPr txBox="1"/>
          <p:nvPr/>
        </p:nvSpPr>
        <p:spPr>
          <a:xfrm>
            <a:off x="5054600" y="3271885"/>
            <a:ext cx="3539067" cy="369332"/>
          </a:xfrm>
          <a:prstGeom prst="rect">
            <a:avLst/>
          </a:prstGeom>
          <a:noFill/>
        </p:spPr>
        <p:txBody>
          <a:bodyPr wrap="square">
            <a:spAutoFit/>
          </a:bodyPr>
          <a:lstStyle/>
          <a:p>
            <a:r>
              <a:rPr lang="en-US" b="1" dirty="0"/>
              <a:t>Hidden Text in Image</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TotalTime>
  <Words>708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Bahnschrift Light</vt:lpstr>
      <vt:lpstr>Calibri</vt:lpstr>
      <vt:lpstr>Franklin Gothic Book</vt:lpstr>
      <vt:lpstr>Franklin Gothic Demi</vt:lpstr>
      <vt:lpstr>Open Sans</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 phanindra Kumar</cp:lastModifiedBy>
  <cp:revision>3</cp:revision>
  <dcterms:created xsi:type="dcterms:W3CDTF">2021-05-26T16:50:10Z</dcterms:created>
  <dcterms:modified xsi:type="dcterms:W3CDTF">2024-07-25T11:19:09Z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