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6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6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0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7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1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4EBD-730B-441B-8141-2EEEEB0E462B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D305-6D8E-4AE8-9090-D927CE228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third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1048" y="3581400"/>
            <a:ext cx="305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 long, long time ago, </a:t>
            </a:r>
          </a:p>
          <a:p>
            <a:r>
              <a:rPr lang="en-US" dirty="0"/>
              <a:t>a</a:t>
            </a:r>
            <a:r>
              <a:rPr lang="en-US" dirty="0" smtClean="0"/>
              <a:t> dinosaur roamed the earth”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041896" y="4227731"/>
            <a:ext cx="1" cy="7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753834"/>
                  </p:ext>
                </p:extLst>
              </p:nvPr>
            </p:nvGraphicFramePr>
            <p:xfrm>
              <a:off x="4494242" y="3429000"/>
              <a:ext cx="3352800" cy="3374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753834"/>
                  </p:ext>
                </p:extLst>
              </p:nvPr>
            </p:nvGraphicFramePr>
            <p:xfrm>
              <a:off x="4494242" y="3429000"/>
              <a:ext cx="3352800" cy="337413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40741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7463" r="-364" b="-74776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Answer was: 1/10 * 0/10?</a:t>
            </a:r>
            <a:br>
              <a:rPr lang="en-US" dirty="0" smtClean="0"/>
            </a:br>
            <a:r>
              <a:rPr lang="en-US" dirty="0" smtClean="0"/>
              <a:t>Time for smoothing!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0433" y="2567970"/>
            <a:ext cx="2760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9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smoothing, calculate corpus-wide probabilities</a:t>
            </a:r>
            <a:endParaRPr lang="en-US" i="1" dirty="0"/>
          </a:p>
        </p:txBody>
      </p:sp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1896" y="40678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048" y="3581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9322" y="38392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8522" y="36409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1722" y="414402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go…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pic>
        <p:nvPicPr>
          <p:cNvPr id="12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86072" y="4066430"/>
            <a:ext cx="46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13502" y="40678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3421" y="37732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1072" y="39037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472" y="35989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672" y="4220225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60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pic>
        <p:nvPicPr>
          <p:cNvPr id="21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40853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93202" y="39799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8402" y="35989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9802" y="3856782"/>
            <a:ext cx="5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9002" y="3658522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64802" y="40561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693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0164" y="425249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98685" y="4023891"/>
            <a:ext cx="243211" cy="92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1143000" y="4437157"/>
            <a:ext cx="194009" cy="52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240004" y="4142630"/>
            <a:ext cx="392118" cy="81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240004" y="4240823"/>
            <a:ext cx="908744" cy="721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40004" y="4513357"/>
            <a:ext cx="100171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40802" y="4513357"/>
            <a:ext cx="55019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3" idx="1"/>
          </p:cNvCxnSpPr>
          <p:nvPr/>
        </p:nvCxnSpPr>
        <p:spPr>
          <a:xfrm flipH="1" flipV="1">
            <a:off x="3793202" y="4164623"/>
            <a:ext cx="521237" cy="78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2"/>
          </p:cNvCxnSpPr>
          <p:nvPr/>
        </p:nvCxnSpPr>
        <p:spPr>
          <a:xfrm flipV="1">
            <a:off x="4348803" y="4349289"/>
            <a:ext cx="0" cy="595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14484" y="3968289"/>
            <a:ext cx="489920" cy="97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42195" y="4208557"/>
            <a:ext cx="539844" cy="7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0"/>
          </p:cNvCxnSpPr>
          <p:nvPr/>
        </p:nvCxnSpPr>
        <p:spPr>
          <a:xfrm flipV="1">
            <a:off x="4542195" y="4404891"/>
            <a:ext cx="622607" cy="5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</p:cNvCxnSpPr>
          <p:nvPr/>
        </p:nvCxnSpPr>
        <p:spPr>
          <a:xfrm flipV="1">
            <a:off x="4542195" y="4554813"/>
            <a:ext cx="867969" cy="40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 flipV="1">
            <a:off x="6746776" y="4454714"/>
            <a:ext cx="356222" cy="30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15" idx="2"/>
          </p:cNvCxnSpPr>
          <p:nvPr/>
        </p:nvCxnSpPr>
        <p:spPr>
          <a:xfrm flipH="1" flipV="1">
            <a:off x="7102999" y="4142630"/>
            <a:ext cx="110503" cy="59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endCxn id="14" idx="2"/>
          </p:cNvCxnSpPr>
          <p:nvPr/>
        </p:nvCxnSpPr>
        <p:spPr>
          <a:xfrm flipV="1">
            <a:off x="7361139" y="4437157"/>
            <a:ext cx="0" cy="2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V="1">
            <a:off x="7438154" y="3957964"/>
            <a:ext cx="334246" cy="741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endCxn id="16" idx="1"/>
          </p:cNvCxnSpPr>
          <p:nvPr/>
        </p:nvCxnSpPr>
        <p:spPr>
          <a:xfrm flipV="1">
            <a:off x="7605277" y="4088423"/>
            <a:ext cx="585795" cy="61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7876585" y="4552595"/>
            <a:ext cx="229124" cy="2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 smoothing, calculate corpus-wide probabilities</a:t>
            </a:r>
            <a:endParaRPr lang="en-US" i="1" dirty="0"/>
          </a:p>
        </p:txBody>
      </p:sp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5480511"/>
            <a:ext cx="1975907" cy="1125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8850" y="6547311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pic>
        <p:nvPicPr>
          <p:cNvPr id="12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01" y="5480511"/>
            <a:ext cx="2006731" cy="1143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770600" y="6564868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pic>
        <p:nvPicPr>
          <p:cNvPr id="21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7" y="5480511"/>
            <a:ext cx="2006731" cy="1143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352800" y="4605580"/>
            <a:ext cx="2330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beginning, there</a:t>
            </a:r>
          </a:p>
          <a:p>
            <a:r>
              <a:rPr lang="en-US" dirty="0"/>
              <a:t>w</a:t>
            </a:r>
            <a:r>
              <a:rPr lang="en-US" dirty="0" smtClean="0"/>
              <a:t>as the Word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6930" y="6564868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038600" y="5143176"/>
            <a:ext cx="0" cy="26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4605580"/>
            <a:ext cx="305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 long, long time ago, </a:t>
            </a:r>
          </a:p>
          <a:p>
            <a:r>
              <a:rPr lang="en-US" dirty="0"/>
              <a:t>a</a:t>
            </a:r>
            <a:r>
              <a:rPr lang="en-US" dirty="0" smtClean="0"/>
              <a:t> dinosaur roamed the earth”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53200" y="4605580"/>
            <a:ext cx="214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 been a long time </a:t>
            </a:r>
          </a:p>
          <a:p>
            <a:r>
              <a:rPr lang="en-US" dirty="0" smtClean="0"/>
              <a:t>coming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162800" y="5132043"/>
            <a:ext cx="0" cy="34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219200" y="5132043"/>
            <a:ext cx="0" cy="26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7019026"/>
                  </p:ext>
                </p:extLst>
              </p:nvPr>
            </p:nvGraphicFramePr>
            <p:xfrm>
              <a:off x="1524000" y="1567815"/>
              <a:ext cx="3352800" cy="303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285240">
                    <a:tc gridSpan="2">
                      <a:txBody>
                        <a:bodyPr/>
                        <a:lstStyle/>
                        <a:p>
                          <a:r>
                            <a:rPr lang="en-US" sz="2000" baseline="-25000" dirty="0" smtClean="0"/>
                            <a:t>Corpus-wide</a:t>
                          </a:r>
                          <a:endParaRPr lang="en-US" sz="20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52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w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long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time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ago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dinosaurs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roamed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earth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7019026"/>
                  </p:ext>
                </p:extLst>
              </p:nvPr>
            </p:nvGraphicFramePr>
            <p:xfrm>
              <a:off x="1524000" y="1567815"/>
              <a:ext cx="3352800" cy="303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294640">
                    <a:tc gridSpan="2">
                      <a:txBody>
                        <a:bodyPr/>
                        <a:lstStyle/>
                        <a:p>
                          <a:r>
                            <a:rPr lang="en-US" sz="2000" baseline="-25000" dirty="0" smtClean="0"/>
                            <a:t>Corpus-wide</a:t>
                          </a:r>
                          <a:endParaRPr lang="en-US" sz="20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w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0000" t="-96000" b="-8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long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time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ago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dinosaurs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roamed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earth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621845"/>
                  </p:ext>
                </p:extLst>
              </p:nvPr>
            </p:nvGraphicFramePr>
            <p:xfrm>
              <a:off x="5334000" y="1600200"/>
              <a:ext cx="3352800" cy="303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285240">
                    <a:tc gridSpan="2">
                      <a:txBody>
                        <a:bodyPr/>
                        <a:lstStyle/>
                        <a:p>
                          <a:r>
                            <a:rPr lang="en-US" sz="2000" baseline="-25000" dirty="0" smtClean="0"/>
                            <a:t>Corpus-wide</a:t>
                          </a:r>
                          <a:endParaRPr lang="en-US" sz="20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52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w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beginning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there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was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word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it’s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been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coming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621845"/>
                  </p:ext>
                </p:extLst>
              </p:nvPr>
            </p:nvGraphicFramePr>
            <p:xfrm>
              <a:off x="5334000" y="1600200"/>
              <a:ext cx="3352800" cy="303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294640">
                    <a:tc gridSpan="2">
                      <a:txBody>
                        <a:bodyPr/>
                        <a:lstStyle/>
                        <a:p>
                          <a:r>
                            <a:rPr lang="en-US" sz="2000" baseline="-25000" dirty="0" smtClean="0"/>
                            <a:t>Corpus-wide</a:t>
                          </a:r>
                          <a:endParaRPr lang="en-US" sz="20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w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100000" t="-98000" b="-8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beginning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there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was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word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it’s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been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coming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47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Smoothed p(</a:t>
            </a:r>
            <a:r>
              <a:rPr lang="en-US" dirty="0" err="1" smtClean="0"/>
              <a:t>wi|Dj</a:t>
            </a:r>
            <a:r>
              <a:rPr lang="en-US" dirty="0" smtClean="0"/>
              <a:t>)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itle 1"/>
              <p:cNvSpPr txBox="1">
                <a:spLocks/>
              </p:cNvSpPr>
              <p:nvPr/>
            </p:nvSpPr>
            <p:spPr>
              <a:xfrm>
                <a:off x="-152400" y="2133600"/>
                <a:ext cx="9296400" cy="18288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250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0" i="1" dirty="0" smtClean="0">
                  <a:latin typeface="Cambria Math"/>
                </a:endParaRPr>
              </a:p>
              <a:p>
                <a:endParaRPr lang="en-US" sz="1200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0" i="1">
                          <a:latin typeface="Cambria Math"/>
                        </a:rPr>
                        <m:t>=</m:t>
                      </m:r>
                      <m:r>
                        <a:rPr lang="en-US" sz="1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2000" b="0" i="1" smtClean="0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</m:d>
                      <m:r>
                        <a:rPr lang="en-US" sz="1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0" b="0" i="1" smtClean="0">
                          <a:latin typeface="Cambria Math"/>
                        </a:rPr>
                        <m:t>+</m:t>
                      </m:r>
                      <m:r>
                        <a:rPr lang="en-US" sz="12000" b="0" i="1" smtClean="0">
                          <a:latin typeface="Cambria Math"/>
                          <a:sym typeface="Symbol"/>
                        </a:rPr>
                        <m:t></m:t>
                      </m:r>
                      <m:r>
                        <a:rPr lang="en-US" sz="1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1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20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12000" b="0" i="1" dirty="0" smtClean="0">
                  <a:latin typeface="Cambria Math"/>
                </a:endParaRPr>
              </a:p>
              <a:p>
                <a:endParaRPr lang="en-US" sz="12000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12000" b="0" i="1" smtClean="0">
                              <a:latin typeface="Cambria Math"/>
                              <a:sym typeface="Symbol"/>
                            </a:rPr>
                            <m:t></m:t>
                          </m:r>
                        </m:e>
                      </m:d>
                      <m:f>
                        <m:fPr>
                          <m:ctrlPr>
                            <a:rPr lang="en-US" sz="12000" b="0" i="1" smtClean="0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0" b="0" i="1" smtClean="0">
                                  <a:latin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z="1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0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20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0" b="0" i="1" smtClean="0">
                          <a:latin typeface="Cambria Math"/>
                        </a:rPr>
                        <m:t>+</m:t>
                      </m:r>
                      <m:r>
                        <a:rPr lang="en-US" sz="12000" b="0" i="1" smtClean="0">
                          <a:latin typeface="Cambria Math"/>
                          <a:sym typeface="Symbol"/>
                        </a:rPr>
                        <m:t></m:t>
                      </m:r>
                      <m:f>
                        <m:fPr>
                          <m:ctrlPr>
                            <a:rPr lang="en-US" sz="12000" b="0" i="1" smtClean="0">
                              <a:latin typeface="Cambria Math"/>
                              <a:sym typeface="Symbol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2000" b="0" i="1" smtClean="0">
                                  <a:latin typeface="Cambria Math"/>
                                  <a:sym typeface="Symbol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0" b="0" i="1" smtClean="0">
                                  <a:latin typeface="Cambria Math"/>
                                  <a:sym typeface="Symbol"/>
                                </a:rPr>
                                <m:t>𝑖</m:t>
                              </m:r>
                              <m:r>
                                <a:rPr lang="en-US" sz="12000" b="0" i="1" smtClean="0">
                                  <a:latin typeface="Cambria Math"/>
                                  <a:sym typeface="Symbol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0" b="0" i="1" smtClean="0">
                                  <a:latin typeface="Cambria Math"/>
                                  <a:sym typeface="Symbol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0" b="0" i="1" smtClean="0">
                                      <a:latin typeface="Cambria Math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0" b="0" i="1" smtClean="0">
                                      <a:latin typeface="Cambria Math"/>
                                      <a:sym typeface="Symbol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0" b="0" i="1" smtClean="0">
                                      <a:latin typeface="Cambria Math"/>
                                      <a:sym typeface="Symbol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2000" b="0" i="1" smtClean="0">
                                  <a:latin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12000" b="0" i="1" smtClean="0">
                                  <a:latin typeface="Cambria Math"/>
                                  <a:sym typeface="Symbol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i="1" dirty="0"/>
              </a:p>
            </p:txBody>
          </p:sp>
        </mc:Choice>
        <mc:Fallback>
          <p:sp>
            <p:nvSpPr>
              <p:cNvPr id="2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2133600"/>
                <a:ext cx="9296400" cy="1828800"/>
              </a:xfrm>
              <a:prstGeom prst="rect">
                <a:avLst/>
              </a:prstGeom>
              <a:blipFill rotWithShape="1">
                <a:blip r:embed="rId2"/>
                <a:stretch>
                  <a:fillRect t="-29000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2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Let’s re-do score for Document 1, with smoothing. Let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/>
                        <a:sym typeface="Symbol"/>
                      </a:rPr>
                      <m:t></m:t>
                    </m:r>
                    <m:r>
                      <a:rPr lang="en-US" sz="3300" b="0" i="1" smtClean="0">
                        <a:latin typeface="Cambria Math"/>
                        <a:sym typeface="Symbol"/>
                      </a:rPr>
                      <m:t>=.</m:t>
                    </m:r>
                    <m:r>
                      <a:rPr lang="en-US" sz="3300" b="0" i="1" smtClean="0">
                        <a:latin typeface="Cambria Math"/>
                        <a:sym typeface="Symbol"/>
                      </a:rPr>
                      <m:t>4</m:t>
                    </m:r>
                  </m:oMath>
                </a14:m>
                <a:endParaRPr lang="en-US" sz="3300" dirty="0"/>
              </a:p>
            </p:txBody>
          </p:sp>
        </mc:Choice>
        <mc:Fallback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15962"/>
              </a:xfrm>
              <a:blipFill rotWithShape="1">
                <a:blip r:embed="rId2"/>
                <a:stretch>
                  <a:fillRect l="-1630" t="-56780" r="-3111" b="-77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036619"/>
                  </p:ext>
                </p:extLst>
              </p:nvPr>
            </p:nvGraphicFramePr>
            <p:xfrm>
              <a:off x="381000" y="2590800"/>
              <a:ext cx="2286000" cy="37337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143000"/>
                  </a:tblGrid>
                  <a:tr h="378391">
                    <a:tc gridSpan="2">
                      <a:txBody>
                        <a:bodyPr/>
                        <a:lstStyle/>
                        <a:p>
                          <a:r>
                            <a:rPr lang="en-US" sz="2800" baseline="-25000" dirty="0" smtClean="0"/>
                            <a:t>Document 1 specific</a:t>
                          </a:r>
                          <a:endParaRPr lang="en-US" sz="28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10094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036619"/>
                  </p:ext>
                </p:extLst>
              </p:nvPr>
            </p:nvGraphicFramePr>
            <p:xfrm>
              <a:off x="381000" y="2590800"/>
              <a:ext cx="2286000" cy="37337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3000"/>
                    <a:gridCol w="1143000"/>
                  </a:tblGrid>
                  <a:tr h="378391">
                    <a:tc gridSpan="2">
                      <a:txBody>
                        <a:bodyPr/>
                        <a:lstStyle/>
                        <a:p>
                          <a:r>
                            <a:rPr lang="en-US" sz="2800" baseline="-25000" dirty="0" smtClean="0"/>
                            <a:t>Document 1 specific</a:t>
                          </a:r>
                          <a:endParaRPr lang="en-US" sz="28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10094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1070" t="-92537" b="-744776"/>
                          </a:stretch>
                        </a:blipFill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6816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812039"/>
                  </p:ext>
                </p:extLst>
              </p:nvPr>
            </p:nvGraphicFramePr>
            <p:xfrm>
              <a:off x="2895600" y="1295400"/>
              <a:ext cx="3352800" cy="557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285240">
                    <a:tc gridSpan="2">
                      <a:txBody>
                        <a:bodyPr/>
                        <a:lstStyle/>
                        <a:p>
                          <a:r>
                            <a:rPr lang="en-US" sz="3000" baseline="-25000" dirty="0" smtClean="0"/>
                            <a:t>Corpus-wide</a:t>
                          </a:r>
                          <a:endParaRPr lang="en-US" sz="30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524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w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sz="1400" b="0" i="1" smtClean="0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long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time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ago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dinosaurs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roamed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earth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beginning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there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was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word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it’s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been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1337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coming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812039"/>
                  </p:ext>
                </p:extLst>
              </p:nvPr>
            </p:nvGraphicFramePr>
            <p:xfrm>
              <a:off x="2895600" y="1295400"/>
              <a:ext cx="3352800" cy="5577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96240">
                    <a:tc gridSpan="2">
                      <a:txBody>
                        <a:bodyPr/>
                        <a:lstStyle/>
                        <a:p>
                          <a:r>
                            <a:rPr lang="en-US" sz="3000" baseline="-25000" dirty="0" smtClean="0"/>
                            <a:t>Corpus-wide</a:t>
                          </a:r>
                          <a:endParaRPr lang="en-US" sz="30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err="1" smtClean="0"/>
                            <a:t>w</a:t>
                          </a:r>
                          <a:r>
                            <a:rPr lang="en-US" sz="1400" baseline="-25000" dirty="0" err="1" smtClean="0"/>
                            <a:t>i</a:t>
                          </a:r>
                          <a:endParaRPr lang="en-US" sz="1400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0000" t="-132000" b="-1618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long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time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2/23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ago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dinosaurs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roamed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3/23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earth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beginning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there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was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word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it’s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been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coming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smtClean="0"/>
                            <a:t>1/23</a:t>
                          </a:r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6383436" y="1600200"/>
            <a:ext cx="2760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248400" y="2514600"/>
                <a:ext cx="3030636" cy="754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−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  <a:sym typeface="Symbol"/>
                        </a:rPr>
                        <m:t></m:t>
                      </m:r>
                      <m:r>
                        <a:rPr lang="en-US" sz="20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514600"/>
                <a:ext cx="3030636" cy="754694"/>
              </a:xfrm>
              <a:prstGeom prst="rect">
                <a:avLst/>
              </a:prstGeom>
              <a:blipFill rotWithShape="1">
                <a:blip r:embed="rId5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629400" y="4267200"/>
            <a:ext cx="2337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[(1-.4)*1/10 + .4*2/23]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[(1-.4)*0 + .4*1/23]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>
                    <a:sym typeface="Symbol"/>
                  </a:rPr>
                  <a:t> 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 what? This allows us to consider other characteristics of the document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IR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1009" y="2145268"/>
            <a:ext cx="1921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VSM</a:t>
            </a:r>
          </a:p>
          <a:p>
            <a:pPr algn="r" rtl="1"/>
            <a:r>
              <a:rPr lang="en-US" sz="2800" dirty="0" smtClean="0"/>
              <a:t>Cosine(D,Q)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145268"/>
            <a:ext cx="2698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sz="2800" dirty="0" smtClean="0"/>
              <a:t>הסתברותי</a:t>
            </a:r>
            <a:endParaRPr lang="en-US" sz="2800" dirty="0" smtClean="0"/>
          </a:p>
          <a:p>
            <a:pPr algn="r" rtl="1"/>
            <a:r>
              <a:rPr lang="en-US" sz="2800" dirty="0"/>
              <a:t>p</a:t>
            </a:r>
            <a:r>
              <a:rPr lang="en-US" sz="2800" dirty="0" smtClean="0"/>
              <a:t>(D|R) / p(D|NR)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35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IR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81009" y="2145268"/>
            <a:ext cx="1921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VSM</a:t>
            </a:r>
          </a:p>
          <a:p>
            <a:pPr algn="r" rtl="1"/>
            <a:r>
              <a:rPr lang="en-US" sz="2800" dirty="0" smtClean="0"/>
              <a:t>Cosine(D,Q)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145268"/>
            <a:ext cx="2698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sz="2800" dirty="0" smtClean="0"/>
              <a:t>הסתברותי</a:t>
            </a:r>
            <a:endParaRPr lang="en-US" sz="2800" dirty="0" smtClean="0"/>
          </a:p>
          <a:p>
            <a:pPr algn="r" rtl="1"/>
            <a:r>
              <a:rPr lang="en-US" sz="2800" dirty="0"/>
              <a:t>p</a:t>
            </a:r>
            <a:r>
              <a:rPr lang="en-US" sz="2800" dirty="0" smtClean="0"/>
              <a:t>(D|R) / p(D|NR)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161800" y="4419600"/>
            <a:ext cx="27369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Language Models</a:t>
            </a:r>
          </a:p>
          <a:p>
            <a:pPr rtl="1"/>
            <a:r>
              <a:rPr lang="en-US" sz="2800" dirty="0" smtClean="0"/>
              <a:t>p(Q|D)</a:t>
            </a:r>
            <a:endParaRPr lang="en-US" sz="2800" dirty="0"/>
          </a:p>
        </p:txBody>
      </p:sp>
      <p:sp>
        <p:nvSpPr>
          <p:cNvPr id="6" name="Freeform 5"/>
          <p:cNvSpPr/>
          <p:nvPr/>
        </p:nvSpPr>
        <p:spPr>
          <a:xfrm>
            <a:off x="1815737" y="2063931"/>
            <a:ext cx="1724297" cy="587829"/>
          </a:xfrm>
          <a:custGeom>
            <a:avLst/>
            <a:gdLst>
              <a:gd name="connsiteX0" fmla="*/ 169817 w 1724297"/>
              <a:gd name="connsiteY0" fmla="*/ 65315 h 587829"/>
              <a:gd name="connsiteX1" fmla="*/ 0 w 1724297"/>
              <a:gd name="connsiteY1" fmla="*/ 169818 h 587829"/>
              <a:gd name="connsiteX2" fmla="*/ 0 w 1724297"/>
              <a:gd name="connsiteY2" fmla="*/ 352698 h 587829"/>
              <a:gd name="connsiteX3" fmla="*/ 143692 w 1724297"/>
              <a:gd name="connsiteY3" fmla="*/ 509452 h 587829"/>
              <a:gd name="connsiteX4" fmla="*/ 692332 w 1724297"/>
              <a:gd name="connsiteY4" fmla="*/ 587829 h 587829"/>
              <a:gd name="connsiteX5" fmla="*/ 1267097 w 1724297"/>
              <a:gd name="connsiteY5" fmla="*/ 587829 h 587829"/>
              <a:gd name="connsiteX6" fmla="*/ 1619794 w 1724297"/>
              <a:gd name="connsiteY6" fmla="*/ 522515 h 587829"/>
              <a:gd name="connsiteX7" fmla="*/ 1724297 w 1724297"/>
              <a:gd name="connsiteY7" fmla="*/ 300446 h 587829"/>
              <a:gd name="connsiteX8" fmla="*/ 1541417 w 1724297"/>
              <a:gd name="connsiteY8" fmla="*/ 117566 h 587829"/>
              <a:gd name="connsiteX9" fmla="*/ 1149532 w 1724297"/>
              <a:gd name="connsiteY9" fmla="*/ 65315 h 587829"/>
              <a:gd name="connsiteX10" fmla="*/ 731520 w 1724297"/>
              <a:gd name="connsiteY10" fmla="*/ 0 h 587829"/>
              <a:gd name="connsiteX11" fmla="*/ 457200 w 1724297"/>
              <a:gd name="connsiteY11" fmla="*/ 39189 h 587829"/>
              <a:gd name="connsiteX12" fmla="*/ 169817 w 1724297"/>
              <a:gd name="connsiteY12" fmla="*/ 65315 h 58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24297" h="587829">
                <a:moveTo>
                  <a:pt x="169817" y="65315"/>
                </a:moveTo>
                <a:lnTo>
                  <a:pt x="0" y="169818"/>
                </a:lnTo>
                <a:lnTo>
                  <a:pt x="0" y="352698"/>
                </a:lnTo>
                <a:lnTo>
                  <a:pt x="143692" y="509452"/>
                </a:lnTo>
                <a:lnTo>
                  <a:pt x="692332" y="587829"/>
                </a:lnTo>
                <a:lnTo>
                  <a:pt x="1267097" y="587829"/>
                </a:lnTo>
                <a:lnTo>
                  <a:pt x="1619794" y="522515"/>
                </a:lnTo>
                <a:lnTo>
                  <a:pt x="1724297" y="300446"/>
                </a:lnTo>
                <a:lnTo>
                  <a:pt x="1541417" y="117566"/>
                </a:lnTo>
                <a:lnTo>
                  <a:pt x="1149532" y="65315"/>
                </a:lnTo>
                <a:lnTo>
                  <a:pt x="731520" y="0"/>
                </a:lnTo>
                <a:lnTo>
                  <a:pt x="457200" y="39189"/>
                </a:lnTo>
                <a:lnTo>
                  <a:pt x="169817" y="6531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007531" y="2625634"/>
            <a:ext cx="627018" cy="600892"/>
          </a:xfrm>
          <a:custGeom>
            <a:avLst/>
            <a:gdLst>
              <a:gd name="connsiteX0" fmla="*/ 418012 w 627018"/>
              <a:gd name="connsiteY0" fmla="*/ 509452 h 600892"/>
              <a:gd name="connsiteX1" fmla="*/ 561703 w 627018"/>
              <a:gd name="connsiteY1" fmla="*/ 431075 h 600892"/>
              <a:gd name="connsiteX2" fmla="*/ 627018 w 627018"/>
              <a:gd name="connsiteY2" fmla="*/ 287383 h 600892"/>
              <a:gd name="connsiteX3" fmla="*/ 627018 w 627018"/>
              <a:gd name="connsiteY3" fmla="*/ 182880 h 600892"/>
              <a:gd name="connsiteX4" fmla="*/ 574766 w 627018"/>
              <a:gd name="connsiteY4" fmla="*/ 91440 h 600892"/>
              <a:gd name="connsiteX5" fmla="*/ 470263 w 627018"/>
              <a:gd name="connsiteY5" fmla="*/ 39189 h 600892"/>
              <a:gd name="connsiteX6" fmla="*/ 339635 w 627018"/>
              <a:gd name="connsiteY6" fmla="*/ 26126 h 600892"/>
              <a:gd name="connsiteX7" fmla="*/ 182880 w 627018"/>
              <a:gd name="connsiteY7" fmla="*/ 0 h 600892"/>
              <a:gd name="connsiteX8" fmla="*/ 78378 w 627018"/>
              <a:gd name="connsiteY8" fmla="*/ 78377 h 600892"/>
              <a:gd name="connsiteX9" fmla="*/ 0 w 627018"/>
              <a:gd name="connsiteY9" fmla="*/ 169817 h 600892"/>
              <a:gd name="connsiteX10" fmla="*/ 0 w 627018"/>
              <a:gd name="connsiteY10" fmla="*/ 261257 h 600892"/>
              <a:gd name="connsiteX11" fmla="*/ 130629 w 627018"/>
              <a:gd name="connsiteY11" fmla="*/ 600892 h 600892"/>
              <a:gd name="connsiteX12" fmla="*/ 365760 w 627018"/>
              <a:gd name="connsiteY12" fmla="*/ 600892 h 600892"/>
              <a:gd name="connsiteX13" fmla="*/ 496389 w 627018"/>
              <a:gd name="connsiteY13" fmla="*/ 483326 h 600892"/>
              <a:gd name="connsiteX14" fmla="*/ 496389 w 627018"/>
              <a:gd name="connsiteY14" fmla="*/ 470263 h 6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7018" h="600892">
                <a:moveTo>
                  <a:pt x="418012" y="509452"/>
                </a:moveTo>
                <a:lnTo>
                  <a:pt x="561703" y="431075"/>
                </a:lnTo>
                <a:lnTo>
                  <a:pt x="627018" y="287383"/>
                </a:lnTo>
                <a:lnTo>
                  <a:pt x="627018" y="182880"/>
                </a:lnTo>
                <a:lnTo>
                  <a:pt x="574766" y="91440"/>
                </a:lnTo>
                <a:lnTo>
                  <a:pt x="470263" y="39189"/>
                </a:lnTo>
                <a:lnTo>
                  <a:pt x="339635" y="26126"/>
                </a:lnTo>
                <a:lnTo>
                  <a:pt x="182880" y="0"/>
                </a:lnTo>
                <a:lnTo>
                  <a:pt x="78378" y="78377"/>
                </a:lnTo>
                <a:lnTo>
                  <a:pt x="0" y="169817"/>
                </a:lnTo>
                <a:lnTo>
                  <a:pt x="0" y="261257"/>
                </a:lnTo>
                <a:lnTo>
                  <a:pt x="130629" y="600892"/>
                </a:lnTo>
                <a:lnTo>
                  <a:pt x="365760" y="600892"/>
                </a:lnTo>
                <a:lnTo>
                  <a:pt x="496389" y="483326"/>
                </a:lnTo>
                <a:lnTo>
                  <a:pt x="496389" y="470263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2622321"/>
            <a:ext cx="381000" cy="477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39305" y="2651760"/>
            <a:ext cx="381000" cy="477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30583" y="2599508"/>
            <a:ext cx="608884" cy="2505891"/>
          </a:xfrm>
          <a:custGeom>
            <a:avLst/>
            <a:gdLst>
              <a:gd name="connsiteX0" fmla="*/ 352697 w 608884"/>
              <a:gd name="connsiteY0" fmla="*/ 0 h 2377474"/>
              <a:gd name="connsiteX1" fmla="*/ 418011 w 608884"/>
              <a:gd name="connsiteY1" fmla="*/ 104502 h 2377474"/>
              <a:gd name="connsiteX2" fmla="*/ 470263 w 608884"/>
              <a:gd name="connsiteY2" fmla="*/ 222068 h 2377474"/>
              <a:gd name="connsiteX3" fmla="*/ 509451 w 608884"/>
              <a:gd name="connsiteY3" fmla="*/ 300445 h 2377474"/>
              <a:gd name="connsiteX4" fmla="*/ 522514 w 608884"/>
              <a:gd name="connsiteY4" fmla="*/ 339634 h 2377474"/>
              <a:gd name="connsiteX5" fmla="*/ 587828 w 608884"/>
              <a:gd name="connsiteY5" fmla="*/ 483325 h 2377474"/>
              <a:gd name="connsiteX6" fmla="*/ 587828 w 608884"/>
              <a:gd name="connsiteY6" fmla="*/ 953588 h 2377474"/>
              <a:gd name="connsiteX7" fmla="*/ 561703 w 608884"/>
              <a:gd name="connsiteY7" fmla="*/ 992777 h 2377474"/>
              <a:gd name="connsiteX8" fmla="*/ 548640 w 608884"/>
              <a:gd name="connsiteY8" fmla="*/ 1031965 h 2377474"/>
              <a:gd name="connsiteX9" fmla="*/ 522514 w 608884"/>
              <a:gd name="connsiteY9" fmla="*/ 1071154 h 2377474"/>
              <a:gd name="connsiteX10" fmla="*/ 509451 w 608884"/>
              <a:gd name="connsiteY10" fmla="*/ 1110342 h 2377474"/>
              <a:gd name="connsiteX11" fmla="*/ 431074 w 608884"/>
              <a:gd name="connsiteY11" fmla="*/ 1214845 h 2377474"/>
              <a:gd name="connsiteX12" fmla="*/ 418011 w 608884"/>
              <a:gd name="connsiteY12" fmla="*/ 1267097 h 2377474"/>
              <a:gd name="connsiteX13" fmla="*/ 378823 w 608884"/>
              <a:gd name="connsiteY13" fmla="*/ 1332411 h 2377474"/>
              <a:gd name="connsiteX14" fmla="*/ 339634 w 608884"/>
              <a:gd name="connsiteY14" fmla="*/ 1410788 h 2377474"/>
              <a:gd name="connsiteX15" fmla="*/ 274320 w 608884"/>
              <a:gd name="connsiteY15" fmla="*/ 1541417 h 2377474"/>
              <a:gd name="connsiteX16" fmla="*/ 195943 w 608884"/>
              <a:gd name="connsiteY16" fmla="*/ 1658982 h 2377474"/>
              <a:gd name="connsiteX17" fmla="*/ 169817 w 608884"/>
              <a:gd name="connsiteY17" fmla="*/ 1724297 h 2377474"/>
              <a:gd name="connsiteX18" fmla="*/ 117566 w 608884"/>
              <a:gd name="connsiteY18" fmla="*/ 1802674 h 2377474"/>
              <a:gd name="connsiteX19" fmla="*/ 91440 w 608884"/>
              <a:gd name="connsiteY19" fmla="*/ 1854925 h 2377474"/>
              <a:gd name="connsiteX20" fmla="*/ 65314 w 608884"/>
              <a:gd name="connsiteY20" fmla="*/ 1894114 h 2377474"/>
              <a:gd name="connsiteX21" fmla="*/ 52251 w 608884"/>
              <a:gd name="connsiteY21" fmla="*/ 1933302 h 2377474"/>
              <a:gd name="connsiteX22" fmla="*/ 26126 w 608884"/>
              <a:gd name="connsiteY22" fmla="*/ 1972491 h 2377474"/>
              <a:gd name="connsiteX23" fmla="*/ 0 w 608884"/>
              <a:gd name="connsiteY23" fmla="*/ 2050868 h 2377474"/>
              <a:gd name="connsiteX24" fmla="*/ 39188 w 608884"/>
              <a:gd name="connsiteY24" fmla="*/ 2220685 h 2377474"/>
              <a:gd name="connsiteX25" fmla="*/ 52251 w 608884"/>
              <a:gd name="connsiteY25" fmla="*/ 2259874 h 2377474"/>
              <a:gd name="connsiteX26" fmla="*/ 78377 w 608884"/>
              <a:gd name="connsiteY26" fmla="*/ 2299062 h 2377474"/>
              <a:gd name="connsiteX27" fmla="*/ 117566 w 608884"/>
              <a:gd name="connsiteY27" fmla="*/ 2377440 h 237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8884" h="2377474">
                <a:moveTo>
                  <a:pt x="352697" y="0"/>
                </a:moveTo>
                <a:cubicBezTo>
                  <a:pt x="374468" y="34834"/>
                  <a:pt x="405021" y="65532"/>
                  <a:pt x="418011" y="104502"/>
                </a:cubicBezTo>
                <a:cubicBezTo>
                  <a:pt x="449102" y="197774"/>
                  <a:pt x="428861" y="159966"/>
                  <a:pt x="470263" y="222068"/>
                </a:cubicBezTo>
                <a:cubicBezTo>
                  <a:pt x="503098" y="320572"/>
                  <a:pt x="458806" y="199154"/>
                  <a:pt x="509451" y="300445"/>
                </a:cubicBezTo>
                <a:cubicBezTo>
                  <a:pt x="515609" y="312761"/>
                  <a:pt x="516816" y="327099"/>
                  <a:pt x="522514" y="339634"/>
                </a:cubicBezTo>
                <a:cubicBezTo>
                  <a:pt x="595523" y="500254"/>
                  <a:pt x="557289" y="391704"/>
                  <a:pt x="587828" y="483325"/>
                </a:cubicBezTo>
                <a:cubicBezTo>
                  <a:pt x="615188" y="674844"/>
                  <a:pt x="616609" y="646589"/>
                  <a:pt x="587828" y="953588"/>
                </a:cubicBezTo>
                <a:cubicBezTo>
                  <a:pt x="586363" y="969219"/>
                  <a:pt x="568724" y="978735"/>
                  <a:pt x="561703" y="992777"/>
                </a:cubicBezTo>
                <a:cubicBezTo>
                  <a:pt x="555545" y="1005093"/>
                  <a:pt x="554798" y="1019649"/>
                  <a:pt x="548640" y="1031965"/>
                </a:cubicBezTo>
                <a:cubicBezTo>
                  <a:pt x="541619" y="1046007"/>
                  <a:pt x="529535" y="1057112"/>
                  <a:pt x="522514" y="1071154"/>
                </a:cubicBezTo>
                <a:cubicBezTo>
                  <a:pt x="516356" y="1083470"/>
                  <a:pt x="516843" y="1098725"/>
                  <a:pt x="509451" y="1110342"/>
                </a:cubicBezTo>
                <a:cubicBezTo>
                  <a:pt x="486074" y="1147077"/>
                  <a:pt x="431074" y="1214845"/>
                  <a:pt x="431074" y="1214845"/>
                </a:cubicBezTo>
                <a:cubicBezTo>
                  <a:pt x="426720" y="1232262"/>
                  <a:pt x="425302" y="1250691"/>
                  <a:pt x="418011" y="1267097"/>
                </a:cubicBezTo>
                <a:cubicBezTo>
                  <a:pt x="407699" y="1290298"/>
                  <a:pt x="390981" y="1310122"/>
                  <a:pt x="378823" y="1332411"/>
                </a:cubicBezTo>
                <a:cubicBezTo>
                  <a:pt x="364836" y="1358054"/>
                  <a:pt x="351721" y="1384197"/>
                  <a:pt x="339634" y="1410788"/>
                </a:cubicBezTo>
                <a:cubicBezTo>
                  <a:pt x="300113" y="1497734"/>
                  <a:pt x="329866" y="1458098"/>
                  <a:pt x="274320" y="1541417"/>
                </a:cubicBezTo>
                <a:cubicBezTo>
                  <a:pt x="230558" y="1607060"/>
                  <a:pt x="233900" y="1583068"/>
                  <a:pt x="195943" y="1658982"/>
                </a:cubicBezTo>
                <a:cubicBezTo>
                  <a:pt x="185456" y="1679955"/>
                  <a:pt x="181045" y="1703711"/>
                  <a:pt x="169817" y="1724297"/>
                </a:cubicBezTo>
                <a:cubicBezTo>
                  <a:pt x="154782" y="1751862"/>
                  <a:pt x="131608" y="1774590"/>
                  <a:pt x="117566" y="1802674"/>
                </a:cubicBezTo>
                <a:cubicBezTo>
                  <a:pt x="108857" y="1820091"/>
                  <a:pt x="101101" y="1838018"/>
                  <a:pt x="91440" y="1854925"/>
                </a:cubicBezTo>
                <a:cubicBezTo>
                  <a:pt x="83651" y="1868556"/>
                  <a:pt x="72335" y="1880072"/>
                  <a:pt x="65314" y="1894114"/>
                </a:cubicBezTo>
                <a:cubicBezTo>
                  <a:pt x="59156" y="1906430"/>
                  <a:pt x="58409" y="1920986"/>
                  <a:pt x="52251" y="1933302"/>
                </a:cubicBezTo>
                <a:cubicBezTo>
                  <a:pt x="45230" y="1947344"/>
                  <a:pt x="32502" y="1958145"/>
                  <a:pt x="26126" y="1972491"/>
                </a:cubicBezTo>
                <a:cubicBezTo>
                  <a:pt x="14941" y="1997656"/>
                  <a:pt x="0" y="2050868"/>
                  <a:pt x="0" y="2050868"/>
                </a:cubicBezTo>
                <a:cubicBezTo>
                  <a:pt x="16957" y="2169568"/>
                  <a:pt x="3327" y="2113100"/>
                  <a:pt x="39188" y="2220685"/>
                </a:cubicBezTo>
                <a:cubicBezTo>
                  <a:pt x="43542" y="2233748"/>
                  <a:pt x="44613" y="2248417"/>
                  <a:pt x="52251" y="2259874"/>
                </a:cubicBezTo>
                <a:lnTo>
                  <a:pt x="78377" y="2299062"/>
                </a:lnTo>
                <a:cubicBezTo>
                  <a:pt x="105880" y="2381571"/>
                  <a:pt x="76964" y="2377440"/>
                  <a:pt x="117566" y="23774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940526" y="3122023"/>
            <a:ext cx="2181497" cy="1968886"/>
          </a:xfrm>
          <a:custGeom>
            <a:avLst/>
            <a:gdLst>
              <a:gd name="connsiteX0" fmla="*/ 0 w 2181497"/>
              <a:gd name="connsiteY0" fmla="*/ 0 h 1867988"/>
              <a:gd name="connsiteX1" fmla="*/ 169817 w 2181497"/>
              <a:gd name="connsiteY1" fmla="*/ 39188 h 1867988"/>
              <a:gd name="connsiteX2" fmla="*/ 209005 w 2181497"/>
              <a:gd name="connsiteY2" fmla="*/ 52251 h 1867988"/>
              <a:gd name="connsiteX3" fmla="*/ 274320 w 2181497"/>
              <a:gd name="connsiteY3" fmla="*/ 78377 h 1867988"/>
              <a:gd name="connsiteX4" fmla="*/ 326571 w 2181497"/>
              <a:gd name="connsiteY4" fmla="*/ 91440 h 1867988"/>
              <a:gd name="connsiteX5" fmla="*/ 470263 w 2181497"/>
              <a:gd name="connsiteY5" fmla="*/ 130628 h 1867988"/>
              <a:gd name="connsiteX6" fmla="*/ 535577 w 2181497"/>
              <a:gd name="connsiteY6" fmla="*/ 156754 h 1867988"/>
              <a:gd name="connsiteX7" fmla="*/ 613954 w 2181497"/>
              <a:gd name="connsiteY7" fmla="*/ 209006 h 1867988"/>
              <a:gd name="connsiteX8" fmla="*/ 718457 w 2181497"/>
              <a:gd name="connsiteY8" fmla="*/ 235131 h 1867988"/>
              <a:gd name="connsiteX9" fmla="*/ 770708 w 2181497"/>
              <a:gd name="connsiteY9" fmla="*/ 274320 h 1867988"/>
              <a:gd name="connsiteX10" fmla="*/ 940525 w 2181497"/>
              <a:gd name="connsiteY10" fmla="*/ 365760 h 1867988"/>
              <a:gd name="connsiteX11" fmla="*/ 979714 w 2181497"/>
              <a:gd name="connsiteY11" fmla="*/ 404948 h 1867988"/>
              <a:gd name="connsiteX12" fmla="*/ 1031965 w 2181497"/>
              <a:gd name="connsiteY12" fmla="*/ 431074 h 1867988"/>
              <a:gd name="connsiteX13" fmla="*/ 1123405 w 2181497"/>
              <a:gd name="connsiteY13" fmla="*/ 496388 h 1867988"/>
              <a:gd name="connsiteX14" fmla="*/ 1240971 w 2181497"/>
              <a:gd name="connsiteY14" fmla="*/ 574766 h 1867988"/>
              <a:gd name="connsiteX15" fmla="*/ 1293223 w 2181497"/>
              <a:gd name="connsiteY15" fmla="*/ 640080 h 1867988"/>
              <a:gd name="connsiteX16" fmla="*/ 1410788 w 2181497"/>
              <a:gd name="connsiteY16" fmla="*/ 731520 h 1867988"/>
              <a:gd name="connsiteX17" fmla="*/ 1463040 w 2181497"/>
              <a:gd name="connsiteY17" fmla="*/ 783771 h 1867988"/>
              <a:gd name="connsiteX18" fmla="*/ 1528354 w 2181497"/>
              <a:gd name="connsiteY18" fmla="*/ 862148 h 1867988"/>
              <a:gd name="connsiteX19" fmla="*/ 1619794 w 2181497"/>
              <a:gd name="connsiteY19" fmla="*/ 979714 h 1867988"/>
              <a:gd name="connsiteX20" fmla="*/ 1658983 w 2181497"/>
              <a:gd name="connsiteY20" fmla="*/ 1018903 h 1867988"/>
              <a:gd name="connsiteX21" fmla="*/ 1750423 w 2181497"/>
              <a:gd name="connsiteY21" fmla="*/ 1175657 h 1867988"/>
              <a:gd name="connsiteX22" fmla="*/ 1776548 w 2181497"/>
              <a:gd name="connsiteY22" fmla="*/ 1214846 h 1867988"/>
              <a:gd name="connsiteX23" fmla="*/ 1789611 w 2181497"/>
              <a:gd name="connsiteY23" fmla="*/ 1254034 h 1867988"/>
              <a:gd name="connsiteX24" fmla="*/ 1841863 w 2181497"/>
              <a:gd name="connsiteY24" fmla="*/ 1345474 h 1867988"/>
              <a:gd name="connsiteX25" fmla="*/ 1881051 w 2181497"/>
              <a:gd name="connsiteY25" fmla="*/ 1423851 h 1867988"/>
              <a:gd name="connsiteX26" fmla="*/ 1894114 w 2181497"/>
              <a:gd name="connsiteY26" fmla="*/ 1463040 h 1867988"/>
              <a:gd name="connsiteX27" fmla="*/ 1933303 w 2181497"/>
              <a:gd name="connsiteY27" fmla="*/ 1515291 h 1867988"/>
              <a:gd name="connsiteX28" fmla="*/ 1959428 w 2181497"/>
              <a:gd name="connsiteY28" fmla="*/ 1554480 h 1867988"/>
              <a:gd name="connsiteX29" fmla="*/ 1998617 w 2181497"/>
              <a:gd name="connsiteY29" fmla="*/ 1593668 h 1867988"/>
              <a:gd name="connsiteX30" fmla="*/ 2050868 w 2181497"/>
              <a:gd name="connsiteY30" fmla="*/ 1672046 h 1867988"/>
              <a:gd name="connsiteX31" fmla="*/ 2076994 w 2181497"/>
              <a:gd name="connsiteY31" fmla="*/ 1711234 h 1867988"/>
              <a:gd name="connsiteX32" fmla="*/ 2155371 w 2181497"/>
              <a:gd name="connsiteY32" fmla="*/ 1828800 h 1867988"/>
              <a:gd name="connsiteX33" fmla="*/ 2181497 w 2181497"/>
              <a:gd name="connsiteY33" fmla="*/ 1867988 h 186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81497" h="1867988">
                <a:moveTo>
                  <a:pt x="0" y="0"/>
                </a:moveTo>
                <a:cubicBezTo>
                  <a:pt x="51805" y="10361"/>
                  <a:pt x="122563" y="23436"/>
                  <a:pt x="169817" y="39188"/>
                </a:cubicBezTo>
                <a:cubicBezTo>
                  <a:pt x="182880" y="43542"/>
                  <a:pt x="196112" y="47416"/>
                  <a:pt x="209005" y="52251"/>
                </a:cubicBezTo>
                <a:cubicBezTo>
                  <a:pt x="230961" y="60484"/>
                  <a:pt x="252075" y="70962"/>
                  <a:pt x="274320" y="78377"/>
                </a:cubicBezTo>
                <a:cubicBezTo>
                  <a:pt x="291352" y="84054"/>
                  <a:pt x="309375" y="86281"/>
                  <a:pt x="326571" y="91440"/>
                </a:cubicBezTo>
                <a:cubicBezTo>
                  <a:pt x="459151" y="131215"/>
                  <a:pt x="351225" y="106822"/>
                  <a:pt x="470263" y="130628"/>
                </a:cubicBezTo>
                <a:cubicBezTo>
                  <a:pt x="492034" y="139337"/>
                  <a:pt x="514992" y="145526"/>
                  <a:pt x="535577" y="156754"/>
                </a:cubicBezTo>
                <a:cubicBezTo>
                  <a:pt x="563142" y="171790"/>
                  <a:pt x="583164" y="202848"/>
                  <a:pt x="613954" y="209006"/>
                </a:cubicBezTo>
                <a:cubicBezTo>
                  <a:pt x="692770" y="224768"/>
                  <a:pt x="658205" y="215047"/>
                  <a:pt x="718457" y="235131"/>
                </a:cubicBezTo>
                <a:cubicBezTo>
                  <a:pt x="735874" y="248194"/>
                  <a:pt x="751902" y="263350"/>
                  <a:pt x="770708" y="274320"/>
                </a:cubicBezTo>
                <a:cubicBezTo>
                  <a:pt x="825267" y="306146"/>
                  <a:pt x="889179" y="327251"/>
                  <a:pt x="940525" y="365760"/>
                </a:cubicBezTo>
                <a:cubicBezTo>
                  <a:pt x="955304" y="376844"/>
                  <a:pt x="964681" y="394210"/>
                  <a:pt x="979714" y="404948"/>
                </a:cubicBezTo>
                <a:cubicBezTo>
                  <a:pt x="995560" y="416266"/>
                  <a:pt x="1015058" y="421413"/>
                  <a:pt x="1031965" y="431074"/>
                </a:cubicBezTo>
                <a:cubicBezTo>
                  <a:pt x="1072861" y="454443"/>
                  <a:pt x="1081347" y="468350"/>
                  <a:pt x="1123405" y="496388"/>
                </a:cubicBezTo>
                <a:cubicBezTo>
                  <a:pt x="1160722" y="521266"/>
                  <a:pt x="1208425" y="542220"/>
                  <a:pt x="1240971" y="574766"/>
                </a:cubicBezTo>
                <a:cubicBezTo>
                  <a:pt x="1260686" y="594481"/>
                  <a:pt x="1272736" y="621169"/>
                  <a:pt x="1293223" y="640080"/>
                </a:cubicBezTo>
                <a:cubicBezTo>
                  <a:pt x="1329703" y="673754"/>
                  <a:pt x="1375682" y="696415"/>
                  <a:pt x="1410788" y="731520"/>
                </a:cubicBezTo>
                <a:lnTo>
                  <a:pt x="1463040" y="783771"/>
                </a:lnTo>
                <a:cubicBezTo>
                  <a:pt x="1519088" y="895871"/>
                  <a:pt x="1454498" y="788292"/>
                  <a:pt x="1528354" y="862148"/>
                </a:cubicBezTo>
                <a:cubicBezTo>
                  <a:pt x="1674529" y="1008323"/>
                  <a:pt x="1542114" y="886499"/>
                  <a:pt x="1619794" y="979714"/>
                </a:cubicBezTo>
                <a:cubicBezTo>
                  <a:pt x="1631621" y="993906"/>
                  <a:pt x="1645920" y="1005840"/>
                  <a:pt x="1658983" y="1018903"/>
                </a:cubicBezTo>
                <a:cubicBezTo>
                  <a:pt x="1686939" y="1102774"/>
                  <a:pt x="1664406" y="1046631"/>
                  <a:pt x="1750423" y="1175657"/>
                </a:cubicBezTo>
                <a:cubicBezTo>
                  <a:pt x="1759132" y="1188720"/>
                  <a:pt x="1771583" y="1199952"/>
                  <a:pt x="1776548" y="1214846"/>
                </a:cubicBezTo>
                <a:cubicBezTo>
                  <a:pt x="1780902" y="1227909"/>
                  <a:pt x="1784187" y="1241378"/>
                  <a:pt x="1789611" y="1254034"/>
                </a:cubicBezTo>
                <a:cubicBezTo>
                  <a:pt x="1809500" y="1300442"/>
                  <a:pt x="1815623" y="1306116"/>
                  <a:pt x="1841863" y="1345474"/>
                </a:cubicBezTo>
                <a:cubicBezTo>
                  <a:pt x="1874693" y="1443970"/>
                  <a:pt x="1830409" y="1322568"/>
                  <a:pt x="1881051" y="1423851"/>
                </a:cubicBezTo>
                <a:cubicBezTo>
                  <a:pt x="1887209" y="1436167"/>
                  <a:pt x="1887282" y="1451085"/>
                  <a:pt x="1894114" y="1463040"/>
                </a:cubicBezTo>
                <a:cubicBezTo>
                  <a:pt x="1904916" y="1481943"/>
                  <a:pt x="1920649" y="1497575"/>
                  <a:pt x="1933303" y="1515291"/>
                </a:cubicBezTo>
                <a:cubicBezTo>
                  <a:pt x="1942428" y="1528066"/>
                  <a:pt x="1949377" y="1542419"/>
                  <a:pt x="1959428" y="1554480"/>
                </a:cubicBezTo>
                <a:cubicBezTo>
                  <a:pt x="1971255" y="1568672"/>
                  <a:pt x="1987275" y="1579086"/>
                  <a:pt x="1998617" y="1593668"/>
                </a:cubicBezTo>
                <a:cubicBezTo>
                  <a:pt x="2017894" y="1618453"/>
                  <a:pt x="2033451" y="1645920"/>
                  <a:pt x="2050868" y="1672046"/>
                </a:cubicBezTo>
                <a:lnTo>
                  <a:pt x="2076994" y="1711234"/>
                </a:lnTo>
                <a:lnTo>
                  <a:pt x="2155371" y="1828800"/>
                </a:lnTo>
                <a:lnTo>
                  <a:pt x="2181497" y="186798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46811" y="3148148"/>
            <a:ext cx="822960" cy="1803665"/>
          </a:xfrm>
          <a:custGeom>
            <a:avLst/>
            <a:gdLst>
              <a:gd name="connsiteX0" fmla="*/ 0 w 822960"/>
              <a:gd name="connsiteY0" fmla="*/ 0 h 1711234"/>
              <a:gd name="connsiteX1" fmla="*/ 13063 w 822960"/>
              <a:gd name="connsiteY1" fmla="*/ 104502 h 1711234"/>
              <a:gd name="connsiteX2" fmla="*/ 39189 w 822960"/>
              <a:gd name="connsiteY2" fmla="*/ 143691 h 1711234"/>
              <a:gd name="connsiteX3" fmla="*/ 78378 w 822960"/>
              <a:gd name="connsiteY3" fmla="*/ 261257 h 1711234"/>
              <a:gd name="connsiteX4" fmla="*/ 130629 w 822960"/>
              <a:gd name="connsiteY4" fmla="*/ 339634 h 1711234"/>
              <a:gd name="connsiteX5" fmla="*/ 169818 w 822960"/>
              <a:gd name="connsiteY5" fmla="*/ 431074 h 1711234"/>
              <a:gd name="connsiteX6" fmla="*/ 195943 w 822960"/>
              <a:gd name="connsiteY6" fmla="*/ 496388 h 1711234"/>
              <a:gd name="connsiteX7" fmla="*/ 235132 w 822960"/>
              <a:gd name="connsiteY7" fmla="*/ 561702 h 1711234"/>
              <a:gd name="connsiteX8" fmla="*/ 261258 w 822960"/>
              <a:gd name="connsiteY8" fmla="*/ 640080 h 1711234"/>
              <a:gd name="connsiteX9" fmla="*/ 300446 w 822960"/>
              <a:gd name="connsiteY9" fmla="*/ 705394 h 1711234"/>
              <a:gd name="connsiteX10" fmla="*/ 326572 w 822960"/>
              <a:gd name="connsiteY10" fmla="*/ 783771 h 1711234"/>
              <a:gd name="connsiteX11" fmla="*/ 391886 w 822960"/>
              <a:gd name="connsiteY11" fmla="*/ 875211 h 1711234"/>
              <a:gd name="connsiteX12" fmla="*/ 431075 w 822960"/>
              <a:gd name="connsiteY12" fmla="*/ 966651 h 1711234"/>
              <a:gd name="connsiteX13" fmla="*/ 496389 w 822960"/>
              <a:gd name="connsiteY13" fmla="*/ 1045028 h 1711234"/>
              <a:gd name="connsiteX14" fmla="*/ 548640 w 822960"/>
              <a:gd name="connsiteY14" fmla="*/ 1149531 h 1711234"/>
              <a:gd name="connsiteX15" fmla="*/ 627018 w 822960"/>
              <a:gd name="connsiteY15" fmla="*/ 1254034 h 1711234"/>
              <a:gd name="connsiteX16" fmla="*/ 679269 w 822960"/>
              <a:gd name="connsiteY16" fmla="*/ 1345474 h 1711234"/>
              <a:gd name="connsiteX17" fmla="*/ 692332 w 822960"/>
              <a:gd name="connsiteY17" fmla="*/ 1384662 h 1711234"/>
              <a:gd name="connsiteX18" fmla="*/ 718458 w 822960"/>
              <a:gd name="connsiteY18" fmla="*/ 1423851 h 1711234"/>
              <a:gd name="connsiteX19" fmla="*/ 744583 w 822960"/>
              <a:gd name="connsiteY19" fmla="*/ 1502228 h 1711234"/>
              <a:gd name="connsiteX20" fmla="*/ 757646 w 822960"/>
              <a:gd name="connsiteY20" fmla="*/ 1554480 h 1711234"/>
              <a:gd name="connsiteX21" fmla="*/ 783772 w 822960"/>
              <a:gd name="connsiteY21" fmla="*/ 1632857 h 1711234"/>
              <a:gd name="connsiteX22" fmla="*/ 796835 w 822960"/>
              <a:gd name="connsiteY22" fmla="*/ 1672045 h 1711234"/>
              <a:gd name="connsiteX23" fmla="*/ 822960 w 822960"/>
              <a:gd name="connsiteY23" fmla="*/ 1711234 h 1711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2960" h="1711234">
                <a:moveTo>
                  <a:pt x="0" y="0"/>
                </a:moveTo>
                <a:cubicBezTo>
                  <a:pt x="4354" y="34834"/>
                  <a:pt x="3826" y="70634"/>
                  <a:pt x="13063" y="104502"/>
                </a:cubicBezTo>
                <a:cubicBezTo>
                  <a:pt x="17194" y="119649"/>
                  <a:pt x="33004" y="129261"/>
                  <a:pt x="39189" y="143691"/>
                </a:cubicBezTo>
                <a:cubicBezTo>
                  <a:pt x="86964" y="255165"/>
                  <a:pt x="7675" y="131634"/>
                  <a:pt x="78378" y="261257"/>
                </a:cubicBezTo>
                <a:cubicBezTo>
                  <a:pt x="93413" y="288822"/>
                  <a:pt x="113212" y="313508"/>
                  <a:pt x="130629" y="339634"/>
                </a:cubicBezTo>
                <a:cubicBezTo>
                  <a:pt x="157817" y="448382"/>
                  <a:pt x="124712" y="340860"/>
                  <a:pt x="169818" y="431074"/>
                </a:cubicBezTo>
                <a:cubicBezTo>
                  <a:pt x="180304" y="452047"/>
                  <a:pt x="185457" y="475415"/>
                  <a:pt x="195943" y="496388"/>
                </a:cubicBezTo>
                <a:cubicBezTo>
                  <a:pt x="207298" y="519097"/>
                  <a:pt x="224626" y="538588"/>
                  <a:pt x="235132" y="561702"/>
                </a:cubicBezTo>
                <a:cubicBezTo>
                  <a:pt x="246528" y="586773"/>
                  <a:pt x="247089" y="616465"/>
                  <a:pt x="261258" y="640080"/>
                </a:cubicBezTo>
                <a:cubicBezTo>
                  <a:pt x="274321" y="661851"/>
                  <a:pt x="289940" y="682280"/>
                  <a:pt x="300446" y="705394"/>
                </a:cubicBezTo>
                <a:cubicBezTo>
                  <a:pt x="311842" y="730465"/>
                  <a:pt x="310049" y="761740"/>
                  <a:pt x="326572" y="783771"/>
                </a:cubicBezTo>
                <a:cubicBezTo>
                  <a:pt x="335447" y="795605"/>
                  <a:pt x="382336" y="856110"/>
                  <a:pt x="391886" y="875211"/>
                </a:cubicBezTo>
                <a:cubicBezTo>
                  <a:pt x="420315" y="932069"/>
                  <a:pt x="385769" y="903223"/>
                  <a:pt x="431075" y="966651"/>
                </a:cubicBezTo>
                <a:cubicBezTo>
                  <a:pt x="494856" y="1055944"/>
                  <a:pt x="448550" y="957323"/>
                  <a:pt x="496389" y="1045028"/>
                </a:cubicBezTo>
                <a:cubicBezTo>
                  <a:pt x="515038" y="1079218"/>
                  <a:pt x="525272" y="1118374"/>
                  <a:pt x="548640" y="1149531"/>
                </a:cubicBezTo>
                <a:lnTo>
                  <a:pt x="627018" y="1254034"/>
                </a:lnTo>
                <a:cubicBezTo>
                  <a:pt x="656966" y="1343882"/>
                  <a:pt x="616005" y="1234762"/>
                  <a:pt x="679269" y="1345474"/>
                </a:cubicBezTo>
                <a:cubicBezTo>
                  <a:pt x="686101" y="1357429"/>
                  <a:pt x="686174" y="1372346"/>
                  <a:pt x="692332" y="1384662"/>
                </a:cubicBezTo>
                <a:cubicBezTo>
                  <a:pt x="699353" y="1398704"/>
                  <a:pt x="709749" y="1410788"/>
                  <a:pt x="718458" y="1423851"/>
                </a:cubicBezTo>
                <a:cubicBezTo>
                  <a:pt x="727166" y="1449977"/>
                  <a:pt x="737904" y="1475511"/>
                  <a:pt x="744583" y="1502228"/>
                </a:cubicBezTo>
                <a:cubicBezTo>
                  <a:pt x="748937" y="1519645"/>
                  <a:pt x="752487" y="1537284"/>
                  <a:pt x="757646" y="1554480"/>
                </a:cubicBezTo>
                <a:cubicBezTo>
                  <a:pt x="765559" y="1580857"/>
                  <a:pt x="775063" y="1606731"/>
                  <a:pt x="783772" y="1632857"/>
                </a:cubicBezTo>
                <a:cubicBezTo>
                  <a:pt x="788126" y="1645920"/>
                  <a:pt x="789197" y="1660588"/>
                  <a:pt x="796835" y="1672045"/>
                </a:cubicBezTo>
                <a:lnTo>
                  <a:pt x="822960" y="1711234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191000" y="3213463"/>
            <a:ext cx="3897086" cy="1891937"/>
          </a:xfrm>
          <a:custGeom>
            <a:avLst/>
            <a:gdLst>
              <a:gd name="connsiteX0" fmla="*/ 3997234 w 3997234"/>
              <a:gd name="connsiteY0" fmla="*/ 0 h 2011680"/>
              <a:gd name="connsiteX1" fmla="*/ 3971108 w 3997234"/>
              <a:gd name="connsiteY1" fmla="*/ 65314 h 2011680"/>
              <a:gd name="connsiteX2" fmla="*/ 3958046 w 3997234"/>
              <a:gd name="connsiteY2" fmla="*/ 104503 h 2011680"/>
              <a:gd name="connsiteX3" fmla="*/ 3905794 w 3997234"/>
              <a:gd name="connsiteY3" fmla="*/ 182880 h 2011680"/>
              <a:gd name="connsiteX4" fmla="*/ 3892731 w 3997234"/>
              <a:gd name="connsiteY4" fmla="*/ 222069 h 2011680"/>
              <a:gd name="connsiteX5" fmla="*/ 3853543 w 3997234"/>
              <a:gd name="connsiteY5" fmla="*/ 300446 h 2011680"/>
              <a:gd name="connsiteX6" fmla="*/ 3840480 w 3997234"/>
              <a:gd name="connsiteY6" fmla="*/ 352697 h 2011680"/>
              <a:gd name="connsiteX7" fmla="*/ 3814354 w 3997234"/>
              <a:gd name="connsiteY7" fmla="*/ 431074 h 2011680"/>
              <a:gd name="connsiteX8" fmla="*/ 3775166 w 3997234"/>
              <a:gd name="connsiteY8" fmla="*/ 561703 h 2011680"/>
              <a:gd name="connsiteX9" fmla="*/ 3762103 w 3997234"/>
              <a:gd name="connsiteY9" fmla="*/ 600892 h 2011680"/>
              <a:gd name="connsiteX10" fmla="*/ 3735977 w 3997234"/>
              <a:gd name="connsiteY10" fmla="*/ 640080 h 2011680"/>
              <a:gd name="connsiteX11" fmla="*/ 3683726 w 3997234"/>
              <a:gd name="connsiteY11" fmla="*/ 718457 h 2011680"/>
              <a:gd name="connsiteX12" fmla="*/ 3670663 w 3997234"/>
              <a:gd name="connsiteY12" fmla="*/ 757646 h 2011680"/>
              <a:gd name="connsiteX13" fmla="*/ 3592286 w 3997234"/>
              <a:gd name="connsiteY13" fmla="*/ 836023 h 2011680"/>
              <a:gd name="connsiteX14" fmla="*/ 3540034 w 3997234"/>
              <a:gd name="connsiteY14" fmla="*/ 914400 h 2011680"/>
              <a:gd name="connsiteX15" fmla="*/ 3461657 w 3997234"/>
              <a:gd name="connsiteY15" fmla="*/ 992777 h 2011680"/>
              <a:gd name="connsiteX16" fmla="*/ 3396343 w 3997234"/>
              <a:gd name="connsiteY16" fmla="*/ 1071154 h 2011680"/>
              <a:gd name="connsiteX17" fmla="*/ 3357154 w 3997234"/>
              <a:gd name="connsiteY17" fmla="*/ 1097280 h 2011680"/>
              <a:gd name="connsiteX18" fmla="*/ 3304903 w 3997234"/>
              <a:gd name="connsiteY18" fmla="*/ 1149532 h 2011680"/>
              <a:gd name="connsiteX19" fmla="*/ 3187337 w 3997234"/>
              <a:gd name="connsiteY19" fmla="*/ 1227909 h 2011680"/>
              <a:gd name="connsiteX20" fmla="*/ 3082834 w 3997234"/>
              <a:gd name="connsiteY20" fmla="*/ 1293223 h 2011680"/>
              <a:gd name="connsiteX21" fmla="*/ 2965268 w 3997234"/>
              <a:gd name="connsiteY21" fmla="*/ 1358537 h 2011680"/>
              <a:gd name="connsiteX22" fmla="*/ 2873828 w 3997234"/>
              <a:gd name="connsiteY22" fmla="*/ 1423852 h 2011680"/>
              <a:gd name="connsiteX23" fmla="*/ 2834640 w 3997234"/>
              <a:gd name="connsiteY23" fmla="*/ 1449977 h 2011680"/>
              <a:gd name="connsiteX24" fmla="*/ 2795451 w 3997234"/>
              <a:gd name="connsiteY24" fmla="*/ 1463040 h 2011680"/>
              <a:gd name="connsiteX25" fmla="*/ 2756263 w 3997234"/>
              <a:gd name="connsiteY25" fmla="*/ 1502229 h 2011680"/>
              <a:gd name="connsiteX26" fmla="*/ 2677886 w 3997234"/>
              <a:gd name="connsiteY26" fmla="*/ 1541417 h 2011680"/>
              <a:gd name="connsiteX27" fmla="*/ 2638697 w 3997234"/>
              <a:gd name="connsiteY27" fmla="*/ 1567543 h 2011680"/>
              <a:gd name="connsiteX28" fmla="*/ 2599508 w 3997234"/>
              <a:gd name="connsiteY28" fmla="*/ 1580606 h 2011680"/>
              <a:gd name="connsiteX29" fmla="*/ 2508068 w 3997234"/>
              <a:gd name="connsiteY29" fmla="*/ 1632857 h 2011680"/>
              <a:gd name="connsiteX30" fmla="*/ 2416628 w 3997234"/>
              <a:gd name="connsiteY30" fmla="*/ 1658983 h 2011680"/>
              <a:gd name="connsiteX31" fmla="*/ 2377440 w 3997234"/>
              <a:gd name="connsiteY31" fmla="*/ 1672046 h 2011680"/>
              <a:gd name="connsiteX32" fmla="*/ 2325188 w 3997234"/>
              <a:gd name="connsiteY32" fmla="*/ 1685109 h 2011680"/>
              <a:gd name="connsiteX33" fmla="*/ 2286000 w 3997234"/>
              <a:gd name="connsiteY33" fmla="*/ 1698172 h 2011680"/>
              <a:gd name="connsiteX34" fmla="*/ 2207623 w 3997234"/>
              <a:gd name="connsiteY34" fmla="*/ 1711234 h 2011680"/>
              <a:gd name="connsiteX35" fmla="*/ 2116183 w 3997234"/>
              <a:gd name="connsiteY35" fmla="*/ 1737360 h 2011680"/>
              <a:gd name="connsiteX36" fmla="*/ 1998617 w 3997234"/>
              <a:gd name="connsiteY36" fmla="*/ 1763486 h 2011680"/>
              <a:gd name="connsiteX37" fmla="*/ 1959428 w 3997234"/>
              <a:gd name="connsiteY37" fmla="*/ 1776549 h 2011680"/>
              <a:gd name="connsiteX38" fmla="*/ 1828800 w 3997234"/>
              <a:gd name="connsiteY38" fmla="*/ 1828800 h 2011680"/>
              <a:gd name="connsiteX39" fmla="*/ 1750423 w 3997234"/>
              <a:gd name="connsiteY39" fmla="*/ 1841863 h 2011680"/>
              <a:gd name="connsiteX40" fmla="*/ 1698171 w 3997234"/>
              <a:gd name="connsiteY40" fmla="*/ 1854926 h 2011680"/>
              <a:gd name="connsiteX41" fmla="*/ 1606731 w 3997234"/>
              <a:gd name="connsiteY41" fmla="*/ 1867989 h 2011680"/>
              <a:gd name="connsiteX42" fmla="*/ 1515291 w 3997234"/>
              <a:gd name="connsiteY42" fmla="*/ 1894114 h 2011680"/>
              <a:gd name="connsiteX43" fmla="*/ 1436914 w 3997234"/>
              <a:gd name="connsiteY43" fmla="*/ 1907177 h 2011680"/>
              <a:gd name="connsiteX44" fmla="*/ 1384663 w 3997234"/>
              <a:gd name="connsiteY44" fmla="*/ 1920240 h 2011680"/>
              <a:gd name="connsiteX45" fmla="*/ 1319348 w 3997234"/>
              <a:gd name="connsiteY45" fmla="*/ 1933303 h 2011680"/>
              <a:gd name="connsiteX46" fmla="*/ 1280160 w 3997234"/>
              <a:gd name="connsiteY46" fmla="*/ 1946366 h 2011680"/>
              <a:gd name="connsiteX47" fmla="*/ 1214846 w 3997234"/>
              <a:gd name="connsiteY47" fmla="*/ 1959429 h 2011680"/>
              <a:gd name="connsiteX48" fmla="*/ 1136468 w 3997234"/>
              <a:gd name="connsiteY48" fmla="*/ 1985554 h 2011680"/>
              <a:gd name="connsiteX49" fmla="*/ 1031966 w 3997234"/>
              <a:gd name="connsiteY49" fmla="*/ 2011680 h 2011680"/>
              <a:gd name="connsiteX50" fmla="*/ 613954 w 3997234"/>
              <a:gd name="connsiteY50" fmla="*/ 1998617 h 2011680"/>
              <a:gd name="connsiteX51" fmla="*/ 457200 w 3997234"/>
              <a:gd name="connsiteY51" fmla="*/ 1985554 h 2011680"/>
              <a:gd name="connsiteX52" fmla="*/ 169817 w 3997234"/>
              <a:gd name="connsiteY52" fmla="*/ 1998617 h 2011680"/>
              <a:gd name="connsiteX53" fmla="*/ 0 w 3997234"/>
              <a:gd name="connsiteY53" fmla="*/ 1998617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3997234" h="2011680">
                <a:moveTo>
                  <a:pt x="3997234" y="0"/>
                </a:moveTo>
                <a:cubicBezTo>
                  <a:pt x="3988525" y="21771"/>
                  <a:pt x="3979341" y="43358"/>
                  <a:pt x="3971108" y="65314"/>
                </a:cubicBezTo>
                <a:cubicBezTo>
                  <a:pt x="3966273" y="78207"/>
                  <a:pt x="3964733" y="92466"/>
                  <a:pt x="3958046" y="104503"/>
                </a:cubicBezTo>
                <a:cubicBezTo>
                  <a:pt x="3942797" y="131951"/>
                  <a:pt x="3905794" y="182880"/>
                  <a:pt x="3905794" y="182880"/>
                </a:cubicBezTo>
                <a:cubicBezTo>
                  <a:pt x="3901440" y="195943"/>
                  <a:pt x="3898889" y="209753"/>
                  <a:pt x="3892731" y="222069"/>
                </a:cubicBezTo>
                <a:cubicBezTo>
                  <a:pt x="3854564" y="298404"/>
                  <a:pt x="3875433" y="223831"/>
                  <a:pt x="3853543" y="300446"/>
                </a:cubicBezTo>
                <a:cubicBezTo>
                  <a:pt x="3848611" y="317708"/>
                  <a:pt x="3845639" y="335501"/>
                  <a:pt x="3840480" y="352697"/>
                </a:cubicBezTo>
                <a:cubicBezTo>
                  <a:pt x="3832567" y="379074"/>
                  <a:pt x="3821033" y="404357"/>
                  <a:pt x="3814354" y="431074"/>
                </a:cubicBezTo>
                <a:cubicBezTo>
                  <a:pt x="3794612" y="510040"/>
                  <a:pt x="3806967" y="466297"/>
                  <a:pt x="3775166" y="561703"/>
                </a:cubicBezTo>
                <a:cubicBezTo>
                  <a:pt x="3770812" y="574766"/>
                  <a:pt x="3769741" y="589435"/>
                  <a:pt x="3762103" y="600892"/>
                </a:cubicBezTo>
                <a:lnTo>
                  <a:pt x="3735977" y="640080"/>
                </a:lnTo>
                <a:cubicBezTo>
                  <a:pt x="3704916" y="733263"/>
                  <a:pt x="3748959" y="620607"/>
                  <a:pt x="3683726" y="718457"/>
                </a:cubicBezTo>
                <a:cubicBezTo>
                  <a:pt x="3676088" y="729914"/>
                  <a:pt x="3679117" y="746777"/>
                  <a:pt x="3670663" y="757646"/>
                </a:cubicBezTo>
                <a:cubicBezTo>
                  <a:pt x="3647980" y="786810"/>
                  <a:pt x="3612781" y="805281"/>
                  <a:pt x="3592286" y="836023"/>
                </a:cubicBezTo>
                <a:cubicBezTo>
                  <a:pt x="3574869" y="862149"/>
                  <a:pt x="3562237" y="892197"/>
                  <a:pt x="3540034" y="914400"/>
                </a:cubicBezTo>
                <a:cubicBezTo>
                  <a:pt x="3513908" y="940526"/>
                  <a:pt x="3482152" y="962035"/>
                  <a:pt x="3461657" y="992777"/>
                </a:cubicBezTo>
                <a:cubicBezTo>
                  <a:pt x="3435969" y="1031310"/>
                  <a:pt x="3434060" y="1039723"/>
                  <a:pt x="3396343" y="1071154"/>
                </a:cubicBezTo>
                <a:cubicBezTo>
                  <a:pt x="3384282" y="1081205"/>
                  <a:pt x="3369074" y="1087063"/>
                  <a:pt x="3357154" y="1097280"/>
                </a:cubicBezTo>
                <a:cubicBezTo>
                  <a:pt x="3338452" y="1113310"/>
                  <a:pt x="3324137" y="1134145"/>
                  <a:pt x="3304903" y="1149532"/>
                </a:cubicBezTo>
                <a:cubicBezTo>
                  <a:pt x="3239615" y="1201763"/>
                  <a:pt x="3239576" y="1188730"/>
                  <a:pt x="3187337" y="1227909"/>
                </a:cubicBezTo>
                <a:cubicBezTo>
                  <a:pt x="3066049" y="1318874"/>
                  <a:pt x="3202374" y="1221499"/>
                  <a:pt x="3082834" y="1293223"/>
                </a:cubicBezTo>
                <a:cubicBezTo>
                  <a:pt x="2970542" y="1360598"/>
                  <a:pt x="3044094" y="1332262"/>
                  <a:pt x="2965268" y="1358537"/>
                </a:cubicBezTo>
                <a:cubicBezTo>
                  <a:pt x="2872896" y="1420120"/>
                  <a:pt x="2987273" y="1342820"/>
                  <a:pt x="2873828" y="1423852"/>
                </a:cubicBezTo>
                <a:cubicBezTo>
                  <a:pt x="2861053" y="1432977"/>
                  <a:pt x="2848682" y="1442956"/>
                  <a:pt x="2834640" y="1449977"/>
                </a:cubicBezTo>
                <a:cubicBezTo>
                  <a:pt x="2822324" y="1456135"/>
                  <a:pt x="2808514" y="1458686"/>
                  <a:pt x="2795451" y="1463040"/>
                </a:cubicBezTo>
                <a:cubicBezTo>
                  <a:pt x="2782388" y="1476103"/>
                  <a:pt x="2770455" y="1490402"/>
                  <a:pt x="2756263" y="1502229"/>
                </a:cubicBezTo>
                <a:cubicBezTo>
                  <a:pt x="2700112" y="1549021"/>
                  <a:pt x="2736796" y="1511962"/>
                  <a:pt x="2677886" y="1541417"/>
                </a:cubicBezTo>
                <a:cubicBezTo>
                  <a:pt x="2663844" y="1548438"/>
                  <a:pt x="2652739" y="1560522"/>
                  <a:pt x="2638697" y="1567543"/>
                </a:cubicBezTo>
                <a:cubicBezTo>
                  <a:pt x="2626381" y="1573701"/>
                  <a:pt x="2612164" y="1575182"/>
                  <a:pt x="2599508" y="1580606"/>
                </a:cubicBezTo>
                <a:cubicBezTo>
                  <a:pt x="2439206" y="1649308"/>
                  <a:pt x="2639253" y="1567266"/>
                  <a:pt x="2508068" y="1632857"/>
                </a:cubicBezTo>
                <a:cubicBezTo>
                  <a:pt x="2487185" y="1643298"/>
                  <a:pt x="2436163" y="1653401"/>
                  <a:pt x="2416628" y="1658983"/>
                </a:cubicBezTo>
                <a:cubicBezTo>
                  <a:pt x="2403389" y="1662766"/>
                  <a:pt x="2390679" y="1668263"/>
                  <a:pt x="2377440" y="1672046"/>
                </a:cubicBezTo>
                <a:cubicBezTo>
                  <a:pt x="2360177" y="1676978"/>
                  <a:pt x="2342451" y="1680177"/>
                  <a:pt x="2325188" y="1685109"/>
                </a:cubicBezTo>
                <a:cubicBezTo>
                  <a:pt x="2311949" y="1688892"/>
                  <a:pt x="2299441" y="1695185"/>
                  <a:pt x="2286000" y="1698172"/>
                </a:cubicBezTo>
                <a:cubicBezTo>
                  <a:pt x="2260145" y="1703918"/>
                  <a:pt x="2233749" y="1706880"/>
                  <a:pt x="2207623" y="1711234"/>
                </a:cubicBezTo>
                <a:cubicBezTo>
                  <a:pt x="2163984" y="1725780"/>
                  <a:pt x="2165388" y="1726425"/>
                  <a:pt x="2116183" y="1737360"/>
                </a:cubicBezTo>
                <a:cubicBezTo>
                  <a:pt x="2055569" y="1750830"/>
                  <a:pt x="2054372" y="1747556"/>
                  <a:pt x="1998617" y="1763486"/>
                </a:cubicBezTo>
                <a:cubicBezTo>
                  <a:pt x="1985377" y="1767269"/>
                  <a:pt x="1972084" y="1771125"/>
                  <a:pt x="1959428" y="1776549"/>
                </a:cubicBezTo>
                <a:cubicBezTo>
                  <a:pt x="1905160" y="1799807"/>
                  <a:pt x="1893669" y="1817988"/>
                  <a:pt x="1828800" y="1828800"/>
                </a:cubicBezTo>
                <a:cubicBezTo>
                  <a:pt x="1802674" y="1833154"/>
                  <a:pt x="1776395" y="1836669"/>
                  <a:pt x="1750423" y="1841863"/>
                </a:cubicBezTo>
                <a:cubicBezTo>
                  <a:pt x="1732818" y="1845384"/>
                  <a:pt x="1715835" y="1851714"/>
                  <a:pt x="1698171" y="1854926"/>
                </a:cubicBezTo>
                <a:cubicBezTo>
                  <a:pt x="1667878" y="1860434"/>
                  <a:pt x="1637024" y="1862481"/>
                  <a:pt x="1606731" y="1867989"/>
                </a:cubicBezTo>
                <a:cubicBezTo>
                  <a:pt x="1450273" y="1896436"/>
                  <a:pt x="1641190" y="1866137"/>
                  <a:pt x="1515291" y="1894114"/>
                </a:cubicBezTo>
                <a:cubicBezTo>
                  <a:pt x="1489436" y="1899859"/>
                  <a:pt x="1462886" y="1901983"/>
                  <a:pt x="1436914" y="1907177"/>
                </a:cubicBezTo>
                <a:cubicBezTo>
                  <a:pt x="1419310" y="1910698"/>
                  <a:pt x="1402189" y="1916345"/>
                  <a:pt x="1384663" y="1920240"/>
                </a:cubicBezTo>
                <a:cubicBezTo>
                  <a:pt x="1362989" y="1925057"/>
                  <a:pt x="1340888" y="1927918"/>
                  <a:pt x="1319348" y="1933303"/>
                </a:cubicBezTo>
                <a:cubicBezTo>
                  <a:pt x="1305990" y="1936643"/>
                  <a:pt x="1293518" y="1943026"/>
                  <a:pt x="1280160" y="1946366"/>
                </a:cubicBezTo>
                <a:cubicBezTo>
                  <a:pt x="1258620" y="1951751"/>
                  <a:pt x="1236266" y="1953587"/>
                  <a:pt x="1214846" y="1959429"/>
                </a:cubicBezTo>
                <a:cubicBezTo>
                  <a:pt x="1188277" y="1966675"/>
                  <a:pt x="1163472" y="1980153"/>
                  <a:pt x="1136468" y="1985554"/>
                </a:cubicBezTo>
                <a:cubicBezTo>
                  <a:pt x="1057652" y="2001317"/>
                  <a:pt x="1092217" y="1991596"/>
                  <a:pt x="1031966" y="2011680"/>
                </a:cubicBezTo>
                <a:lnTo>
                  <a:pt x="613954" y="1998617"/>
                </a:lnTo>
                <a:cubicBezTo>
                  <a:pt x="561576" y="1996236"/>
                  <a:pt x="509632" y="1985554"/>
                  <a:pt x="457200" y="1985554"/>
                </a:cubicBezTo>
                <a:cubicBezTo>
                  <a:pt x="361307" y="1985554"/>
                  <a:pt x="265671" y="1995878"/>
                  <a:pt x="169817" y="1998617"/>
                </a:cubicBezTo>
                <a:cubicBezTo>
                  <a:pt x="113234" y="2000234"/>
                  <a:pt x="56606" y="1998617"/>
                  <a:pt x="0" y="199861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VSM vs. Version-1-Probabilistic</a:t>
            </a:r>
          </a:p>
        </p:txBody>
      </p:sp>
      <p:graphicFrame>
        <p:nvGraphicFramePr>
          <p:cNvPr id="242735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835433"/>
              </p:ext>
            </p:extLst>
          </p:nvPr>
        </p:nvGraphicFramePr>
        <p:xfrm>
          <a:off x="152400" y="1447800"/>
          <a:ext cx="8763000" cy="5312664"/>
        </p:xfrm>
        <a:graphic>
          <a:graphicData uri="http://schemas.openxmlformats.org/drawingml/2006/table">
            <a:tbl>
              <a:tblPr rtl="1"/>
              <a:tblGrid>
                <a:gridCol w="1766186"/>
                <a:gridCol w="1956729"/>
                <a:gridCol w="971006"/>
                <a:gridCol w="4069079"/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 Modeling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Binary Probabilistic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(version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VSM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he-IL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(doesn’t care what query is)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Compare document with query?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Naturally uses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term frequency?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(doesn’t know what relevance is)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Naturally uses history of relevance?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Based on theory?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1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Conceive of documents as resulting from a data-generating process, or “Document Model”</a:t>
            </a:r>
            <a:endParaRPr lang="en-US" dirty="0"/>
          </a:p>
        </p:txBody>
      </p:sp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1896" y="40678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048" y="3581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9322" y="38392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8522" y="36409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1722" y="414402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go…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pic>
        <p:nvPicPr>
          <p:cNvPr id="12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86072" y="4066430"/>
            <a:ext cx="46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13502" y="40678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3421" y="37732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1072" y="39037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472" y="35989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672" y="4220225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60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pic>
        <p:nvPicPr>
          <p:cNvPr id="21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40853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93202" y="39799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8402" y="35989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9802" y="3856782"/>
            <a:ext cx="5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9002" y="3658522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64802" y="40561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693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0164" y="425249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98685" y="4023891"/>
            <a:ext cx="243211" cy="92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1143000" y="4437157"/>
            <a:ext cx="194009" cy="52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240004" y="4142630"/>
            <a:ext cx="392118" cy="81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240004" y="4240823"/>
            <a:ext cx="908744" cy="721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40004" y="4513357"/>
            <a:ext cx="100171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40802" y="4513357"/>
            <a:ext cx="55019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3" idx="1"/>
          </p:cNvCxnSpPr>
          <p:nvPr/>
        </p:nvCxnSpPr>
        <p:spPr>
          <a:xfrm flipH="1" flipV="1">
            <a:off x="3793202" y="4164623"/>
            <a:ext cx="521237" cy="78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2"/>
          </p:cNvCxnSpPr>
          <p:nvPr/>
        </p:nvCxnSpPr>
        <p:spPr>
          <a:xfrm flipV="1">
            <a:off x="4348803" y="4349289"/>
            <a:ext cx="0" cy="595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14484" y="3968289"/>
            <a:ext cx="489920" cy="97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42195" y="4208557"/>
            <a:ext cx="539844" cy="7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0"/>
          </p:cNvCxnSpPr>
          <p:nvPr/>
        </p:nvCxnSpPr>
        <p:spPr>
          <a:xfrm flipV="1">
            <a:off x="4542195" y="4404891"/>
            <a:ext cx="622607" cy="5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</p:cNvCxnSpPr>
          <p:nvPr/>
        </p:nvCxnSpPr>
        <p:spPr>
          <a:xfrm flipV="1">
            <a:off x="4542195" y="4554813"/>
            <a:ext cx="867969" cy="40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 flipV="1">
            <a:off x="6746776" y="4454714"/>
            <a:ext cx="356222" cy="30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15" idx="2"/>
          </p:cNvCxnSpPr>
          <p:nvPr/>
        </p:nvCxnSpPr>
        <p:spPr>
          <a:xfrm flipH="1" flipV="1">
            <a:off x="7102999" y="4142630"/>
            <a:ext cx="110503" cy="59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endCxn id="14" idx="2"/>
          </p:cNvCxnSpPr>
          <p:nvPr/>
        </p:nvCxnSpPr>
        <p:spPr>
          <a:xfrm flipV="1">
            <a:off x="7361139" y="4437157"/>
            <a:ext cx="0" cy="2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V="1">
            <a:off x="7438154" y="3957964"/>
            <a:ext cx="334246" cy="741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endCxn id="16" idx="1"/>
          </p:cNvCxnSpPr>
          <p:nvPr/>
        </p:nvCxnSpPr>
        <p:spPr>
          <a:xfrm flipV="1">
            <a:off x="7605277" y="4088423"/>
            <a:ext cx="585795" cy="61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7876585" y="4552595"/>
            <a:ext cx="229124" cy="2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4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along comes a query</a:t>
            </a:r>
            <a:endParaRPr lang="en-US" dirty="0"/>
          </a:p>
        </p:txBody>
      </p:sp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1896" y="40678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048" y="3581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9322" y="38392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8522" y="36409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1722" y="414402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go…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pic>
        <p:nvPicPr>
          <p:cNvPr id="12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86072" y="4066430"/>
            <a:ext cx="46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13502" y="40678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3421" y="37732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1072" y="39037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472" y="35989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672" y="4220225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60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98720" y="1828800"/>
            <a:ext cx="276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  <p:pic>
        <p:nvPicPr>
          <p:cNvPr id="21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40853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93202" y="39799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8402" y="35989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9802" y="3856782"/>
            <a:ext cx="5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9002" y="3658522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64802" y="40561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693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0164" y="425249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98685" y="4023891"/>
            <a:ext cx="243211" cy="92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1143000" y="4437157"/>
            <a:ext cx="194009" cy="52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240004" y="4142630"/>
            <a:ext cx="392118" cy="81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240004" y="4240823"/>
            <a:ext cx="908744" cy="721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40004" y="4513357"/>
            <a:ext cx="100171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40802" y="4513357"/>
            <a:ext cx="55019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3" idx="1"/>
          </p:cNvCxnSpPr>
          <p:nvPr/>
        </p:nvCxnSpPr>
        <p:spPr>
          <a:xfrm flipH="1" flipV="1">
            <a:off x="3793202" y="4164623"/>
            <a:ext cx="521237" cy="78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2"/>
          </p:cNvCxnSpPr>
          <p:nvPr/>
        </p:nvCxnSpPr>
        <p:spPr>
          <a:xfrm flipV="1">
            <a:off x="4348803" y="4349289"/>
            <a:ext cx="0" cy="595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14484" y="3968289"/>
            <a:ext cx="489920" cy="97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42195" y="4208557"/>
            <a:ext cx="539844" cy="7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0"/>
          </p:cNvCxnSpPr>
          <p:nvPr/>
        </p:nvCxnSpPr>
        <p:spPr>
          <a:xfrm flipV="1">
            <a:off x="4542195" y="4404891"/>
            <a:ext cx="622607" cy="5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</p:cNvCxnSpPr>
          <p:nvPr/>
        </p:nvCxnSpPr>
        <p:spPr>
          <a:xfrm flipV="1">
            <a:off x="4542195" y="4554813"/>
            <a:ext cx="867969" cy="40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 flipV="1">
            <a:off x="6746776" y="4454714"/>
            <a:ext cx="356222" cy="30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15" idx="2"/>
          </p:cNvCxnSpPr>
          <p:nvPr/>
        </p:nvCxnSpPr>
        <p:spPr>
          <a:xfrm flipH="1" flipV="1">
            <a:off x="7102999" y="4142630"/>
            <a:ext cx="110503" cy="59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endCxn id="14" idx="2"/>
          </p:cNvCxnSpPr>
          <p:nvPr/>
        </p:nvCxnSpPr>
        <p:spPr>
          <a:xfrm flipV="1">
            <a:off x="7361139" y="4437157"/>
            <a:ext cx="0" cy="2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V="1">
            <a:off x="7438154" y="3957964"/>
            <a:ext cx="334246" cy="741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endCxn id="16" idx="1"/>
          </p:cNvCxnSpPr>
          <p:nvPr/>
        </p:nvCxnSpPr>
        <p:spPr>
          <a:xfrm flipV="1">
            <a:off x="7605277" y="4088423"/>
            <a:ext cx="585795" cy="61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7876585" y="4552595"/>
            <a:ext cx="229124" cy="2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retrieval model asks:</a:t>
            </a:r>
            <a:br>
              <a:rPr lang="en-US" dirty="0" smtClean="0"/>
            </a:br>
            <a:r>
              <a:rPr lang="en-US" i="1" dirty="0" smtClean="0"/>
              <a:t>What is the probability that </a:t>
            </a:r>
            <a:r>
              <a:rPr lang="en-US" i="1" dirty="0" err="1" smtClean="0"/>
              <a:t>Document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would have generated this query? </a:t>
            </a:r>
            <a:endParaRPr lang="en-US" i="1" dirty="0"/>
          </a:p>
        </p:txBody>
      </p:sp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1896" y="40678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048" y="3581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9322" y="38392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8522" y="36409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1722" y="414402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go…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pic>
        <p:nvPicPr>
          <p:cNvPr id="12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86072" y="4066430"/>
            <a:ext cx="46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13502" y="40678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3421" y="37732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1072" y="39037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472" y="35989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672" y="4220225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60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98720" y="2296180"/>
            <a:ext cx="276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  <p:pic>
        <p:nvPicPr>
          <p:cNvPr id="21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40853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93202" y="39799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8402" y="35989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9802" y="3856782"/>
            <a:ext cx="5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9002" y="3658522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64802" y="40561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693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0164" y="425249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98685" y="4023891"/>
            <a:ext cx="243211" cy="92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1143000" y="4437157"/>
            <a:ext cx="194009" cy="52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240004" y="4142630"/>
            <a:ext cx="392118" cy="81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240004" y="4240823"/>
            <a:ext cx="908744" cy="721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40004" y="4513357"/>
            <a:ext cx="100171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40802" y="4513357"/>
            <a:ext cx="55019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3" idx="1"/>
          </p:cNvCxnSpPr>
          <p:nvPr/>
        </p:nvCxnSpPr>
        <p:spPr>
          <a:xfrm flipH="1" flipV="1">
            <a:off x="3793202" y="4164623"/>
            <a:ext cx="521237" cy="78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2"/>
          </p:cNvCxnSpPr>
          <p:nvPr/>
        </p:nvCxnSpPr>
        <p:spPr>
          <a:xfrm flipV="1">
            <a:off x="4348803" y="4349289"/>
            <a:ext cx="0" cy="595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14484" y="3968289"/>
            <a:ext cx="489920" cy="97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42195" y="4208557"/>
            <a:ext cx="539844" cy="7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0"/>
          </p:cNvCxnSpPr>
          <p:nvPr/>
        </p:nvCxnSpPr>
        <p:spPr>
          <a:xfrm flipV="1">
            <a:off x="4542195" y="4404891"/>
            <a:ext cx="622607" cy="5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</p:cNvCxnSpPr>
          <p:nvPr/>
        </p:nvCxnSpPr>
        <p:spPr>
          <a:xfrm flipV="1">
            <a:off x="4542195" y="4554813"/>
            <a:ext cx="867969" cy="40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 flipV="1">
            <a:off x="6746776" y="4454714"/>
            <a:ext cx="356222" cy="30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15" idx="2"/>
          </p:cNvCxnSpPr>
          <p:nvPr/>
        </p:nvCxnSpPr>
        <p:spPr>
          <a:xfrm flipH="1" flipV="1">
            <a:off x="7102999" y="4142630"/>
            <a:ext cx="110503" cy="59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endCxn id="14" idx="2"/>
          </p:cNvCxnSpPr>
          <p:nvPr/>
        </p:nvCxnSpPr>
        <p:spPr>
          <a:xfrm flipV="1">
            <a:off x="7361139" y="4437157"/>
            <a:ext cx="0" cy="2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V="1">
            <a:off x="7438154" y="3957964"/>
            <a:ext cx="334246" cy="741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endCxn id="16" idx="1"/>
          </p:cNvCxnSpPr>
          <p:nvPr/>
        </p:nvCxnSpPr>
        <p:spPr>
          <a:xfrm flipV="1">
            <a:off x="7605277" y="4088423"/>
            <a:ext cx="585795" cy="61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7876585" y="4552595"/>
            <a:ext cx="229124" cy="2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retrieval model asks:</a:t>
            </a:r>
            <a:br>
              <a:rPr lang="en-US" dirty="0" smtClean="0"/>
            </a:br>
            <a:r>
              <a:rPr lang="en-US" i="1" dirty="0" smtClean="0"/>
              <a:t>What is p(</a:t>
            </a:r>
            <a:r>
              <a:rPr lang="en-US" i="1" dirty="0" err="1" smtClean="0"/>
              <a:t>Q|D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)?</a:t>
            </a:r>
            <a:endParaRPr lang="en-US" i="1" dirty="0"/>
          </a:p>
        </p:txBody>
      </p:sp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1896" y="40678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048" y="3581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9322" y="38392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8522" y="36409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1722" y="414402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go…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pic>
        <p:nvPicPr>
          <p:cNvPr id="12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86072" y="4066430"/>
            <a:ext cx="46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13502" y="40678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3421" y="37732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1072" y="39037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472" y="35989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672" y="4220225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60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98720" y="2296180"/>
            <a:ext cx="276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  <p:pic>
        <p:nvPicPr>
          <p:cNvPr id="21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40853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93202" y="39799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8402" y="35989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9802" y="3856782"/>
            <a:ext cx="5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9002" y="3658522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64802" y="40561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693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0164" y="425249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98685" y="4023891"/>
            <a:ext cx="243211" cy="92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1143000" y="4437157"/>
            <a:ext cx="194009" cy="52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240004" y="4142630"/>
            <a:ext cx="392118" cy="81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240004" y="4240823"/>
            <a:ext cx="908744" cy="721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40004" y="4513357"/>
            <a:ext cx="100171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40802" y="4513357"/>
            <a:ext cx="55019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3" idx="1"/>
          </p:cNvCxnSpPr>
          <p:nvPr/>
        </p:nvCxnSpPr>
        <p:spPr>
          <a:xfrm flipH="1" flipV="1">
            <a:off x="3793202" y="4164623"/>
            <a:ext cx="521237" cy="78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2"/>
          </p:cNvCxnSpPr>
          <p:nvPr/>
        </p:nvCxnSpPr>
        <p:spPr>
          <a:xfrm flipV="1">
            <a:off x="4348803" y="4349289"/>
            <a:ext cx="0" cy="595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14484" y="3968289"/>
            <a:ext cx="489920" cy="97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42195" y="4208557"/>
            <a:ext cx="539844" cy="7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0"/>
          </p:cNvCxnSpPr>
          <p:nvPr/>
        </p:nvCxnSpPr>
        <p:spPr>
          <a:xfrm flipV="1">
            <a:off x="4542195" y="4404891"/>
            <a:ext cx="622607" cy="5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</p:cNvCxnSpPr>
          <p:nvPr/>
        </p:nvCxnSpPr>
        <p:spPr>
          <a:xfrm flipV="1">
            <a:off x="4542195" y="4554813"/>
            <a:ext cx="867969" cy="40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 flipV="1">
            <a:off x="6746776" y="4454714"/>
            <a:ext cx="356222" cy="30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15" idx="2"/>
          </p:cNvCxnSpPr>
          <p:nvPr/>
        </p:nvCxnSpPr>
        <p:spPr>
          <a:xfrm flipH="1" flipV="1">
            <a:off x="7102999" y="4142630"/>
            <a:ext cx="110503" cy="59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endCxn id="14" idx="2"/>
          </p:cNvCxnSpPr>
          <p:nvPr/>
        </p:nvCxnSpPr>
        <p:spPr>
          <a:xfrm flipV="1">
            <a:off x="7361139" y="4437157"/>
            <a:ext cx="0" cy="2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V="1">
            <a:off x="7438154" y="3957964"/>
            <a:ext cx="334246" cy="741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endCxn id="16" idx="1"/>
          </p:cNvCxnSpPr>
          <p:nvPr/>
        </p:nvCxnSpPr>
        <p:spPr>
          <a:xfrm flipV="1">
            <a:off x="7605277" y="4088423"/>
            <a:ext cx="585795" cy="61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7876585" y="4552595"/>
            <a:ext cx="229124" cy="2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retrieval model asks:</a:t>
            </a:r>
            <a:br>
              <a:rPr lang="en-US" dirty="0" smtClean="0"/>
            </a:br>
            <a:r>
              <a:rPr lang="en-US" i="1" dirty="0" smtClean="0"/>
              <a:t>For each word “w” in the query, what is the probability that a random draw from this document would be “w”?</a:t>
            </a:r>
            <a:endParaRPr lang="en-US" i="1" dirty="0"/>
          </a:p>
        </p:txBody>
      </p:sp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1896" y="40678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048" y="3581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89322" y="383922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58522" y="364096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41722" y="414402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go…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pic>
        <p:nvPicPr>
          <p:cNvPr id="12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9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86072" y="4066430"/>
            <a:ext cx="46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It’s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13502" y="40678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73421" y="37732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91072" y="390375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472" y="359895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38672" y="4220225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coming…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7060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0433" y="2567970"/>
            <a:ext cx="276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  <p:pic>
        <p:nvPicPr>
          <p:cNvPr id="21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27" y="4962560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408538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93202" y="397995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beginning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88402" y="35989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09802" y="3856782"/>
            <a:ext cx="5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79002" y="3658522"/>
            <a:ext cx="69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64802" y="405615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46930" y="6418357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410164" y="425249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798685" y="4023891"/>
            <a:ext cx="243211" cy="921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6" idx="2"/>
          </p:cNvCxnSpPr>
          <p:nvPr/>
        </p:nvCxnSpPr>
        <p:spPr>
          <a:xfrm flipV="1">
            <a:off x="1143000" y="4437157"/>
            <a:ext cx="194009" cy="52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240004" y="4142630"/>
            <a:ext cx="392118" cy="819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240004" y="4240823"/>
            <a:ext cx="908744" cy="721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240004" y="4513357"/>
            <a:ext cx="100171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3640802" y="4513357"/>
            <a:ext cx="550198" cy="449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3" idx="1"/>
          </p:cNvCxnSpPr>
          <p:nvPr/>
        </p:nvCxnSpPr>
        <p:spPr>
          <a:xfrm flipH="1" flipV="1">
            <a:off x="3793202" y="4164623"/>
            <a:ext cx="521237" cy="780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23" idx="2"/>
          </p:cNvCxnSpPr>
          <p:nvPr/>
        </p:nvCxnSpPr>
        <p:spPr>
          <a:xfrm flipV="1">
            <a:off x="4348803" y="4349289"/>
            <a:ext cx="0" cy="595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414484" y="3968289"/>
            <a:ext cx="489920" cy="976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0"/>
          </p:cNvCxnSpPr>
          <p:nvPr/>
        </p:nvCxnSpPr>
        <p:spPr>
          <a:xfrm flipV="1">
            <a:off x="4542195" y="4208557"/>
            <a:ext cx="539844" cy="754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1" idx="0"/>
          </p:cNvCxnSpPr>
          <p:nvPr/>
        </p:nvCxnSpPr>
        <p:spPr>
          <a:xfrm flipV="1">
            <a:off x="4542195" y="4404891"/>
            <a:ext cx="622607" cy="557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1" idx="0"/>
          </p:cNvCxnSpPr>
          <p:nvPr/>
        </p:nvCxnSpPr>
        <p:spPr>
          <a:xfrm flipV="1">
            <a:off x="4542195" y="4554813"/>
            <a:ext cx="867969" cy="4077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 flipH="1" flipV="1">
            <a:off x="6746776" y="4454714"/>
            <a:ext cx="356222" cy="303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endCxn id="15" idx="2"/>
          </p:cNvCxnSpPr>
          <p:nvPr/>
        </p:nvCxnSpPr>
        <p:spPr>
          <a:xfrm flipH="1" flipV="1">
            <a:off x="7102999" y="4142630"/>
            <a:ext cx="110503" cy="595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endCxn id="14" idx="2"/>
          </p:cNvCxnSpPr>
          <p:nvPr/>
        </p:nvCxnSpPr>
        <p:spPr>
          <a:xfrm flipV="1">
            <a:off x="7361139" y="4437157"/>
            <a:ext cx="0" cy="262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/>
          <p:nvPr/>
        </p:nvCxnSpPr>
        <p:spPr>
          <a:xfrm flipV="1">
            <a:off x="7438154" y="3957964"/>
            <a:ext cx="334246" cy="741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endCxn id="16" idx="1"/>
          </p:cNvCxnSpPr>
          <p:nvPr/>
        </p:nvCxnSpPr>
        <p:spPr>
          <a:xfrm flipV="1">
            <a:off x="7605277" y="4088423"/>
            <a:ext cx="585795" cy="611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/>
          <p:nvPr/>
        </p:nvCxnSpPr>
        <p:spPr>
          <a:xfrm flipV="1">
            <a:off x="7876585" y="4552595"/>
            <a:ext cx="229124" cy="206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609600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 smtClean="0"/>
                  <a:t>Multinomial answer: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i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609600"/>
                <a:ext cx="8229600" cy="1143000"/>
              </a:xfrm>
              <a:blipFill rotWithShape="1">
                <a:blip r:embed="rId2"/>
                <a:stretch>
                  <a:fillRect t="-75532" b="-9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1048" y="3581400"/>
            <a:ext cx="305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 long, long time ago, </a:t>
            </a:r>
          </a:p>
          <a:p>
            <a:r>
              <a:rPr lang="en-US" dirty="0"/>
              <a:t>a</a:t>
            </a:r>
            <a:r>
              <a:rPr lang="en-US" dirty="0" smtClean="0"/>
              <a:t> dinosaur roamed the earth”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041896" y="4227731"/>
            <a:ext cx="1" cy="7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032492"/>
                  </p:ext>
                </p:extLst>
              </p:nvPr>
            </p:nvGraphicFramePr>
            <p:xfrm>
              <a:off x="4494242" y="3429000"/>
              <a:ext cx="33528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1032492"/>
                  </p:ext>
                </p:extLst>
              </p:nvPr>
            </p:nvGraphicFramePr>
            <p:xfrm>
              <a:off x="4494242" y="3429000"/>
              <a:ext cx="33528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4"/>
                          <a:stretch>
                            <a:fillRect l="-100000" t="-8197" r="-364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86000" y="1841863"/>
                <a:ext cx="2971800" cy="913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41863"/>
                <a:ext cx="2971800" cy="9135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1048" y="3581400"/>
            <a:ext cx="305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 long, long time ago, </a:t>
            </a:r>
          </a:p>
          <a:p>
            <a:r>
              <a:rPr lang="en-US" dirty="0"/>
              <a:t>a</a:t>
            </a:r>
            <a:r>
              <a:rPr lang="en-US" dirty="0" smtClean="0"/>
              <a:t> dinosaur roamed the earth”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041896" y="4227731"/>
            <a:ext cx="1" cy="7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718680"/>
                  </p:ext>
                </p:extLst>
              </p:nvPr>
            </p:nvGraphicFramePr>
            <p:xfrm>
              <a:off x="4494242" y="3429000"/>
              <a:ext cx="33528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718680"/>
                  </p:ext>
                </p:extLst>
              </p:nvPr>
            </p:nvGraphicFramePr>
            <p:xfrm>
              <a:off x="4494242" y="3429000"/>
              <a:ext cx="33528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8197" r="-364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draw two words from this machine called D1, what is probability the two words will be “time”, “word”?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0433" y="2567970"/>
            <a:ext cx="276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984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AppData\Local\Microsoft\Windows\Temporary Internet Files\Content.IE5\JPEEODNZ\dav1dp-meshed-gears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47" y="4945003"/>
            <a:ext cx="2288335" cy="1303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1048" y="3581400"/>
            <a:ext cx="305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“A long, long time ago, </a:t>
            </a:r>
          </a:p>
          <a:p>
            <a:r>
              <a:rPr lang="en-US" dirty="0"/>
              <a:t>a</a:t>
            </a:r>
            <a:r>
              <a:rPr lang="en-US" dirty="0" smtClean="0"/>
              <a:t> dinosaur roamed the earth”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0" y="6400800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1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041896" y="4227731"/>
            <a:ext cx="1" cy="717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890006"/>
                  </p:ext>
                </p:extLst>
              </p:nvPr>
            </p:nvGraphicFramePr>
            <p:xfrm>
              <a:off x="4494242" y="3429000"/>
              <a:ext cx="33528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890006"/>
                  </p:ext>
                </p:extLst>
              </p:nvPr>
            </p:nvGraphicFramePr>
            <p:xfrm>
              <a:off x="4494242" y="3429000"/>
              <a:ext cx="3352800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w</a:t>
                          </a:r>
                          <a:r>
                            <a:rPr lang="en-US" baseline="-25000" dirty="0" err="1" smtClean="0"/>
                            <a:t>i</a:t>
                          </a:r>
                          <a:endParaRPr lang="en-US" baseline="-25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100000" t="-8197" r="-364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long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ago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dinosaurs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roamed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earth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1/10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draw two words from this machine called D1, what is probability the two words will be “time”, “word”?</a:t>
            </a:r>
            <a:br>
              <a:rPr lang="en-US" dirty="0" smtClean="0"/>
            </a:br>
            <a:r>
              <a:rPr lang="en-US" dirty="0" smtClean="0"/>
              <a:t>Answer: 1/10 * 0/10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0433" y="2567970"/>
            <a:ext cx="27605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Query: time word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67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846</Words>
  <Application>Microsoft Office PowerPoint</Application>
  <PresentationFormat>On-screen Show (4:3)</PresentationFormat>
  <Paragraphs>381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Language Modeling</vt:lpstr>
      <vt:lpstr>Conceive of documents as resulting from a data-generating process, or “Document Model”</vt:lpstr>
      <vt:lpstr>Now, along comes a query</vt:lpstr>
      <vt:lpstr>This retrieval model asks: What is the probability that Documenti would have generated this query? </vt:lpstr>
      <vt:lpstr>This retrieval model asks: What is p(Q|Di)?</vt:lpstr>
      <vt:lpstr>This retrieval model asks: For each word “w” in the query, what is the probability that a random draw from this document would be “w”?</vt:lpstr>
      <vt:lpstr>Multinomial answer: p(w_i |D_j )=f_ij/(|D_j |) </vt:lpstr>
      <vt:lpstr>If draw two words from this machine called D1, what is probability the two words will be “time”, “word”?</vt:lpstr>
      <vt:lpstr>If draw two words from this machine called D1, what is probability the two words will be “time”, “word”? Answer: 1/10 * 0/10</vt:lpstr>
      <vt:lpstr>Answer was: 1/10 * 0/10? Time for smoothing!</vt:lpstr>
      <vt:lpstr>For smoothing, calculate corpus-wide probabilities</vt:lpstr>
      <vt:lpstr>For smoothing, calculate corpus-wide probabilities</vt:lpstr>
      <vt:lpstr>Smoothed p(wi|Dj)</vt:lpstr>
      <vt:lpstr>Let’s re-do score for Document 1, with smoothing. Let =.4</vt:lpstr>
      <vt:lpstr>Bayes</vt:lpstr>
      <vt:lpstr>3 IR models</vt:lpstr>
      <vt:lpstr>3 IR models</vt:lpstr>
      <vt:lpstr>VSM vs. Version-1-Probabilistic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</dc:title>
  <dc:creator>dell</dc:creator>
  <cp:lastModifiedBy>dell</cp:lastModifiedBy>
  <cp:revision>15</cp:revision>
  <dcterms:created xsi:type="dcterms:W3CDTF">2016-04-18T09:24:08Z</dcterms:created>
  <dcterms:modified xsi:type="dcterms:W3CDTF">2016-04-19T08:12:34Z</dcterms:modified>
</cp:coreProperties>
</file>