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53"/>
  </p:handoutMasterIdLst>
  <p:sldIdLst>
    <p:sldId id="460" r:id="rId2"/>
    <p:sldId id="490" r:id="rId3"/>
    <p:sldId id="462" r:id="rId4"/>
    <p:sldId id="279" r:id="rId5"/>
    <p:sldId id="486" r:id="rId6"/>
    <p:sldId id="464" r:id="rId7"/>
    <p:sldId id="483" r:id="rId8"/>
    <p:sldId id="491" r:id="rId9"/>
    <p:sldId id="376" r:id="rId10"/>
    <p:sldId id="487" r:id="rId11"/>
    <p:sldId id="471" r:id="rId12"/>
    <p:sldId id="472" r:id="rId13"/>
    <p:sldId id="488" r:id="rId14"/>
    <p:sldId id="492" r:id="rId15"/>
    <p:sldId id="489" r:id="rId16"/>
    <p:sldId id="465" r:id="rId17"/>
    <p:sldId id="381" r:id="rId18"/>
    <p:sldId id="475" r:id="rId19"/>
    <p:sldId id="493" r:id="rId20"/>
    <p:sldId id="477" r:id="rId21"/>
    <p:sldId id="478" r:id="rId22"/>
    <p:sldId id="377" r:id="rId23"/>
    <p:sldId id="479" r:id="rId24"/>
    <p:sldId id="382" r:id="rId25"/>
    <p:sldId id="480" r:id="rId26"/>
    <p:sldId id="383" r:id="rId27"/>
    <p:sldId id="384" r:id="rId28"/>
    <p:sldId id="385" r:id="rId29"/>
    <p:sldId id="405" r:id="rId30"/>
    <p:sldId id="402" r:id="rId31"/>
    <p:sldId id="403" r:id="rId32"/>
    <p:sldId id="387" r:id="rId33"/>
    <p:sldId id="468" r:id="rId34"/>
    <p:sldId id="467" r:id="rId35"/>
    <p:sldId id="386" r:id="rId36"/>
    <p:sldId id="494" r:id="rId37"/>
    <p:sldId id="388" r:id="rId38"/>
    <p:sldId id="466" r:id="rId39"/>
    <p:sldId id="495" r:id="rId40"/>
    <p:sldId id="496" r:id="rId41"/>
    <p:sldId id="499" r:id="rId42"/>
    <p:sldId id="498" r:id="rId43"/>
    <p:sldId id="484" r:id="rId44"/>
    <p:sldId id="481" r:id="rId45"/>
    <p:sldId id="482" r:id="rId46"/>
    <p:sldId id="502" r:id="rId47"/>
    <p:sldId id="504" r:id="rId48"/>
    <p:sldId id="503" r:id="rId49"/>
    <p:sldId id="411" r:id="rId50"/>
    <p:sldId id="414" r:id="rId51"/>
    <p:sldId id="408" r:id="rId52"/>
  </p:sldIdLst>
  <p:sldSz cx="9144000" cy="6858000" type="screen4x3"/>
  <p:notesSz cx="6797675" cy="9928225"/>
  <p:embeddedFontLst>
    <p:embeddedFont>
      <p:font typeface="Calibri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4F81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023" autoAdjust="0"/>
    <p:restoredTop sz="94660"/>
  </p:normalViewPr>
  <p:slideViewPr>
    <p:cSldViewPr>
      <p:cViewPr>
        <p:scale>
          <a:sx n="80" d="100"/>
          <a:sy n="80" d="100"/>
        </p:scale>
        <p:origin x="-69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7E0F8-29EF-4088-82E4-7207BB663A1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C764F63-6115-41C0-A7F7-28B6276B463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33A9BE11-D415-46F1-8F89-DEA095C0995A}" type="parTrans" cxnId="{22BF8F88-C0CD-4BC8-A275-0483A64708CB}">
      <dgm:prSet/>
      <dgm:spPr/>
      <dgm:t>
        <a:bodyPr/>
        <a:lstStyle/>
        <a:p>
          <a:endParaRPr lang="en-US"/>
        </a:p>
      </dgm:t>
    </dgm:pt>
    <dgm:pt modelId="{F59FE384-3210-4F21-880E-ED7144A26C61}" type="sibTrans" cxnId="{22BF8F88-C0CD-4BC8-A275-0483A64708CB}">
      <dgm:prSet/>
      <dgm:spPr/>
      <dgm:t>
        <a:bodyPr/>
        <a:lstStyle/>
        <a:p>
          <a:endParaRPr lang="en-US"/>
        </a:p>
      </dgm:t>
    </dgm:pt>
    <dgm:pt modelId="{5CCAA5EC-2189-4281-9F0B-63B419FF8CBF}">
      <dgm:prSet phldrT="[Text]"/>
      <dgm:spPr/>
      <dgm:t>
        <a:bodyPr/>
        <a:lstStyle/>
        <a:p>
          <a:r>
            <a:rPr lang="en-US" dirty="0" smtClean="0"/>
            <a:t>Assumptions</a:t>
          </a:r>
          <a:endParaRPr lang="en-US" dirty="0"/>
        </a:p>
      </dgm:t>
    </dgm:pt>
    <dgm:pt modelId="{03F9A192-71E6-4770-B54C-D91A5FE31265}" type="parTrans" cxnId="{043C1918-E994-4A58-8104-24AF887746E9}">
      <dgm:prSet/>
      <dgm:spPr/>
      <dgm:t>
        <a:bodyPr/>
        <a:lstStyle/>
        <a:p>
          <a:endParaRPr lang="en-US"/>
        </a:p>
      </dgm:t>
    </dgm:pt>
    <dgm:pt modelId="{1C917F7E-C868-4BC8-804A-71FD2018AA5C}" type="sibTrans" cxnId="{043C1918-E994-4A58-8104-24AF887746E9}">
      <dgm:prSet/>
      <dgm:spPr/>
      <dgm:t>
        <a:bodyPr/>
        <a:lstStyle/>
        <a:p>
          <a:endParaRPr lang="en-US"/>
        </a:p>
      </dgm:t>
    </dgm:pt>
    <dgm:pt modelId="{36FAB54F-165B-4217-8505-7531F626E3E6}">
      <dgm:prSet/>
      <dgm:spPr/>
      <dgm:t>
        <a:bodyPr/>
        <a:lstStyle/>
        <a:p>
          <a:r>
            <a:rPr lang="en-US" dirty="0" smtClean="0"/>
            <a:t>Calculations</a:t>
          </a:r>
          <a:endParaRPr lang="en-US" dirty="0"/>
        </a:p>
      </dgm:t>
    </dgm:pt>
    <dgm:pt modelId="{51371D66-00E5-4752-A0D1-0277CB248C78}" type="parTrans" cxnId="{22188BFF-E526-4356-B95F-6191177C114F}">
      <dgm:prSet/>
      <dgm:spPr/>
      <dgm:t>
        <a:bodyPr/>
        <a:lstStyle/>
        <a:p>
          <a:endParaRPr lang="en-US"/>
        </a:p>
      </dgm:t>
    </dgm:pt>
    <dgm:pt modelId="{01749946-B39B-4324-BB0D-47518A3A0CC4}" type="sibTrans" cxnId="{22188BFF-E526-4356-B95F-6191177C114F}">
      <dgm:prSet/>
      <dgm:spPr/>
      <dgm:t>
        <a:bodyPr/>
        <a:lstStyle/>
        <a:p>
          <a:endParaRPr lang="en-US"/>
        </a:p>
      </dgm:t>
    </dgm:pt>
    <dgm:pt modelId="{CE13736F-1BCE-49CD-995A-DD672B8C7086}" type="pres">
      <dgm:prSet presAssocID="{2A77E0F8-29EF-4088-82E4-7207BB663A1D}" presName="Name0" presStyleCnt="0">
        <dgm:presLayoutVars>
          <dgm:dir/>
          <dgm:animLvl val="lvl"/>
          <dgm:resizeHandles val="exact"/>
        </dgm:presLayoutVars>
      </dgm:prSet>
      <dgm:spPr/>
    </dgm:pt>
    <dgm:pt modelId="{22C46A5C-AB48-4270-BC14-4A2D2BFF4D97}" type="pres">
      <dgm:prSet presAssocID="{9C764F63-6115-41C0-A7F7-28B6276B463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DAFCB-EB69-4899-AE0B-9A8995654E74}" type="pres">
      <dgm:prSet presAssocID="{F59FE384-3210-4F21-880E-ED7144A26C61}" presName="parTxOnlySpace" presStyleCnt="0"/>
      <dgm:spPr/>
    </dgm:pt>
    <dgm:pt modelId="{AA5D989B-4DCD-4834-B5D2-BA9BAC7EF63D}" type="pres">
      <dgm:prSet presAssocID="{5CCAA5EC-2189-4281-9F0B-63B419FF8CB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9F8D6-1886-4C6A-A9D6-0018382C692D}" type="pres">
      <dgm:prSet presAssocID="{1C917F7E-C868-4BC8-804A-71FD2018AA5C}" presName="parTxOnlySpace" presStyleCnt="0"/>
      <dgm:spPr/>
    </dgm:pt>
    <dgm:pt modelId="{E830F750-B163-42FC-AAB2-76A9208F084A}" type="pres">
      <dgm:prSet presAssocID="{36FAB54F-165B-4217-8505-7531F626E3E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B7755B-1BEC-4B42-967D-6D5BADA1D057}" type="presOf" srcId="{36FAB54F-165B-4217-8505-7531F626E3E6}" destId="{E830F750-B163-42FC-AAB2-76A9208F084A}" srcOrd="0" destOrd="0" presId="urn:microsoft.com/office/officeart/2005/8/layout/chevron1"/>
    <dgm:cxn modelId="{F6A6E0D3-540D-455C-8589-95E8B625AE27}" type="presOf" srcId="{5CCAA5EC-2189-4281-9F0B-63B419FF8CBF}" destId="{AA5D989B-4DCD-4834-B5D2-BA9BAC7EF63D}" srcOrd="0" destOrd="0" presId="urn:microsoft.com/office/officeart/2005/8/layout/chevron1"/>
    <dgm:cxn modelId="{22BF8F88-C0CD-4BC8-A275-0483A64708CB}" srcId="{2A77E0F8-29EF-4088-82E4-7207BB663A1D}" destId="{9C764F63-6115-41C0-A7F7-28B6276B4633}" srcOrd="0" destOrd="0" parTransId="{33A9BE11-D415-46F1-8F89-DEA095C0995A}" sibTransId="{F59FE384-3210-4F21-880E-ED7144A26C61}"/>
    <dgm:cxn modelId="{F88C9223-CFB9-4DC6-86C3-A63BBE6686FE}" type="presOf" srcId="{9C764F63-6115-41C0-A7F7-28B6276B4633}" destId="{22C46A5C-AB48-4270-BC14-4A2D2BFF4D97}" srcOrd="0" destOrd="0" presId="urn:microsoft.com/office/officeart/2005/8/layout/chevron1"/>
    <dgm:cxn modelId="{043C1918-E994-4A58-8104-24AF887746E9}" srcId="{2A77E0F8-29EF-4088-82E4-7207BB663A1D}" destId="{5CCAA5EC-2189-4281-9F0B-63B419FF8CBF}" srcOrd="1" destOrd="0" parTransId="{03F9A192-71E6-4770-B54C-D91A5FE31265}" sibTransId="{1C917F7E-C868-4BC8-804A-71FD2018AA5C}"/>
    <dgm:cxn modelId="{22188BFF-E526-4356-B95F-6191177C114F}" srcId="{2A77E0F8-29EF-4088-82E4-7207BB663A1D}" destId="{36FAB54F-165B-4217-8505-7531F626E3E6}" srcOrd="2" destOrd="0" parTransId="{51371D66-00E5-4752-A0D1-0277CB248C78}" sibTransId="{01749946-B39B-4324-BB0D-47518A3A0CC4}"/>
    <dgm:cxn modelId="{47711439-8F71-4F15-ABB1-028026FB2338}" type="presOf" srcId="{2A77E0F8-29EF-4088-82E4-7207BB663A1D}" destId="{CE13736F-1BCE-49CD-995A-DD672B8C7086}" srcOrd="0" destOrd="0" presId="urn:microsoft.com/office/officeart/2005/8/layout/chevron1"/>
    <dgm:cxn modelId="{C4A606C7-2FA0-4FF3-9898-056529126875}" type="presParOf" srcId="{CE13736F-1BCE-49CD-995A-DD672B8C7086}" destId="{22C46A5C-AB48-4270-BC14-4A2D2BFF4D97}" srcOrd="0" destOrd="0" presId="urn:microsoft.com/office/officeart/2005/8/layout/chevron1"/>
    <dgm:cxn modelId="{5CFD8AEB-8C0A-4FAA-B0CD-AE2216B6A9BF}" type="presParOf" srcId="{CE13736F-1BCE-49CD-995A-DD672B8C7086}" destId="{423DAFCB-EB69-4899-AE0B-9A8995654E74}" srcOrd="1" destOrd="0" presId="urn:microsoft.com/office/officeart/2005/8/layout/chevron1"/>
    <dgm:cxn modelId="{14378307-8273-4EE0-BCC5-F10E5584A295}" type="presParOf" srcId="{CE13736F-1BCE-49CD-995A-DD672B8C7086}" destId="{AA5D989B-4DCD-4834-B5D2-BA9BAC7EF63D}" srcOrd="2" destOrd="0" presId="urn:microsoft.com/office/officeart/2005/8/layout/chevron1"/>
    <dgm:cxn modelId="{589D2D2C-D848-4044-93A6-76B714FAA284}" type="presParOf" srcId="{CE13736F-1BCE-49CD-995A-DD672B8C7086}" destId="{79B9F8D6-1886-4C6A-A9D6-0018382C692D}" srcOrd="3" destOrd="0" presId="urn:microsoft.com/office/officeart/2005/8/layout/chevron1"/>
    <dgm:cxn modelId="{C435AE83-7658-4D4D-96BD-2B7245A99697}" type="presParOf" srcId="{CE13736F-1BCE-49CD-995A-DD672B8C7086}" destId="{E830F750-B163-42FC-AAB2-76A9208F084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7E0F8-29EF-4088-82E4-7207BB663A1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C764F63-6115-41C0-A7F7-28B6276B4633}">
      <dgm:prSet phldrT="[Text]"/>
      <dgm:spPr/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33A9BE11-D415-46F1-8F89-DEA095C0995A}" type="parTrans" cxnId="{22BF8F88-C0CD-4BC8-A275-0483A64708CB}">
      <dgm:prSet/>
      <dgm:spPr/>
      <dgm:t>
        <a:bodyPr/>
        <a:lstStyle/>
        <a:p>
          <a:endParaRPr lang="en-US"/>
        </a:p>
      </dgm:t>
    </dgm:pt>
    <dgm:pt modelId="{F59FE384-3210-4F21-880E-ED7144A26C61}" type="sibTrans" cxnId="{22BF8F88-C0CD-4BC8-A275-0483A64708CB}">
      <dgm:prSet/>
      <dgm:spPr/>
      <dgm:t>
        <a:bodyPr/>
        <a:lstStyle/>
        <a:p>
          <a:endParaRPr lang="en-US"/>
        </a:p>
      </dgm:t>
    </dgm:pt>
    <dgm:pt modelId="{5CCAA5EC-2189-4281-9F0B-63B419FF8CB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Assumptions</a:t>
          </a:r>
          <a:endParaRPr lang="en-US" dirty="0"/>
        </a:p>
      </dgm:t>
    </dgm:pt>
    <dgm:pt modelId="{03F9A192-71E6-4770-B54C-D91A5FE31265}" type="parTrans" cxnId="{043C1918-E994-4A58-8104-24AF887746E9}">
      <dgm:prSet/>
      <dgm:spPr/>
      <dgm:t>
        <a:bodyPr/>
        <a:lstStyle/>
        <a:p>
          <a:endParaRPr lang="en-US"/>
        </a:p>
      </dgm:t>
    </dgm:pt>
    <dgm:pt modelId="{1C917F7E-C868-4BC8-804A-71FD2018AA5C}" type="sibTrans" cxnId="{043C1918-E994-4A58-8104-24AF887746E9}">
      <dgm:prSet/>
      <dgm:spPr/>
      <dgm:t>
        <a:bodyPr/>
        <a:lstStyle/>
        <a:p>
          <a:endParaRPr lang="en-US"/>
        </a:p>
      </dgm:t>
    </dgm:pt>
    <dgm:pt modelId="{36FAB54F-165B-4217-8505-7531F626E3E6}">
      <dgm:prSet/>
      <dgm:spPr/>
      <dgm:t>
        <a:bodyPr/>
        <a:lstStyle/>
        <a:p>
          <a:r>
            <a:rPr lang="en-US" dirty="0" smtClean="0"/>
            <a:t>Calculations</a:t>
          </a:r>
          <a:endParaRPr lang="en-US" dirty="0"/>
        </a:p>
      </dgm:t>
    </dgm:pt>
    <dgm:pt modelId="{51371D66-00E5-4752-A0D1-0277CB248C78}" type="parTrans" cxnId="{22188BFF-E526-4356-B95F-6191177C114F}">
      <dgm:prSet/>
      <dgm:spPr/>
      <dgm:t>
        <a:bodyPr/>
        <a:lstStyle/>
        <a:p>
          <a:endParaRPr lang="en-US"/>
        </a:p>
      </dgm:t>
    </dgm:pt>
    <dgm:pt modelId="{01749946-B39B-4324-BB0D-47518A3A0CC4}" type="sibTrans" cxnId="{22188BFF-E526-4356-B95F-6191177C114F}">
      <dgm:prSet/>
      <dgm:spPr/>
      <dgm:t>
        <a:bodyPr/>
        <a:lstStyle/>
        <a:p>
          <a:endParaRPr lang="en-US"/>
        </a:p>
      </dgm:t>
    </dgm:pt>
    <dgm:pt modelId="{CE13736F-1BCE-49CD-995A-DD672B8C7086}" type="pres">
      <dgm:prSet presAssocID="{2A77E0F8-29EF-4088-82E4-7207BB663A1D}" presName="Name0" presStyleCnt="0">
        <dgm:presLayoutVars>
          <dgm:dir/>
          <dgm:animLvl val="lvl"/>
          <dgm:resizeHandles val="exact"/>
        </dgm:presLayoutVars>
      </dgm:prSet>
      <dgm:spPr/>
    </dgm:pt>
    <dgm:pt modelId="{22C46A5C-AB48-4270-BC14-4A2D2BFF4D97}" type="pres">
      <dgm:prSet presAssocID="{9C764F63-6115-41C0-A7F7-28B6276B463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DAFCB-EB69-4899-AE0B-9A8995654E74}" type="pres">
      <dgm:prSet presAssocID="{F59FE384-3210-4F21-880E-ED7144A26C61}" presName="parTxOnlySpace" presStyleCnt="0"/>
      <dgm:spPr/>
    </dgm:pt>
    <dgm:pt modelId="{AA5D989B-4DCD-4834-B5D2-BA9BAC7EF63D}" type="pres">
      <dgm:prSet presAssocID="{5CCAA5EC-2189-4281-9F0B-63B419FF8CB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9F8D6-1886-4C6A-A9D6-0018382C692D}" type="pres">
      <dgm:prSet presAssocID="{1C917F7E-C868-4BC8-804A-71FD2018AA5C}" presName="parTxOnlySpace" presStyleCnt="0"/>
      <dgm:spPr/>
    </dgm:pt>
    <dgm:pt modelId="{E830F750-B163-42FC-AAB2-76A9208F084A}" type="pres">
      <dgm:prSet presAssocID="{36FAB54F-165B-4217-8505-7531F626E3E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BF8F88-C0CD-4BC8-A275-0483A64708CB}" srcId="{2A77E0F8-29EF-4088-82E4-7207BB663A1D}" destId="{9C764F63-6115-41C0-A7F7-28B6276B4633}" srcOrd="0" destOrd="0" parTransId="{33A9BE11-D415-46F1-8F89-DEA095C0995A}" sibTransId="{F59FE384-3210-4F21-880E-ED7144A26C61}"/>
    <dgm:cxn modelId="{8B46FF96-FD87-4002-94DD-72B12C56E204}" type="presOf" srcId="{9C764F63-6115-41C0-A7F7-28B6276B4633}" destId="{22C46A5C-AB48-4270-BC14-4A2D2BFF4D97}" srcOrd="0" destOrd="0" presId="urn:microsoft.com/office/officeart/2005/8/layout/chevron1"/>
    <dgm:cxn modelId="{043C1918-E994-4A58-8104-24AF887746E9}" srcId="{2A77E0F8-29EF-4088-82E4-7207BB663A1D}" destId="{5CCAA5EC-2189-4281-9F0B-63B419FF8CBF}" srcOrd="1" destOrd="0" parTransId="{03F9A192-71E6-4770-B54C-D91A5FE31265}" sibTransId="{1C917F7E-C868-4BC8-804A-71FD2018AA5C}"/>
    <dgm:cxn modelId="{22188BFF-E526-4356-B95F-6191177C114F}" srcId="{2A77E0F8-29EF-4088-82E4-7207BB663A1D}" destId="{36FAB54F-165B-4217-8505-7531F626E3E6}" srcOrd="2" destOrd="0" parTransId="{51371D66-00E5-4752-A0D1-0277CB248C78}" sibTransId="{01749946-B39B-4324-BB0D-47518A3A0CC4}"/>
    <dgm:cxn modelId="{78AB0FCE-5ED9-4A1B-A0D3-ABD954679DAC}" type="presOf" srcId="{5CCAA5EC-2189-4281-9F0B-63B419FF8CBF}" destId="{AA5D989B-4DCD-4834-B5D2-BA9BAC7EF63D}" srcOrd="0" destOrd="0" presId="urn:microsoft.com/office/officeart/2005/8/layout/chevron1"/>
    <dgm:cxn modelId="{65E3D94B-A03F-4600-9F11-67EEB018A24C}" type="presOf" srcId="{36FAB54F-165B-4217-8505-7531F626E3E6}" destId="{E830F750-B163-42FC-AAB2-76A9208F084A}" srcOrd="0" destOrd="0" presId="urn:microsoft.com/office/officeart/2005/8/layout/chevron1"/>
    <dgm:cxn modelId="{55CD7680-0682-484E-80A8-FFA258C0A37B}" type="presOf" srcId="{2A77E0F8-29EF-4088-82E4-7207BB663A1D}" destId="{CE13736F-1BCE-49CD-995A-DD672B8C7086}" srcOrd="0" destOrd="0" presId="urn:microsoft.com/office/officeart/2005/8/layout/chevron1"/>
    <dgm:cxn modelId="{0B838D75-FE2A-4EEE-A59F-3C39ADB6D195}" type="presParOf" srcId="{CE13736F-1BCE-49CD-995A-DD672B8C7086}" destId="{22C46A5C-AB48-4270-BC14-4A2D2BFF4D97}" srcOrd="0" destOrd="0" presId="urn:microsoft.com/office/officeart/2005/8/layout/chevron1"/>
    <dgm:cxn modelId="{2BB3AD18-488F-4875-901C-8D6D1C3038B7}" type="presParOf" srcId="{CE13736F-1BCE-49CD-995A-DD672B8C7086}" destId="{423DAFCB-EB69-4899-AE0B-9A8995654E74}" srcOrd="1" destOrd="0" presId="urn:microsoft.com/office/officeart/2005/8/layout/chevron1"/>
    <dgm:cxn modelId="{02F41C9C-E574-4C72-BAF0-EAEC3F62FAFD}" type="presParOf" srcId="{CE13736F-1BCE-49CD-995A-DD672B8C7086}" destId="{AA5D989B-4DCD-4834-B5D2-BA9BAC7EF63D}" srcOrd="2" destOrd="0" presId="urn:microsoft.com/office/officeart/2005/8/layout/chevron1"/>
    <dgm:cxn modelId="{EB6C8B4B-4102-49BD-82D8-B56406A3478D}" type="presParOf" srcId="{CE13736F-1BCE-49CD-995A-DD672B8C7086}" destId="{79B9F8D6-1886-4C6A-A9D6-0018382C692D}" srcOrd="3" destOrd="0" presId="urn:microsoft.com/office/officeart/2005/8/layout/chevron1"/>
    <dgm:cxn modelId="{83227BCB-A133-4CBB-8EAF-5DE2E8C72C10}" type="presParOf" srcId="{CE13736F-1BCE-49CD-995A-DD672B8C7086}" destId="{E830F750-B163-42FC-AAB2-76A9208F084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7E0F8-29EF-4088-82E4-7207BB663A1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C764F63-6115-41C0-A7F7-28B6276B4633}">
      <dgm:prSet phldrT="[Text]"/>
      <dgm:spPr/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33A9BE11-D415-46F1-8F89-DEA095C0995A}" type="parTrans" cxnId="{22BF8F88-C0CD-4BC8-A275-0483A64708CB}">
      <dgm:prSet/>
      <dgm:spPr/>
      <dgm:t>
        <a:bodyPr/>
        <a:lstStyle/>
        <a:p>
          <a:endParaRPr lang="en-US"/>
        </a:p>
      </dgm:t>
    </dgm:pt>
    <dgm:pt modelId="{F59FE384-3210-4F21-880E-ED7144A26C61}" type="sibTrans" cxnId="{22BF8F88-C0CD-4BC8-A275-0483A64708CB}">
      <dgm:prSet/>
      <dgm:spPr/>
      <dgm:t>
        <a:bodyPr/>
        <a:lstStyle/>
        <a:p>
          <a:endParaRPr lang="en-US"/>
        </a:p>
      </dgm:t>
    </dgm:pt>
    <dgm:pt modelId="{5CCAA5EC-2189-4281-9F0B-63B419FF8CB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Assumptions</a:t>
          </a:r>
          <a:endParaRPr lang="en-US" dirty="0"/>
        </a:p>
      </dgm:t>
    </dgm:pt>
    <dgm:pt modelId="{03F9A192-71E6-4770-B54C-D91A5FE31265}" type="parTrans" cxnId="{043C1918-E994-4A58-8104-24AF887746E9}">
      <dgm:prSet/>
      <dgm:spPr/>
      <dgm:t>
        <a:bodyPr/>
        <a:lstStyle/>
        <a:p>
          <a:endParaRPr lang="en-US"/>
        </a:p>
      </dgm:t>
    </dgm:pt>
    <dgm:pt modelId="{1C917F7E-C868-4BC8-804A-71FD2018AA5C}" type="sibTrans" cxnId="{043C1918-E994-4A58-8104-24AF887746E9}">
      <dgm:prSet/>
      <dgm:spPr/>
      <dgm:t>
        <a:bodyPr/>
        <a:lstStyle/>
        <a:p>
          <a:endParaRPr lang="en-US"/>
        </a:p>
      </dgm:t>
    </dgm:pt>
    <dgm:pt modelId="{36FAB54F-165B-4217-8505-7531F626E3E6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Calculations</a:t>
          </a:r>
          <a:endParaRPr lang="en-US" dirty="0"/>
        </a:p>
      </dgm:t>
    </dgm:pt>
    <dgm:pt modelId="{51371D66-00E5-4752-A0D1-0277CB248C78}" type="parTrans" cxnId="{22188BFF-E526-4356-B95F-6191177C114F}">
      <dgm:prSet/>
      <dgm:spPr/>
      <dgm:t>
        <a:bodyPr/>
        <a:lstStyle/>
        <a:p>
          <a:endParaRPr lang="en-US"/>
        </a:p>
      </dgm:t>
    </dgm:pt>
    <dgm:pt modelId="{01749946-B39B-4324-BB0D-47518A3A0CC4}" type="sibTrans" cxnId="{22188BFF-E526-4356-B95F-6191177C114F}">
      <dgm:prSet/>
      <dgm:spPr/>
      <dgm:t>
        <a:bodyPr/>
        <a:lstStyle/>
        <a:p>
          <a:endParaRPr lang="en-US"/>
        </a:p>
      </dgm:t>
    </dgm:pt>
    <dgm:pt modelId="{CE13736F-1BCE-49CD-995A-DD672B8C7086}" type="pres">
      <dgm:prSet presAssocID="{2A77E0F8-29EF-4088-82E4-7207BB663A1D}" presName="Name0" presStyleCnt="0">
        <dgm:presLayoutVars>
          <dgm:dir/>
          <dgm:animLvl val="lvl"/>
          <dgm:resizeHandles val="exact"/>
        </dgm:presLayoutVars>
      </dgm:prSet>
      <dgm:spPr/>
    </dgm:pt>
    <dgm:pt modelId="{22C46A5C-AB48-4270-BC14-4A2D2BFF4D97}" type="pres">
      <dgm:prSet presAssocID="{9C764F63-6115-41C0-A7F7-28B6276B463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DAFCB-EB69-4899-AE0B-9A8995654E74}" type="pres">
      <dgm:prSet presAssocID="{F59FE384-3210-4F21-880E-ED7144A26C61}" presName="parTxOnlySpace" presStyleCnt="0"/>
      <dgm:spPr/>
    </dgm:pt>
    <dgm:pt modelId="{AA5D989B-4DCD-4834-B5D2-BA9BAC7EF63D}" type="pres">
      <dgm:prSet presAssocID="{5CCAA5EC-2189-4281-9F0B-63B419FF8CB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9F8D6-1886-4C6A-A9D6-0018382C692D}" type="pres">
      <dgm:prSet presAssocID="{1C917F7E-C868-4BC8-804A-71FD2018AA5C}" presName="parTxOnlySpace" presStyleCnt="0"/>
      <dgm:spPr/>
    </dgm:pt>
    <dgm:pt modelId="{E830F750-B163-42FC-AAB2-76A9208F084A}" type="pres">
      <dgm:prSet presAssocID="{36FAB54F-165B-4217-8505-7531F626E3E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BF8F88-C0CD-4BC8-A275-0483A64708CB}" srcId="{2A77E0F8-29EF-4088-82E4-7207BB663A1D}" destId="{9C764F63-6115-41C0-A7F7-28B6276B4633}" srcOrd="0" destOrd="0" parTransId="{33A9BE11-D415-46F1-8F89-DEA095C0995A}" sibTransId="{F59FE384-3210-4F21-880E-ED7144A26C61}"/>
    <dgm:cxn modelId="{D2CA25A1-FDA5-4ACF-AFD9-5F4D8E5360F5}" type="presOf" srcId="{36FAB54F-165B-4217-8505-7531F626E3E6}" destId="{E830F750-B163-42FC-AAB2-76A9208F084A}" srcOrd="0" destOrd="0" presId="urn:microsoft.com/office/officeart/2005/8/layout/chevron1"/>
    <dgm:cxn modelId="{043C1918-E994-4A58-8104-24AF887746E9}" srcId="{2A77E0F8-29EF-4088-82E4-7207BB663A1D}" destId="{5CCAA5EC-2189-4281-9F0B-63B419FF8CBF}" srcOrd="1" destOrd="0" parTransId="{03F9A192-71E6-4770-B54C-D91A5FE31265}" sibTransId="{1C917F7E-C868-4BC8-804A-71FD2018AA5C}"/>
    <dgm:cxn modelId="{22188BFF-E526-4356-B95F-6191177C114F}" srcId="{2A77E0F8-29EF-4088-82E4-7207BB663A1D}" destId="{36FAB54F-165B-4217-8505-7531F626E3E6}" srcOrd="2" destOrd="0" parTransId="{51371D66-00E5-4752-A0D1-0277CB248C78}" sibTransId="{01749946-B39B-4324-BB0D-47518A3A0CC4}"/>
    <dgm:cxn modelId="{CECE51F3-C4CC-4F93-96BF-8A9CA39878E3}" type="presOf" srcId="{9C764F63-6115-41C0-A7F7-28B6276B4633}" destId="{22C46A5C-AB48-4270-BC14-4A2D2BFF4D97}" srcOrd="0" destOrd="0" presId="urn:microsoft.com/office/officeart/2005/8/layout/chevron1"/>
    <dgm:cxn modelId="{AB2D6A7F-2807-4622-A2E0-EE94DE2AA170}" type="presOf" srcId="{5CCAA5EC-2189-4281-9F0B-63B419FF8CBF}" destId="{AA5D989B-4DCD-4834-B5D2-BA9BAC7EF63D}" srcOrd="0" destOrd="0" presId="urn:microsoft.com/office/officeart/2005/8/layout/chevron1"/>
    <dgm:cxn modelId="{BD938BEF-671F-4E69-85B7-8E29142B5B67}" type="presOf" srcId="{2A77E0F8-29EF-4088-82E4-7207BB663A1D}" destId="{CE13736F-1BCE-49CD-995A-DD672B8C7086}" srcOrd="0" destOrd="0" presId="urn:microsoft.com/office/officeart/2005/8/layout/chevron1"/>
    <dgm:cxn modelId="{62AD8004-F2AE-4283-87D0-D13EAF2FCA74}" type="presParOf" srcId="{CE13736F-1BCE-49CD-995A-DD672B8C7086}" destId="{22C46A5C-AB48-4270-BC14-4A2D2BFF4D97}" srcOrd="0" destOrd="0" presId="urn:microsoft.com/office/officeart/2005/8/layout/chevron1"/>
    <dgm:cxn modelId="{5869C9EA-56B1-4CCD-B0F1-6D341F3C81B0}" type="presParOf" srcId="{CE13736F-1BCE-49CD-995A-DD672B8C7086}" destId="{423DAFCB-EB69-4899-AE0B-9A8995654E74}" srcOrd="1" destOrd="0" presId="urn:microsoft.com/office/officeart/2005/8/layout/chevron1"/>
    <dgm:cxn modelId="{82047708-B7B5-4BA6-A539-BA8FD3D47C64}" type="presParOf" srcId="{CE13736F-1BCE-49CD-995A-DD672B8C7086}" destId="{AA5D989B-4DCD-4834-B5D2-BA9BAC7EF63D}" srcOrd="2" destOrd="0" presId="urn:microsoft.com/office/officeart/2005/8/layout/chevron1"/>
    <dgm:cxn modelId="{069BAE68-83DA-468C-B547-C0CBCB255583}" type="presParOf" srcId="{CE13736F-1BCE-49CD-995A-DD672B8C7086}" destId="{79B9F8D6-1886-4C6A-A9D6-0018382C692D}" srcOrd="3" destOrd="0" presId="urn:microsoft.com/office/officeart/2005/8/layout/chevron1"/>
    <dgm:cxn modelId="{8B6F9D63-F9D2-436A-992A-8B9282E9854D}" type="presParOf" srcId="{CE13736F-1BCE-49CD-995A-DD672B8C7086}" destId="{E830F750-B163-42FC-AAB2-76A9208F084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C46A5C-AB48-4270-BC14-4A2D2BFF4D97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Overview</a:t>
          </a:r>
          <a:endParaRPr lang="en-US" sz="1800" kern="1200" dirty="0"/>
        </a:p>
      </dsp:txBody>
      <dsp:txXfrm>
        <a:off x="1785" y="1596826"/>
        <a:ext cx="2175867" cy="870346"/>
      </dsp:txXfrm>
    </dsp:sp>
    <dsp:sp modelId="{AA5D989B-4DCD-4834-B5D2-BA9BAC7EF63D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Assumptions</a:t>
          </a:r>
          <a:endParaRPr lang="en-US" sz="1800" kern="1200" dirty="0"/>
        </a:p>
      </dsp:txBody>
      <dsp:txXfrm>
        <a:off x="1960066" y="1596826"/>
        <a:ext cx="2175867" cy="870346"/>
      </dsp:txXfrm>
    </dsp:sp>
    <dsp:sp modelId="{E830F750-B163-42FC-AAB2-76A9208F084A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Calculations</a:t>
          </a:r>
          <a:endParaRPr lang="en-US" sz="1800" kern="1200" dirty="0"/>
        </a:p>
      </dsp:txBody>
      <dsp:txXfrm>
        <a:off x="3918346" y="1596826"/>
        <a:ext cx="2175867" cy="8703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C46A5C-AB48-4270-BC14-4A2D2BFF4D97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Overview</a:t>
          </a:r>
          <a:endParaRPr lang="en-US" sz="1800" kern="1200" dirty="0"/>
        </a:p>
      </dsp:txBody>
      <dsp:txXfrm>
        <a:off x="1785" y="1596826"/>
        <a:ext cx="2175867" cy="870346"/>
      </dsp:txXfrm>
    </dsp:sp>
    <dsp:sp modelId="{AA5D989B-4DCD-4834-B5D2-BA9BAC7EF63D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Assumptions</a:t>
          </a:r>
          <a:endParaRPr lang="en-US" sz="1800" kern="1200" dirty="0"/>
        </a:p>
      </dsp:txBody>
      <dsp:txXfrm>
        <a:off x="1960066" y="1596826"/>
        <a:ext cx="2175867" cy="870346"/>
      </dsp:txXfrm>
    </dsp:sp>
    <dsp:sp modelId="{E830F750-B163-42FC-AAB2-76A9208F084A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Calculations</a:t>
          </a:r>
          <a:endParaRPr lang="en-US" sz="1800" kern="1200" dirty="0"/>
        </a:p>
      </dsp:txBody>
      <dsp:txXfrm>
        <a:off x="3918346" y="1596826"/>
        <a:ext cx="2175867" cy="8703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C46A5C-AB48-4270-BC14-4A2D2BFF4D97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Overview</a:t>
          </a:r>
          <a:endParaRPr lang="en-US" sz="1800" kern="1200" dirty="0"/>
        </a:p>
      </dsp:txBody>
      <dsp:txXfrm>
        <a:off x="1785" y="1596826"/>
        <a:ext cx="2175867" cy="870346"/>
      </dsp:txXfrm>
    </dsp:sp>
    <dsp:sp modelId="{AA5D989B-4DCD-4834-B5D2-BA9BAC7EF63D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Assumptions</a:t>
          </a:r>
          <a:endParaRPr lang="en-US" sz="1800" kern="1200" dirty="0"/>
        </a:p>
      </dsp:txBody>
      <dsp:txXfrm>
        <a:off x="1960066" y="1596826"/>
        <a:ext cx="2175867" cy="870346"/>
      </dsp:txXfrm>
    </dsp:sp>
    <dsp:sp modelId="{E830F750-B163-42FC-AAB2-76A9208F084A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Calculations</a:t>
          </a:r>
          <a:endParaRPr lang="en-US" sz="1800" kern="1200" dirty="0"/>
        </a:p>
      </dsp:txBody>
      <dsp:txXfrm>
        <a:off x="3918346" y="1596826"/>
        <a:ext cx="2175867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33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34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1B2C9B2A-9521-430D-AFC2-EA92A6EE466A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BEE9FF80-806F-417A-A3A3-4635CA051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92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EA168-5585-454B-888E-F9370582EE9C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F9AC5-725C-4CE5-894C-5479FF3C6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A5393-7514-4892-A931-EC999AB662AD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2E45-F67F-42CC-8EE4-41A21FA3B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FCD86-8BFF-4704-8E61-A4082EEE9492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86E54-3BE7-42B7-995C-10AE4E996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EC7A-5676-44CF-8CDE-5D7C52CBFBAC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05055-C387-49C3-B5B3-E8A8A8840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7275D-F29C-4C81-953C-EFD1A1A4D7D1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3A66F-2ECA-4E3F-BAB7-273F14DB6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EDF0-2D18-4586-B5BC-714B9882E4BA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B290A-2F08-4CA2-8818-D437D5C3D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EF55-E2B4-43B9-A92B-176B657E4FEA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D32AB-85A6-4DF2-8B9A-C2B0B23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F1EC0-9902-4096-9886-121D0BC16E48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EC1AA-C363-49F8-BA3C-12CF945DF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3A0C-2A7C-4FF1-9D55-2ECB74CAAB2E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FB4AA-4762-49EB-9868-4A1DF6B20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87F0-265E-4CBE-B0EA-E1B426E672CD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39F8-DDB8-4801-9B23-7C4CC0659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81E26-5390-465D-84B6-4F3B293786EC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89A01-0F32-4B42-AE29-5CE4EE73E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F130-F28A-4531-8F2F-A9BBB4550AC6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66416-BFEE-400C-88E0-0E54B91FF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7525-C4B5-4633-BEED-EB14CA4BFFFC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588B1-06D9-4F70-8E46-11E3B0F82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EB813-D6AC-486B-AF86-9F93BCBB9E92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EF0F-9A88-45D3-A5AB-FCA8ADE57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E47C15-D43B-4E18-94A4-D5CEA057110C}" type="datetimeFigureOut">
              <a:rPr lang="en-US"/>
              <a:pPr>
                <a:defRPr/>
              </a:pPr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E29FDC-66D9-46C3-87AD-893EDDFEF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6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oleObject" Target="../embeddings/oleObject3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Retrieval Models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Boolean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Vector Space model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Probabilistic Models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200400"/>
            <a:ext cx="41910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Assumption 1: Binary Words in Documents, Binary </a:t>
            </a:r>
            <a:r>
              <a:rPr lang="en-US" sz="4000" dirty="0"/>
              <a:t>R</a:t>
            </a:r>
            <a:r>
              <a:rPr lang="en-US" sz="4000" dirty="0" smtClean="0"/>
              <a:t>elevance</a:t>
            </a:r>
          </a:p>
        </p:txBody>
      </p:sp>
      <p:sp>
        <p:nvSpPr>
          <p:cNvPr id="24473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 sz="28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 smtClean="0"/>
              <a:t>For each set of words, there are 4 possibilities: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Document </a:t>
            </a:r>
            <a:r>
              <a:rPr lang="en-US" sz="2400" dirty="0"/>
              <a:t>is relevant </a:t>
            </a:r>
            <a:r>
              <a:rPr lang="en-US" sz="2400" dirty="0" smtClean="0"/>
              <a:t>, Document has those words	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Document is relevant , Document </a:t>
            </a:r>
            <a:r>
              <a:rPr lang="en-US" sz="2400" dirty="0" smtClean="0"/>
              <a:t>does not have those </a:t>
            </a:r>
            <a:r>
              <a:rPr lang="en-US" sz="2400" dirty="0"/>
              <a:t>words	</a:t>
            </a:r>
            <a:endParaRPr lang="en-US" sz="24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Document </a:t>
            </a:r>
            <a:r>
              <a:rPr lang="en-US" sz="2400" dirty="0"/>
              <a:t>is </a:t>
            </a:r>
            <a:r>
              <a:rPr lang="en-US" sz="2400" dirty="0" smtClean="0"/>
              <a:t>non-relevant </a:t>
            </a:r>
            <a:r>
              <a:rPr lang="en-US" sz="2400" dirty="0"/>
              <a:t>, Document has those </a:t>
            </a:r>
            <a:r>
              <a:rPr lang="en-US" sz="2400" dirty="0" smtClean="0"/>
              <a:t>words</a:t>
            </a:r>
            <a:endParaRPr lang="en-US" sz="2400" dirty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Document is </a:t>
            </a:r>
            <a:r>
              <a:rPr lang="en-US" sz="2400" dirty="0" smtClean="0"/>
              <a:t>non-relevant </a:t>
            </a:r>
            <a:r>
              <a:rPr lang="en-US" sz="2400" dirty="0"/>
              <a:t>, Document does not have those words	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95472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Assumption 2: Independence</a:t>
            </a:r>
          </a:p>
        </p:txBody>
      </p:sp>
      <p:sp>
        <p:nvSpPr>
          <p:cNvPr id="24473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 sz="2800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800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8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62502663"/>
              </p:ext>
            </p:extLst>
          </p:nvPr>
        </p:nvGraphicFramePr>
        <p:xfrm>
          <a:off x="762000" y="2490788"/>
          <a:ext cx="6911976" cy="709612"/>
        </p:xfrm>
        <a:graphic>
          <a:graphicData uri="http://schemas.openxmlformats.org/presentationml/2006/ole">
            <p:oleObj spid="_x0000_s358419" name="Equation" r:id="rId3" imgW="23493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Both assumptions together</a:t>
            </a:r>
          </a:p>
        </p:txBody>
      </p:sp>
      <p:sp>
        <p:nvSpPr>
          <p:cNvPr id="244738" name="Rectangle 3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88392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 sz="28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 smtClean="0"/>
              <a:t>For each word ‘j’, 4 possibilities: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Document is relevant , Document has </a:t>
            </a:r>
            <a:r>
              <a:rPr lang="en-US" sz="2400" dirty="0" smtClean="0"/>
              <a:t>that word</a:t>
            </a:r>
            <a:r>
              <a:rPr lang="en-US" sz="2400" dirty="0"/>
              <a:t>	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Document is relevant , Document does not have </a:t>
            </a:r>
            <a:r>
              <a:rPr lang="en-US" sz="2400" dirty="0" smtClean="0"/>
              <a:t>that word</a:t>
            </a:r>
            <a:endParaRPr lang="en-US" sz="2400" dirty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Document is non-relevant , Document has </a:t>
            </a:r>
            <a:r>
              <a:rPr lang="en-US" sz="2400" dirty="0" smtClean="0"/>
              <a:t>that word</a:t>
            </a:r>
            <a:endParaRPr lang="en-US" sz="2400" dirty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Document is non-relevant , Document does not have </a:t>
            </a:r>
            <a:r>
              <a:rPr lang="en-US" sz="2400" dirty="0" smtClean="0"/>
              <a:t>that word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1606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probabilities we will need to work with</a:t>
            </a:r>
          </a:p>
        </p:txBody>
      </p:sp>
      <p:sp>
        <p:nvSpPr>
          <p:cNvPr id="244738" name="Rectangle 3"/>
          <p:cNvSpPr>
            <a:spLocks noGrp="1"/>
          </p:cNvSpPr>
          <p:nvPr>
            <p:ph type="body" sz="half" idx="1"/>
          </p:nvPr>
        </p:nvSpPr>
        <p:spPr>
          <a:xfrm>
            <a:off x="0" y="1600200"/>
            <a:ext cx="8839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For each word ‘j’, 4 probabilities:</a:t>
            </a: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900" dirty="0" smtClean="0"/>
              <a:t>Probability that Document is relevant, given it has that word 	</a:t>
            </a:r>
            <a:endParaRPr lang="en-US" sz="19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900" dirty="0" smtClean="0"/>
              <a:t>Probability </a:t>
            </a:r>
            <a:r>
              <a:rPr lang="en-US" sz="1900" dirty="0"/>
              <a:t>that Document is relevant, </a:t>
            </a:r>
            <a:endParaRPr lang="en-US" sz="19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900" dirty="0"/>
              <a:t>	</a:t>
            </a:r>
            <a:r>
              <a:rPr lang="en-US" sz="1900" dirty="0" smtClean="0"/>
              <a:t>given </a:t>
            </a:r>
            <a:r>
              <a:rPr lang="en-US" sz="1900" dirty="0"/>
              <a:t>it </a:t>
            </a:r>
            <a:r>
              <a:rPr lang="en-US" sz="1900" dirty="0" smtClean="0"/>
              <a:t>does not have </a:t>
            </a:r>
            <a:r>
              <a:rPr lang="en-US" sz="1900" dirty="0"/>
              <a:t>that </a:t>
            </a:r>
            <a:r>
              <a:rPr lang="en-US" sz="1900" dirty="0" smtClean="0"/>
              <a:t>word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9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900" dirty="0" smtClean="0"/>
              <a:t>Probability </a:t>
            </a:r>
            <a:r>
              <a:rPr lang="en-US" sz="1900" dirty="0"/>
              <a:t>that Document is </a:t>
            </a:r>
            <a:r>
              <a:rPr lang="en-US" sz="1900" dirty="0" smtClean="0"/>
              <a:t>No relevant</a:t>
            </a:r>
            <a:r>
              <a:rPr lang="en-US" sz="1900" dirty="0"/>
              <a:t>, given it has that word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900" dirty="0"/>
              <a:t>Probability that Document is </a:t>
            </a:r>
            <a:r>
              <a:rPr lang="en-US" sz="1900" dirty="0" smtClean="0"/>
              <a:t>Not relevant</a:t>
            </a:r>
            <a:r>
              <a:rPr lang="en-US" sz="1900" dirty="0"/>
              <a:t>, </a:t>
            </a:r>
            <a:endParaRPr lang="en-US" sz="19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900" dirty="0"/>
              <a:t>	</a:t>
            </a:r>
            <a:r>
              <a:rPr lang="en-US" sz="1900" dirty="0" smtClean="0"/>
              <a:t>given </a:t>
            </a:r>
            <a:r>
              <a:rPr lang="en-US" sz="1900" dirty="0"/>
              <a:t>it does not have that word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1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2691545"/>
              </p:ext>
            </p:extLst>
          </p:nvPr>
        </p:nvGraphicFramePr>
        <p:xfrm>
          <a:off x="6858000" y="1760537"/>
          <a:ext cx="2093913" cy="601663"/>
        </p:xfrm>
        <a:graphic>
          <a:graphicData uri="http://schemas.openxmlformats.org/presentationml/2006/ole">
            <p:oleObj spid="_x0000_s359473" name="Equation" r:id="rId3" imgW="838080" imgH="24120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6703568"/>
              </p:ext>
            </p:extLst>
          </p:nvPr>
        </p:nvGraphicFramePr>
        <p:xfrm>
          <a:off x="6934200" y="2293937"/>
          <a:ext cx="2155825" cy="601663"/>
        </p:xfrm>
        <a:graphic>
          <a:graphicData uri="http://schemas.openxmlformats.org/presentationml/2006/ole">
            <p:oleObj spid="_x0000_s359474" name="Equation" r:id="rId4" imgW="86328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72973202"/>
              </p:ext>
            </p:extLst>
          </p:nvPr>
        </p:nvGraphicFramePr>
        <p:xfrm>
          <a:off x="6705600" y="3284538"/>
          <a:ext cx="2347913" cy="601662"/>
        </p:xfrm>
        <a:graphic>
          <a:graphicData uri="http://schemas.openxmlformats.org/presentationml/2006/ole">
            <p:oleObj spid="_x0000_s359475" name="Equation" r:id="rId5" imgW="93960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8442195"/>
              </p:ext>
            </p:extLst>
          </p:nvPr>
        </p:nvGraphicFramePr>
        <p:xfrm>
          <a:off x="6750050" y="3886200"/>
          <a:ext cx="2411413" cy="601662"/>
        </p:xfrm>
        <a:graphic>
          <a:graphicData uri="http://schemas.openxmlformats.org/presentationml/2006/ole">
            <p:oleObj spid="_x0000_s359476" name="Equation" r:id="rId6" imgW="96516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2605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Retrieval Models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Boolean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Vector Space model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Probabilistic Models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46445382"/>
              </p:ext>
            </p:extLst>
          </p:nvPr>
        </p:nvGraphicFramePr>
        <p:xfrm>
          <a:off x="12954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200400"/>
            <a:ext cx="41910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9602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How to get these probabilities</a:t>
            </a:r>
          </a:p>
        </p:txBody>
      </p:sp>
      <p:sp>
        <p:nvSpPr>
          <p:cNvPr id="244738" name="Rectangle 3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8839200" cy="487680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514350" indent="-457200" eaLnBrk="1" hangingPunct="1">
              <a:lnSpc>
                <a:spcPct val="90000"/>
              </a:lnSpc>
            </a:pPr>
            <a:r>
              <a:rPr lang="en-US" dirty="0" smtClean="0"/>
              <a:t>Tally the number of documents in each of the 4 categories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800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800" dirty="0" smtClean="0"/>
          </a:p>
        </p:txBody>
      </p:sp>
      <p:graphicFrame>
        <p:nvGraphicFramePr>
          <p:cNvPr id="5" name="Group 6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1495570856"/>
              </p:ext>
            </p:extLst>
          </p:nvPr>
        </p:nvGraphicFramePr>
        <p:xfrm>
          <a:off x="2209800" y="3276600"/>
          <a:ext cx="4348369" cy="1408259"/>
        </p:xfrm>
        <a:graphic>
          <a:graphicData uri="http://schemas.openxmlformats.org/drawingml/2006/table">
            <a:tbl>
              <a:tblPr rtl="1"/>
              <a:tblGrid>
                <a:gridCol w="1756171"/>
                <a:gridCol w="1287687"/>
                <a:gridCol w="1304511"/>
              </a:tblGrid>
              <a:tr h="371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9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93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6968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</p:txBody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400" dirty="0" smtClean="0"/>
              <a:t>Using </a:t>
            </a:r>
            <a:r>
              <a:rPr lang="en-US" sz="2400" dirty="0"/>
              <a:t>the tallies from past data, </a:t>
            </a:r>
            <a:r>
              <a:rPr lang="en-US" sz="2400" dirty="0" smtClean="0"/>
              <a:t>calculate 4 probabilities for each word “j”, for this query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>
                <a:latin typeface="Calibri" pitchFamily="34" charset="0"/>
                <a:cs typeface="Arial" charset="0"/>
                <a:sym typeface="Symbol"/>
              </a:rPr>
              <a:t>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=1|R)	</a:t>
            </a:r>
            <a:r>
              <a:rPr lang="en-US" sz="1700" dirty="0" smtClean="0"/>
              <a:t>probability the word will appear in a relevant document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>
                <a:latin typeface="Calibri" pitchFamily="34" charset="0"/>
                <a:cs typeface="Arial" charset="0"/>
                <a:sym typeface="Symbol"/>
              </a:rPr>
              <a:t>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=0|R</a:t>
            </a:r>
            <a:r>
              <a:rPr lang="en-US" sz="2000" dirty="0"/>
              <a:t>) </a:t>
            </a:r>
            <a:r>
              <a:rPr lang="en-US" sz="2000" dirty="0" smtClean="0"/>
              <a:t>	</a:t>
            </a:r>
            <a:r>
              <a:rPr lang="en-US" sz="1700" dirty="0" smtClean="0"/>
              <a:t>probability </a:t>
            </a:r>
            <a:r>
              <a:rPr lang="en-US" sz="1700" dirty="0"/>
              <a:t>the word will </a:t>
            </a:r>
            <a:r>
              <a:rPr lang="en-US" sz="1700" dirty="0" smtClean="0"/>
              <a:t>not appear </a:t>
            </a:r>
            <a:r>
              <a:rPr lang="en-US" sz="1700" dirty="0"/>
              <a:t>in a relevant document</a:t>
            </a:r>
            <a:endParaRPr lang="en-US" sz="1700" dirty="0" smtClean="0"/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>
                <a:latin typeface="Calibri" pitchFamily="34" charset="0"/>
                <a:cs typeface="Arial" charset="0"/>
                <a:sym typeface="Symbol"/>
              </a:rPr>
              <a:t>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=1|NR</a:t>
            </a:r>
            <a:r>
              <a:rPr lang="en-US" sz="2000" dirty="0"/>
              <a:t>) </a:t>
            </a:r>
            <a:r>
              <a:rPr lang="en-US" sz="2000" dirty="0" smtClean="0"/>
              <a:t>	</a:t>
            </a:r>
            <a:r>
              <a:rPr lang="en-US" sz="1700" dirty="0" smtClean="0"/>
              <a:t>probability </a:t>
            </a:r>
            <a:r>
              <a:rPr lang="en-US" sz="1700" dirty="0"/>
              <a:t>the word will appear in a relevant document</a:t>
            </a:r>
            <a:endParaRPr lang="en-US" sz="1700" dirty="0" smtClean="0"/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>
                <a:latin typeface="Calibri" pitchFamily="34" charset="0"/>
                <a:cs typeface="Arial" charset="0"/>
                <a:sym typeface="Symbol"/>
              </a:rPr>
              <a:t>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=0|NR</a:t>
            </a:r>
            <a:r>
              <a:rPr lang="en-US" sz="2000" dirty="0"/>
              <a:t>)	 </a:t>
            </a:r>
            <a:r>
              <a:rPr lang="en-US" sz="1700" dirty="0"/>
              <a:t>probability the word will not appear in a relevant document</a:t>
            </a:r>
            <a:endParaRPr lang="en-US" sz="1700" dirty="0" smtClean="0"/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en-US" sz="2400" dirty="0" smtClean="0"/>
              <a:t>Do this step once. It is same for all documents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54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Step 1</a:t>
            </a:r>
          </a:p>
        </p:txBody>
      </p:sp>
      <p:graphicFrame>
        <p:nvGraphicFramePr>
          <p:cNvPr id="137284" name="Group 6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1323783994"/>
              </p:ext>
            </p:extLst>
          </p:nvPr>
        </p:nvGraphicFramePr>
        <p:xfrm>
          <a:off x="1676400" y="1800810"/>
          <a:ext cx="4876800" cy="1475790"/>
        </p:xfrm>
        <a:graphic>
          <a:graphicData uri="http://schemas.openxmlformats.org/drawingml/2006/table">
            <a:tbl>
              <a:tblPr rtl="1"/>
              <a:tblGrid>
                <a:gridCol w="1969589"/>
                <a:gridCol w="1444171"/>
                <a:gridCol w="1463040"/>
              </a:tblGrid>
              <a:tr h="378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69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247" name="Object 3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="" xmlns:p14="http://schemas.microsoft.com/office/powerpoint/2010/main" val="4071720882"/>
              </p:ext>
            </p:extLst>
          </p:nvPr>
        </p:nvGraphicFramePr>
        <p:xfrm>
          <a:off x="609600" y="5572125"/>
          <a:ext cx="2501900" cy="730250"/>
        </p:xfrm>
        <a:graphic>
          <a:graphicData uri="http://schemas.openxmlformats.org/presentationml/2006/ole">
            <p:oleObj spid="_x0000_s137330" name="Equation" r:id="rId3" imgW="1435100" imgH="419100" progId="Equation.3">
              <p:embed/>
            </p:oleObj>
          </a:graphicData>
        </a:graphic>
      </p:graphicFrame>
      <p:sp>
        <p:nvSpPr>
          <p:cNvPr id="137282" name="Text Box 33"/>
          <p:cNvSpPr txBox="1">
            <a:spLocks noChangeArrowheads="1"/>
          </p:cNvSpPr>
          <p:nvPr/>
        </p:nvSpPr>
        <p:spPr bwMode="auto">
          <a:xfrm>
            <a:off x="1013475" y="1371600"/>
            <a:ext cx="6301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For a given </a:t>
            </a:r>
            <a:r>
              <a:rPr lang="en-US" dirty="0" smtClean="0"/>
              <a:t>word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r>
              <a:rPr lang="en-US" dirty="0"/>
              <a:t>data from historical results for this query</a:t>
            </a:r>
          </a:p>
        </p:txBody>
      </p:sp>
      <p:graphicFrame>
        <p:nvGraphicFramePr>
          <p:cNvPr id="137253" name="Object 3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1390123479"/>
              </p:ext>
            </p:extLst>
          </p:nvPr>
        </p:nvGraphicFramePr>
        <p:xfrm>
          <a:off x="3962400" y="5608638"/>
          <a:ext cx="2946400" cy="771525"/>
        </p:xfrm>
        <a:graphic>
          <a:graphicData uri="http://schemas.openxmlformats.org/presentationml/2006/ole">
            <p:oleObj spid="_x0000_s137331" name="Equation" r:id="rId4" imgW="1600200" imgH="419100" progId="Equation.3">
              <p:embed/>
            </p:oleObj>
          </a:graphicData>
        </a:graphic>
      </p:graphicFrame>
      <p:graphicFrame>
        <p:nvGraphicFramePr>
          <p:cNvPr id="7" name="Group 9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95366119"/>
              </p:ext>
            </p:extLst>
          </p:nvPr>
        </p:nvGraphicFramePr>
        <p:xfrm>
          <a:off x="1219200" y="4078922"/>
          <a:ext cx="5715000" cy="874078"/>
        </p:xfrm>
        <a:graphic>
          <a:graphicData uri="http://schemas.openxmlformats.org/drawingml/2006/table">
            <a:tbl>
              <a:tblPr rtl="1"/>
              <a:tblGrid>
                <a:gridCol w="1187028"/>
                <a:gridCol w="1299751"/>
                <a:gridCol w="1126634"/>
                <a:gridCol w="1078735"/>
                <a:gridCol w="1022852"/>
              </a:tblGrid>
              <a:tr h="421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D</a:t>
                      </a:r>
                      <a:r>
                        <a:rPr lang="en-US" sz="1600" baseline="-25000" dirty="0" err="1" smtClean="0"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lang="en-US" sz="1600" baseline="-25000" dirty="0" err="1" smtClean="0"/>
                        <a:t>j</a:t>
                      </a:r>
                      <a:r>
                        <a:rPr lang="en-US" sz="1600" dirty="0" smtClean="0"/>
                        <a:t>=0|NR)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D</a:t>
                      </a:r>
                      <a:r>
                        <a:rPr lang="en-US" sz="1600" baseline="-25000" dirty="0" err="1" smtClean="0"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lang="en-US" sz="1600" baseline="-25000" dirty="0" err="1" smtClean="0"/>
                        <a:t>j</a:t>
                      </a:r>
                      <a:r>
                        <a:rPr lang="en-US" sz="1600" dirty="0" smtClean="0"/>
                        <a:t>=1|NR)</a:t>
                      </a: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D</a:t>
                      </a:r>
                      <a:r>
                        <a:rPr lang="en-US" sz="1600" baseline="-25000" dirty="0" err="1" smtClean="0"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lang="en-US" sz="1600" baseline="-25000" dirty="0" err="1" smtClean="0"/>
                        <a:t>j</a:t>
                      </a:r>
                      <a:r>
                        <a:rPr lang="en-US" sz="1600" dirty="0" smtClean="0"/>
                        <a:t>=0|R)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D</a:t>
                      </a:r>
                      <a:r>
                        <a:rPr lang="en-US" sz="1600" baseline="-25000" dirty="0" err="1" smtClean="0"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lang="en-US" sz="1600" baseline="-25000" dirty="0" err="1" smtClean="0"/>
                        <a:t>j</a:t>
                      </a:r>
                      <a:r>
                        <a:rPr lang="en-US" sz="1600" dirty="0" smtClean="0"/>
                        <a:t>=1|R)</a:t>
                      </a: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Word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369297" y="3714988"/>
            <a:ext cx="72507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Use the historical data to derive the needed probabilities for this word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95600" y="4800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57800" y="48006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54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Step 1</a:t>
            </a:r>
          </a:p>
        </p:txBody>
      </p:sp>
      <p:graphicFrame>
        <p:nvGraphicFramePr>
          <p:cNvPr id="137284" name="Group 6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1306283498"/>
              </p:ext>
            </p:extLst>
          </p:nvPr>
        </p:nvGraphicFramePr>
        <p:xfrm>
          <a:off x="1676400" y="1800810"/>
          <a:ext cx="4876800" cy="1536750"/>
        </p:xfrm>
        <a:graphic>
          <a:graphicData uri="http://schemas.openxmlformats.org/drawingml/2006/table">
            <a:tbl>
              <a:tblPr rtl="1"/>
              <a:tblGrid>
                <a:gridCol w="1969589"/>
                <a:gridCol w="1444171"/>
                <a:gridCol w="1463040"/>
              </a:tblGrid>
              <a:tr h="378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nx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endParaRPr lang="en-US" sz="22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x</a:t>
                      </a:r>
                      <a:r>
                        <a:rPr lang="en-US" sz="2200" baseline="-25000" dirty="0" err="1" smtClean="0"/>
                        <a:t>j</a:t>
                      </a:r>
                      <a:endParaRPr lang="en-US" sz="2200" baseline="-25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82" name="Text Box 33"/>
          <p:cNvSpPr txBox="1">
            <a:spLocks noChangeArrowheads="1"/>
          </p:cNvSpPr>
          <p:nvPr/>
        </p:nvSpPr>
        <p:spPr bwMode="auto">
          <a:xfrm>
            <a:off x="1013475" y="1371600"/>
            <a:ext cx="6301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For a given </a:t>
            </a:r>
            <a:r>
              <a:rPr lang="en-US" dirty="0" smtClean="0"/>
              <a:t>word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r>
              <a:rPr lang="en-US" dirty="0"/>
              <a:t>data from historical results for this query</a:t>
            </a:r>
          </a:p>
        </p:txBody>
      </p:sp>
      <p:graphicFrame>
        <p:nvGraphicFramePr>
          <p:cNvPr id="7" name="Group 9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0564498"/>
              </p:ext>
            </p:extLst>
          </p:nvPr>
        </p:nvGraphicFramePr>
        <p:xfrm>
          <a:off x="1371600" y="4078922"/>
          <a:ext cx="5715000" cy="874078"/>
        </p:xfrm>
        <a:graphic>
          <a:graphicData uri="http://schemas.openxmlformats.org/drawingml/2006/table">
            <a:tbl>
              <a:tblPr rtl="1"/>
              <a:tblGrid>
                <a:gridCol w="1187028"/>
                <a:gridCol w="1299751"/>
                <a:gridCol w="1126635"/>
                <a:gridCol w="1078734"/>
                <a:gridCol w="1022852"/>
              </a:tblGrid>
              <a:tr h="421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=0|NR)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=1|NR)</a:t>
                      </a: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=0|R)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=1|R)</a:t>
                      </a: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Word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369297" y="3714988"/>
            <a:ext cx="72507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Use the historical data to derive the needed probabilities for this word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52800" y="48006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77000" y="4800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846739402"/>
              </p:ext>
            </p:extLst>
          </p:nvPr>
        </p:nvGraphicFramePr>
        <p:xfrm>
          <a:off x="685800" y="5486400"/>
          <a:ext cx="2598737" cy="733425"/>
        </p:xfrm>
        <a:graphic>
          <a:graphicData uri="http://schemas.openxmlformats.org/presentationml/2006/ole">
            <p:oleObj spid="_x0000_s329792" name="Equation" r:id="rId3" imgW="1485900" imgH="4191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667999311"/>
              </p:ext>
            </p:extLst>
          </p:nvPr>
        </p:nvGraphicFramePr>
        <p:xfrm>
          <a:off x="3886200" y="5440363"/>
          <a:ext cx="3024187" cy="779462"/>
        </p:xfrm>
        <a:graphic>
          <a:graphicData uri="http://schemas.openxmlformats.org/presentationml/2006/ole">
            <p:oleObj spid="_x0000_s329793" name="Equation" r:id="rId4" imgW="1625600" imgH="419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693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54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Step 1</a:t>
            </a:r>
          </a:p>
        </p:txBody>
      </p:sp>
      <p:graphicFrame>
        <p:nvGraphicFramePr>
          <p:cNvPr id="137284" name="Group 6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2523479611"/>
              </p:ext>
            </p:extLst>
          </p:nvPr>
        </p:nvGraphicFramePr>
        <p:xfrm>
          <a:off x="1676400" y="1800810"/>
          <a:ext cx="4876800" cy="1536750"/>
        </p:xfrm>
        <a:graphic>
          <a:graphicData uri="http://schemas.openxmlformats.org/drawingml/2006/table">
            <a:tbl>
              <a:tblPr rtl="1"/>
              <a:tblGrid>
                <a:gridCol w="1969589"/>
                <a:gridCol w="1444171"/>
                <a:gridCol w="1463040"/>
              </a:tblGrid>
              <a:tr h="378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nx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endParaRPr lang="en-US" sz="22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x</a:t>
                      </a:r>
                      <a:r>
                        <a:rPr lang="en-US" sz="2200" baseline="-25000" dirty="0" err="1" smtClean="0"/>
                        <a:t>j</a:t>
                      </a:r>
                      <a:endParaRPr lang="en-US" sz="2200" baseline="-25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82" name="Text Box 33"/>
          <p:cNvSpPr txBox="1">
            <a:spLocks noChangeArrowheads="1"/>
          </p:cNvSpPr>
          <p:nvPr/>
        </p:nvSpPr>
        <p:spPr bwMode="auto">
          <a:xfrm>
            <a:off x="1013475" y="1371600"/>
            <a:ext cx="6301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For a given </a:t>
            </a:r>
            <a:r>
              <a:rPr lang="en-US" dirty="0" smtClean="0"/>
              <a:t>word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r>
              <a:rPr lang="en-US" dirty="0"/>
              <a:t>data from historical results for this query</a:t>
            </a:r>
          </a:p>
        </p:txBody>
      </p:sp>
      <p:graphicFrame>
        <p:nvGraphicFramePr>
          <p:cNvPr id="7" name="Group 9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32583"/>
              </p:ext>
            </p:extLst>
          </p:nvPr>
        </p:nvGraphicFramePr>
        <p:xfrm>
          <a:off x="1371600" y="4078922"/>
          <a:ext cx="5715000" cy="874078"/>
        </p:xfrm>
        <a:graphic>
          <a:graphicData uri="http://schemas.openxmlformats.org/drawingml/2006/table">
            <a:tbl>
              <a:tblPr rtl="1"/>
              <a:tblGrid>
                <a:gridCol w="1187028"/>
                <a:gridCol w="1299751"/>
                <a:gridCol w="1126635"/>
                <a:gridCol w="1078734"/>
                <a:gridCol w="1022852"/>
              </a:tblGrid>
              <a:tr h="421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=0|NR)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=1|NR)</a:t>
                      </a: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=0|R)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=1|R)</a:t>
                      </a: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Word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369297" y="3714988"/>
            <a:ext cx="72507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Use the historical data to derive the needed probabilities for this word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810000" y="4800600"/>
            <a:ext cx="354337" cy="62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34000" y="4800600"/>
            <a:ext cx="1143000" cy="62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961" y="5429071"/>
            <a:ext cx="522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Or, you don’t even need to calculate this and this.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They are just 1 minus the number to their left.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You can use this to check yourself</a:t>
            </a:r>
          </a:p>
          <a:p>
            <a:pPr algn="l" rtl="0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98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Retrieval Models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Boolean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Vector Space model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Probabilistic Models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748179367"/>
              </p:ext>
            </p:extLst>
          </p:nvPr>
        </p:nvGraphicFramePr>
        <p:xfrm>
          <a:off x="12954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200400"/>
            <a:ext cx="41910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66806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54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Step 1</a:t>
            </a:r>
          </a:p>
        </p:txBody>
      </p:sp>
      <p:graphicFrame>
        <p:nvGraphicFramePr>
          <p:cNvPr id="137284" name="Group 6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1718311155"/>
              </p:ext>
            </p:extLst>
          </p:nvPr>
        </p:nvGraphicFramePr>
        <p:xfrm>
          <a:off x="1676400" y="1800810"/>
          <a:ext cx="4876800" cy="1536750"/>
        </p:xfrm>
        <a:graphic>
          <a:graphicData uri="http://schemas.openxmlformats.org/drawingml/2006/table">
            <a:tbl>
              <a:tblPr rtl="1"/>
              <a:tblGrid>
                <a:gridCol w="1969589"/>
                <a:gridCol w="1444171"/>
                <a:gridCol w="1463040"/>
              </a:tblGrid>
              <a:tr h="378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694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nx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endParaRPr lang="en-US" sz="22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x</a:t>
                      </a:r>
                      <a:r>
                        <a:rPr lang="en-US" sz="2200" baseline="-25000" dirty="0" err="1" smtClean="0"/>
                        <a:t>j</a:t>
                      </a:r>
                      <a:endParaRPr lang="en-US" sz="2200" baseline="-25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82" name="Text Box 33"/>
          <p:cNvSpPr txBox="1">
            <a:spLocks noChangeArrowheads="1"/>
          </p:cNvSpPr>
          <p:nvPr/>
        </p:nvSpPr>
        <p:spPr bwMode="auto">
          <a:xfrm>
            <a:off x="1013475" y="1371600"/>
            <a:ext cx="6301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For a given </a:t>
            </a:r>
            <a:r>
              <a:rPr lang="en-US" dirty="0" smtClean="0"/>
              <a:t>word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r>
              <a:rPr lang="en-US" dirty="0"/>
              <a:t>data from historical results for this query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369297" y="3714988"/>
            <a:ext cx="72507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Use the historical data to derive the needed probabilities for this word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961" y="5105400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For example, if this number is ¾, then this number must be ¼ </a:t>
            </a:r>
          </a:p>
          <a:p>
            <a:pPr algn="l" rtl="0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819400" y="4724400"/>
            <a:ext cx="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64337" y="4724400"/>
            <a:ext cx="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9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3507614"/>
              </p:ext>
            </p:extLst>
          </p:nvPr>
        </p:nvGraphicFramePr>
        <p:xfrm>
          <a:off x="1371600" y="4078922"/>
          <a:ext cx="5715000" cy="874078"/>
        </p:xfrm>
        <a:graphic>
          <a:graphicData uri="http://schemas.openxmlformats.org/drawingml/2006/table">
            <a:tbl>
              <a:tblPr rtl="1"/>
              <a:tblGrid>
                <a:gridCol w="1187028"/>
                <a:gridCol w="1299751"/>
                <a:gridCol w="1126635"/>
                <a:gridCol w="1078734"/>
                <a:gridCol w="1022852"/>
              </a:tblGrid>
              <a:tr h="421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=0|NR)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=1|NR)</a:t>
                      </a: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=0|R)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dirty="0" smtClean="0"/>
                        <a:t>p(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/>
                        </a:rPr>
                        <a:t>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lang="en-US" sz="1600" dirty="0" smtClean="0"/>
                        <a:t>=1|R)</a:t>
                      </a: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Word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792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1 --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next slides we will demonstrate how to calculate the 4 probabilities you need for each word, based on historical data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901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259" name="Group 235"/>
          <p:cNvGraphicFramePr>
            <a:graphicFrameLocks noGrp="1"/>
          </p:cNvGraphicFramePr>
          <p:nvPr>
            <p:ph sz="quarter" idx="1"/>
          </p:nvPr>
        </p:nvGraphicFramePr>
        <p:xfrm>
          <a:off x="1676400" y="228600"/>
          <a:ext cx="6235948" cy="2255520"/>
        </p:xfrm>
        <a:graphic>
          <a:graphicData uri="http://schemas.openxmlformats.org/drawingml/2006/table">
            <a:tbl>
              <a:tblPr rtl="1"/>
              <a:tblGrid>
                <a:gridCol w="1080000"/>
                <a:gridCol w="1170914"/>
                <a:gridCol w="1225236"/>
                <a:gridCol w="1143038"/>
                <a:gridCol w="161676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Was doc relevant to this query?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273" name="Group 24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3193104363"/>
              </p:ext>
            </p:extLst>
          </p:nvPr>
        </p:nvGraphicFramePr>
        <p:xfrm>
          <a:off x="990600" y="3429000"/>
          <a:ext cx="6096000" cy="1989773"/>
        </p:xfrm>
        <a:graphic>
          <a:graphicData uri="http://schemas.openxmlformats.org/drawingml/2006/table">
            <a:tbl>
              <a:tblPr rtl="1"/>
              <a:tblGrid>
                <a:gridCol w="2667000"/>
                <a:gridCol w="1428750"/>
                <a:gridCol w="200025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nr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NR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248" name="Object 2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6763" y="5962650"/>
          <a:ext cx="2886075" cy="715963"/>
        </p:xfrm>
        <a:graphic>
          <a:graphicData uri="http://schemas.openxmlformats.org/presentationml/2006/ole">
            <p:oleObj spid="_x0000_s129326" name="Equation" r:id="rId3" imgW="1689100" imgH="419100" progId="Equation.3">
              <p:embed/>
            </p:oleObj>
          </a:graphicData>
        </a:graphic>
      </p:graphicFrame>
      <p:sp>
        <p:nvSpPr>
          <p:cNvPr id="129325" name="Text Box 221"/>
          <p:cNvSpPr txBox="1">
            <a:spLocks noChangeArrowheads="1"/>
          </p:cNvSpPr>
          <p:nvPr/>
        </p:nvSpPr>
        <p:spPr bwMode="auto">
          <a:xfrm>
            <a:off x="393700" y="304800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Just for </a:t>
            </a:r>
            <a:r>
              <a:rPr lang="en-US" dirty="0" smtClean="0"/>
              <a:t>j=1</a:t>
            </a:r>
            <a:r>
              <a:rPr lang="en-US" dirty="0"/>
              <a:t>, i.e. word “Aquarium”</a:t>
            </a:r>
          </a:p>
        </p:txBody>
      </p:sp>
      <p:graphicFrame>
        <p:nvGraphicFramePr>
          <p:cNvPr id="129253" name="Object 22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1452738071"/>
              </p:ext>
            </p:extLst>
          </p:nvPr>
        </p:nvGraphicFramePr>
        <p:xfrm>
          <a:off x="4664075" y="5888038"/>
          <a:ext cx="3622675" cy="796925"/>
        </p:xfrm>
        <a:graphic>
          <a:graphicData uri="http://schemas.openxmlformats.org/presentationml/2006/ole">
            <p:oleObj spid="_x0000_s129327" name="Equation" r:id="rId4" imgW="1905000" imgH="4191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1219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1156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Historical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2590800"/>
            <a:ext cx="868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2554069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Here we start our tallies, then our calculation of 4 probabilities, for each word…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259" name="Group 235"/>
          <p:cNvGraphicFramePr>
            <a:graphicFrameLocks noGrp="1"/>
          </p:cNvGraphicFramePr>
          <p:nvPr>
            <p:ph sz="quarter" idx="1"/>
          </p:nvPr>
        </p:nvGraphicFramePr>
        <p:xfrm>
          <a:off x="1676400" y="228600"/>
          <a:ext cx="6235948" cy="2255520"/>
        </p:xfrm>
        <a:graphic>
          <a:graphicData uri="http://schemas.openxmlformats.org/drawingml/2006/table">
            <a:tbl>
              <a:tblPr rtl="1"/>
              <a:tblGrid>
                <a:gridCol w="1080000"/>
                <a:gridCol w="1170914"/>
                <a:gridCol w="1225236"/>
                <a:gridCol w="1143038"/>
                <a:gridCol w="161676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Was doc relevant to this query?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273" name="Group 24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2860990174"/>
              </p:ext>
            </p:extLst>
          </p:nvPr>
        </p:nvGraphicFramePr>
        <p:xfrm>
          <a:off x="990600" y="3429000"/>
          <a:ext cx="6096000" cy="1989773"/>
        </p:xfrm>
        <a:graphic>
          <a:graphicData uri="http://schemas.openxmlformats.org/drawingml/2006/table">
            <a:tbl>
              <a:tblPr rtl="1"/>
              <a:tblGrid>
                <a:gridCol w="2667000"/>
                <a:gridCol w="1428750"/>
                <a:gridCol w="200025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nx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=0</a:t>
                      </a:r>
                      <a:endParaRPr lang="en-US" sz="28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err="1" smtClean="0"/>
                        <a:t>x</a:t>
                      </a:r>
                      <a:r>
                        <a:rPr lang="en-US" sz="2800" baseline="-25000" dirty="0" err="1" smtClean="0"/>
                        <a:t>j</a:t>
                      </a:r>
                      <a:r>
                        <a:rPr lang="en-US" sz="2800" baseline="0" dirty="0" smtClean="0"/>
                        <a:t>=1</a:t>
                      </a:r>
                      <a:endParaRPr lang="en-US" sz="2800" baseline="-25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2400" b="0" i="0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j</a:t>
                      </a: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=0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NR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248" name="Object 22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="" xmlns:p14="http://schemas.microsoft.com/office/powerpoint/2010/main" val="2162514433"/>
              </p:ext>
            </p:extLst>
          </p:nvPr>
        </p:nvGraphicFramePr>
        <p:xfrm>
          <a:off x="822325" y="6016625"/>
          <a:ext cx="2774950" cy="606425"/>
        </p:xfrm>
        <a:graphic>
          <a:graphicData uri="http://schemas.openxmlformats.org/presentationml/2006/ole">
            <p:oleObj spid="_x0000_s330802" name="Equation" r:id="rId3" imgW="1917700" imgH="419100" progId="Equation.3">
              <p:embed/>
            </p:oleObj>
          </a:graphicData>
        </a:graphic>
      </p:graphicFrame>
      <p:sp>
        <p:nvSpPr>
          <p:cNvPr id="129325" name="Text Box 221"/>
          <p:cNvSpPr txBox="1">
            <a:spLocks noChangeArrowheads="1"/>
          </p:cNvSpPr>
          <p:nvPr/>
        </p:nvSpPr>
        <p:spPr bwMode="auto">
          <a:xfrm>
            <a:off x="393700" y="304800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Just for </a:t>
            </a:r>
            <a:r>
              <a:rPr lang="en-US" dirty="0" smtClean="0"/>
              <a:t>j=1</a:t>
            </a:r>
            <a:r>
              <a:rPr lang="en-US" dirty="0"/>
              <a:t>, i.e. word “Aquarium”</a:t>
            </a:r>
          </a:p>
        </p:txBody>
      </p:sp>
      <p:graphicFrame>
        <p:nvGraphicFramePr>
          <p:cNvPr id="129253" name="Object 22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361523439"/>
              </p:ext>
            </p:extLst>
          </p:nvPr>
        </p:nvGraphicFramePr>
        <p:xfrm>
          <a:off x="4664075" y="5930900"/>
          <a:ext cx="3622675" cy="711200"/>
        </p:xfrm>
        <a:graphic>
          <a:graphicData uri="http://schemas.openxmlformats.org/presentationml/2006/ole">
            <p:oleObj spid="_x0000_s330803" name="Equation" r:id="rId4" imgW="2133600" imgH="4191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1219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1156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Historical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2590800"/>
            <a:ext cx="868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2554069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Here we start our tallies, then our calculation of 4 probabilities, for each word…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6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61" name="Group 7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942509421"/>
              </p:ext>
            </p:extLst>
          </p:nvPr>
        </p:nvGraphicFramePr>
        <p:xfrm>
          <a:off x="1066800" y="3429000"/>
          <a:ext cx="6172200" cy="1989773"/>
        </p:xfrm>
        <a:graphic>
          <a:graphicData uri="http://schemas.openxmlformats.org/drawingml/2006/table">
            <a:tbl>
              <a:tblPr rtl="1"/>
              <a:tblGrid>
                <a:gridCol w="2743200"/>
                <a:gridCol w="1428750"/>
                <a:gridCol w="200025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nr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 R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457" name="Object 7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0563" y="5943600"/>
          <a:ext cx="2886075" cy="715963"/>
        </p:xfrm>
        <a:graphic>
          <a:graphicData uri="http://schemas.openxmlformats.org/presentationml/2006/ole">
            <p:oleObj spid="_x0000_s144532" name="Equation" r:id="rId3" imgW="1689100" imgH="419100" progId="Equation.3">
              <p:embed/>
            </p:oleObj>
          </a:graphicData>
        </a:graphic>
      </p:graphicFrame>
      <p:sp>
        <p:nvSpPr>
          <p:cNvPr id="144531" name="Text Box 74"/>
          <p:cNvSpPr txBox="1">
            <a:spLocks noChangeArrowheads="1"/>
          </p:cNvSpPr>
          <p:nvPr/>
        </p:nvSpPr>
        <p:spPr bwMode="auto">
          <a:xfrm>
            <a:off x="876300" y="3048000"/>
            <a:ext cx="307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Just for </a:t>
            </a:r>
            <a:r>
              <a:rPr lang="en-US" dirty="0" smtClean="0"/>
              <a:t>j=2</a:t>
            </a:r>
            <a:r>
              <a:rPr lang="en-US" dirty="0"/>
              <a:t>, i.e. word “Bowl”</a:t>
            </a:r>
          </a:p>
        </p:txBody>
      </p:sp>
      <p:graphicFrame>
        <p:nvGraphicFramePr>
          <p:cNvPr id="144459" name="Object 7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063049226"/>
              </p:ext>
            </p:extLst>
          </p:nvPr>
        </p:nvGraphicFramePr>
        <p:xfrm>
          <a:off x="4664075" y="5888038"/>
          <a:ext cx="3622675" cy="796925"/>
        </p:xfrm>
        <a:graphic>
          <a:graphicData uri="http://schemas.openxmlformats.org/presentationml/2006/ole">
            <p:oleObj spid="_x0000_s144533" name="Equation" r:id="rId4" imgW="1905000" imgH="419100" progId="Equation.3">
              <p:embed/>
            </p:oleObj>
          </a:graphicData>
        </a:graphic>
      </p:graphicFrame>
      <p:graphicFrame>
        <p:nvGraphicFramePr>
          <p:cNvPr id="8" name="Group 235"/>
          <p:cNvGraphicFramePr>
            <a:graphicFrameLocks noGrp="1"/>
          </p:cNvGraphicFramePr>
          <p:nvPr>
            <p:ph sz="quarter" idx="1"/>
          </p:nvPr>
        </p:nvGraphicFramePr>
        <p:xfrm>
          <a:off x="1676400" y="228600"/>
          <a:ext cx="6235948" cy="2255520"/>
        </p:xfrm>
        <a:graphic>
          <a:graphicData uri="http://schemas.openxmlformats.org/drawingml/2006/table">
            <a:tbl>
              <a:tblPr rtl="1"/>
              <a:tblGrid>
                <a:gridCol w="1080000"/>
                <a:gridCol w="1170914"/>
                <a:gridCol w="1225236"/>
                <a:gridCol w="1143038"/>
                <a:gridCol w="161676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Was doc relevant to this query?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219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1156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Historical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590800"/>
            <a:ext cx="868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2554069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Here we start our tallies, then our calculation of 4 probabilities, for each word…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61" name="Group 7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3361005601"/>
              </p:ext>
            </p:extLst>
          </p:nvPr>
        </p:nvGraphicFramePr>
        <p:xfrm>
          <a:off x="1066800" y="3429000"/>
          <a:ext cx="6172200" cy="1989773"/>
        </p:xfrm>
        <a:graphic>
          <a:graphicData uri="http://schemas.openxmlformats.org/drawingml/2006/table">
            <a:tbl>
              <a:tblPr rtl="1"/>
              <a:tblGrid>
                <a:gridCol w="2743200"/>
                <a:gridCol w="1428750"/>
                <a:gridCol w="200025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nx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 R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457" name="Object 7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="" xmlns:p14="http://schemas.microsoft.com/office/powerpoint/2010/main" val="1317802053"/>
              </p:ext>
            </p:extLst>
          </p:nvPr>
        </p:nvGraphicFramePr>
        <p:xfrm>
          <a:off x="690563" y="5986463"/>
          <a:ext cx="2886075" cy="630237"/>
        </p:xfrm>
        <a:graphic>
          <a:graphicData uri="http://schemas.openxmlformats.org/presentationml/2006/ole">
            <p:oleObj spid="_x0000_s331824" name="Equation" r:id="rId3" imgW="1917700" imgH="419100" progId="Equation.3">
              <p:embed/>
            </p:oleObj>
          </a:graphicData>
        </a:graphic>
      </p:graphicFrame>
      <p:sp>
        <p:nvSpPr>
          <p:cNvPr id="144531" name="Text Box 74"/>
          <p:cNvSpPr txBox="1">
            <a:spLocks noChangeArrowheads="1"/>
          </p:cNvSpPr>
          <p:nvPr/>
        </p:nvSpPr>
        <p:spPr bwMode="auto">
          <a:xfrm>
            <a:off x="876300" y="3048000"/>
            <a:ext cx="307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Just for </a:t>
            </a:r>
            <a:r>
              <a:rPr lang="en-US" dirty="0" smtClean="0"/>
              <a:t>j=2</a:t>
            </a:r>
            <a:r>
              <a:rPr lang="en-US" dirty="0"/>
              <a:t>, i.e. word “Bowl”</a:t>
            </a:r>
          </a:p>
        </p:txBody>
      </p:sp>
      <p:graphicFrame>
        <p:nvGraphicFramePr>
          <p:cNvPr id="144459" name="Object 7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2445950756"/>
              </p:ext>
            </p:extLst>
          </p:nvPr>
        </p:nvGraphicFramePr>
        <p:xfrm>
          <a:off x="4664075" y="5930900"/>
          <a:ext cx="3622675" cy="711200"/>
        </p:xfrm>
        <a:graphic>
          <a:graphicData uri="http://schemas.openxmlformats.org/presentationml/2006/ole">
            <p:oleObj spid="_x0000_s331825" name="Equation" r:id="rId4" imgW="2133600" imgH="419100" progId="Equation.3">
              <p:embed/>
            </p:oleObj>
          </a:graphicData>
        </a:graphic>
      </p:graphicFrame>
      <p:graphicFrame>
        <p:nvGraphicFramePr>
          <p:cNvPr id="8" name="Group 235"/>
          <p:cNvGraphicFramePr>
            <a:graphicFrameLocks noGrp="1"/>
          </p:cNvGraphicFramePr>
          <p:nvPr>
            <p:ph sz="quarter" idx="1"/>
          </p:nvPr>
        </p:nvGraphicFramePr>
        <p:xfrm>
          <a:off x="1676400" y="228600"/>
          <a:ext cx="6235948" cy="2255520"/>
        </p:xfrm>
        <a:graphic>
          <a:graphicData uri="http://schemas.openxmlformats.org/drawingml/2006/table">
            <a:tbl>
              <a:tblPr rtl="1"/>
              <a:tblGrid>
                <a:gridCol w="1080000"/>
                <a:gridCol w="1170914"/>
                <a:gridCol w="1225236"/>
                <a:gridCol w="1143038"/>
                <a:gridCol w="161676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Was doc relevant to this query?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219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1156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Historical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590800"/>
            <a:ext cx="868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2554069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Here we start our tallies, then our calculation of 4 probabilities, for each word…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178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54" name="Group 4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2905027891"/>
              </p:ext>
            </p:extLst>
          </p:nvPr>
        </p:nvGraphicFramePr>
        <p:xfrm>
          <a:off x="1295400" y="3429000"/>
          <a:ext cx="6000750" cy="1989773"/>
        </p:xfrm>
        <a:graphic>
          <a:graphicData uri="http://schemas.openxmlformats.org/drawingml/2006/table">
            <a:tbl>
              <a:tblPr rtl="1"/>
              <a:tblGrid>
                <a:gridCol w="2571750"/>
                <a:gridCol w="1428750"/>
                <a:gridCol w="200025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nr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NR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5481" name="Object 7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6763" y="5962650"/>
          <a:ext cx="2886075" cy="715963"/>
        </p:xfrm>
        <a:graphic>
          <a:graphicData uri="http://schemas.openxmlformats.org/presentationml/2006/ole">
            <p:oleObj spid="_x0000_s145556" name="Equation" r:id="rId3" imgW="1689100" imgH="419100" progId="Equation.3">
              <p:embed/>
            </p:oleObj>
          </a:graphicData>
        </a:graphic>
      </p:graphicFrame>
      <p:sp>
        <p:nvSpPr>
          <p:cNvPr id="145555" name="Text Box 74"/>
          <p:cNvSpPr txBox="1">
            <a:spLocks noChangeArrowheads="1"/>
          </p:cNvSpPr>
          <p:nvPr/>
        </p:nvSpPr>
        <p:spPr bwMode="auto">
          <a:xfrm>
            <a:off x="863600" y="3048000"/>
            <a:ext cx="308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Just for </a:t>
            </a:r>
            <a:r>
              <a:rPr lang="en-US" dirty="0" smtClean="0"/>
              <a:t>j=3</a:t>
            </a:r>
            <a:r>
              <a:rPr lang="en-US" dirty="0"/>
              <a:t>, i.e. word “Tank”</a:t>
            </a:r>
          </a:p>
        </p:txBody>
      </p:sp>
      <p:graphicFrame>
        <p:nvGraphicFramePr>
          <p:cNvPr id="145483" name="Object 7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1683097859"/>
              </p:ext>
            </p:extLst>
          </p:nvPr>
        </p:nvGraphicFramePr>
        <p:xfrm>
          <a:off x="4664075" y="5888038"/>
          <a:ext cx="3622675" cy="796925"/>
        </p:xfrm>
        <a:graphic>
          <a:graphicData uri="http://schemas.openxmlformats.org/presentationml/2006/ole">
            <p:oleObj spid="_x0000_s145557" name="Equation" r:id="rId4" imgW="1905000" imgH="419100" progId="Equation.3">
              <p:embed/>
            </p:oleObj>
          </a:graphicData>
        </a:graphic>
      </p:graphicFrame>
      <p:graphicFrame>
        <p:nvGraphicFramePr>
          <p:cNvPr id="8" name="Group 235"/>
          <p:cNvGraphicFramePr>
            <a:graphicFrameLocks noGrp="1"/>
          </p:cNvGraphicFramePr>
          <p:nvPr>
            <p:ph sz="quarter" idx="1"/>
          </p:nvPr>
        </p:nvGraphicFramePr>
        <p:xfrm>
          <a:off x="1676400" y="228600"/>
          <a:ext cx="6235948" cy="2255520"/>
        </p:xfrm>
        <a:graphic>
          <a:graphicData uri="http://schemas.openxmlformats.org/drawingml/2006/table">
            <a:tbl>
              <a:tblPr rtl="1"/>
              <a:tblGrid>
                <a:gridCol w="1080000"/>
                <a:gridCol w="1170914"/>
                <a:gridCol w="1225236"/>
                <a:gridCol w="1143038"/>
                <a:gridCol w="161676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Was doc relevant to this query?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219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1156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Historical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590800"/>
            <a:ext cx="868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2554069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Here we start our tallies, then our calculation of 4 probabilities, for each word…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509" name="Group 7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1801088702"/>
              </p:ext>
            </p:extLst>
          </p:nvPr>
        </p:nvGraphicFramePr>
        <p:xfrm>
          <a:off x="685800" y="3429000"/>
          <a:ext cx="6096000" cy="1989773"/>
        </p:xfrm>
        <a:graphic>
          <a:graphicData uri="http://schemas.openxmlformats.org/drawingml/2006/table">
            <a:tbl>
              <a:tblPr rtl="1"/>
              <a:tblGrid>
                <a:gridCol w="2667000"/>
                <a:gridCol w="1428750"/>
                <a:gridCol w="200025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nr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NR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6505" name="Object 7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6763" y="5962650"/>
          <a:ext cx="2886075" cy="715963"/>
        </p:xfrm>
        <a:graphic>
          <a:graphicData uri="http://schemas.openxmlformats.org/presentationml/2006/ole">
            <p:oleObj spid="_x0000_s146580" name="Equation" r:id="rId3" imgW="1689100" imgH="419100" progId="Equation.3">
              <p:embed/>
            </p:oleObj>
          </a:graphicData>
        </a:graphic>
      </p:graphicFrame>
      <p:sp>
        <p:nvSpPr>
          <p:cNvPr id="146579" name="Text Box 74"/>
          <p:cNvSpPr txBox="1">
            <a:spLocks noChangeArrowheads="1"/>
          </p:cNvSpPr>
          <p:nvPr/>
        </p:nvSpPr>
        <p:spPr bwMode="auto">
          <a:xfrm>
            <a:off x="558800" y="3048000"/>
            <a:ext cx="3390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Just for </a:t>
            </a:r>
            <a:r>
              <a:rPr lang="en-US" dirty="0" smtClean="0"/>
              <a:t>j=4</a:t>
            </a:r>
            <a:r>
              <a:rPr lang="en-US" dirty="0"/>
              <a:t>, i.e. word “Tropical”</a:t>
            </a:r>
          </a:p>
        </p:txBody>
      </p:sp>
      <p:graphicFrame>
        <p:nvGraphicFramePr>
          <p:cNvPr id="146507" name="Object 7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471988" y="5888038"/>
          <a:ext cx="4008437" cy="796925"/>
        </p:xfrm>
        <a:graphic>
          <a:graphicData uri="http://schemas.openxmlformats.org/presentationml/2006/ole">
            <p:oleObj spid="_x0000_s146581" name="Equation" r:id="rId4" imgW="2108200" imgH="419100" progId="Equation.3">
              <p:embed/>
            </p:oleObj>
          </a:graphicData>
        </a:graphic>
      </p:graphicFrame>
      <p:graphicFrame>
        <p:nvGraphicFramePr>
          <p:cNvPr id="8" name="Group 235"/>
          <p:cNvGraphicFramePr>
            <a:graphicFrameLocks noGrp="1"/>
          </p:cNvGraphicFramePr>
          <p:nvPr>
            <p:ph sz="quarter" idx="1"/>
          </p:nvPr>
        </p:nvGraphicFramePr>
        <p:xfrm>
          <a:off x="1676400" y="228600"/>
          <a:ext cx="6235948" cy="2255520"/>
        </p:xfrm>
        <a:graphic>
          <a:graphicData uri="http://schemas.openxmlformats.org/drawingml/2006/table">
            <a:tbl>
              <a:tblPr rtl="1"/>
              <a:tblGrid>
                <a:gridCol w="1080000"/>
                <a:gridCol w="1170914"/>
                <a:gridCol w="1225236"/>
                <a:gridCol w="1143038"/>
                <a:gridCol w="161676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Was doc relevant to this query?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219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1156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Historical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590800"/>
            <a:ext cx="868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2554069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Here we start our tallies, then our calculation of 4 probabilities, for each word…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548" name="Group 92"/>
          <p:cNvGraphicFramePr>
            <a:graphicFrameLocks noGrp="1"/>
          </p:cNvGraphicFramePr>
          <p:nvPr/>
        </p:nvGraphicFramePr>
        <p:xfrm>
          <a:off x="685800" y="228600"/>
          <a:ext cx="7772400" cy="1874520"/>
        </p:xfrm>
        <a:graphic>
          <a:graphicData uri="http://schemas.openxmlformats.org/drawingml/2006/table">
            <a:tbl>
              <a:tblPr rtl="1"/>
              <a:tblGrid>
                <a:gridCol w="1371600"/>
                <a:gridCol w="1905000"/>
                <a:gridCol w="1219200"/>
                <a:gridCol w="1905000"/>
                <a:gridCol w="1371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41" name="Object 85"/>
          <p:cNvGraphicFramePr>
            <a:graphicFrameLocks noChangeAspect="1"/>
          </p:cNvGraphicFramePr>
          <p:nvPr/>
        </p:nvGraphicFramePr>
        <p:xfrm>
          <a:off x="2124075" y="295275"/>
          <a:ext cx="1773238" cy="374650"/>
        </p:xfrm>
        <a:graphic>
          <a:graphicData uri="http://schemas.openxmlformats.org/presentationml/2006/ole">
            <p:oleObj spid="_x0000_s147693" name="Equation" r:id="rId3" imgW="1143000" imgH="241300" progId="Equation.3">
              <p:embed/>
            </p:oleObj>
          </a:graphicData>
        </a:graphic>
      </p:graphicFrame>
      <p:graphicFrame>
        <p:nvGraphicFramePr>
          <p:cNvPr id="147542" name="Object 86"/>
          <p:cNvGraphicFramePr>
            <a:graphicFrameLocks noChangeAspect="1"/>
          </p:cNvGraphicFramePr>
          <p:nvPr/>
        </p:nvGraphicFramePr>
        <p:xfrm>
          <a:off x="5249863" y="296863"/>
          <a:ext cx="1693862" cy="334962"/>
        </p:xfrm>
        <a:graphic>
          <a:graphicData uri="http://schemas.openxmlformats.org/presentationml/2006/ole">
            <p:oleObj spid="_x0000_s147694" name="Equation" r:id="rId4" imgW="1218671" imgH="241195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228600"/>
          <a:ext cx="881981" cy="577850"/>
        </p:xfrm>
        <a:graphic>
          <a:graphicData uri="http://schemas.openxmlformats.org/presentationml/2006/ole">
            <p:oleObj spid="_x0000_s147695" name="Equation" r:id="rId5" imgW="368300" imgH="241300" progId="Equation.3">
              <p:embed/>
            </p:oleObj>
          </a:graphicData>
        </a:graphic>
      </p:graphicFrame>
      <p:graphicFrame>
        <p:nvGraphicFramePr>
          <p:cNvPr id="147544" name="Object 88"/>
          <p:cNvGraphicFramePr>
            <a:graphicFrameLocks noChangeAspect="1"/>
          </p:cNvGraphicFramePr>
          <p:nvPr/>
        </p:nvGraphicFramePr>
        <p:xfrm>
          <a:off x="7269163" y="260350"/>
          <a:ext cx="820737" cy="577850"/>
        </p:xfrm>
        <a:graphic>
          <a:graphicData uri="http://schemas.openxmlformats.org/presentationml/2006/ole">
            <p:oleObj spid="_x0000_s147696" name="Equation" r:id="rId6" imgW="342751" imgH="241195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3352800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We have now concluded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step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For each word, we know all 4 probabilities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400" dirty="0" smtClean="0"/>
              <a:t>Calculate 4 probabilities for each word “j”, for this query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=1|R)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=0|R)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=1|NR)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=0|NR)</a:t>
            </a: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en-US" sz="2400" dirty="0" smtClean="0"/>
              <a:t>Do this step once. It is same for all documents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en-US" sz="2400" dirty="0" smtClean="0"/>
              <a:t>2. To get score for each document D: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dirty="0" smtClean="0"/>
              <a:t>Calculate p(D|R): </a:t>
            </a:r>
          </a:p>
          <a:p>
            <a:pPr marL="1009650" lvl="1" indent="-609600">
              <a:lnSpc>
                <a:spcPct val="80000"/>
              </a:lnSpc>
              <a:buNone/>
            </a:pPr>
            <a:r>
              <a:rPr lang="en-US" sz="2000" dirty="0" smtClean="0"/>
              <a:t>For each word, if it is in the document, multiply by 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=1|R), otherwise multiply by 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=0|R)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dirty="0" smtClean="0"/>
              <a:t>Calculate p(D|NR):</a:t>
            </a:r>
          </a:p>
          <a:p>
            <a:pPr marL="1009650" lvl="1" indent="-609600"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000" dirty="0" smtClean="0"/>
              <a:t>For each word, if it is in the document, multiply by p(</a:t>
            </a:r>
            <a:r>
              <a:rPr lang="en-US" sz="2000" dirty="0" err="1" smtClean="0"/>
              <a:t>Dj</a:t>
            </a:r>
            <a:r>
              <a:rPr lang="en-US" sz="2000" dirty="0" smtClean="0"/>
              <a:t>=1|NR), otherwise multiply by p(</a:t>
            </a:r>
            <a:r>
              <a:rPr lang="en-US" sz="2000" dirty="0" err="1" smtClean="0"/>
              <a:t>Dj</a:t>
            </a:r>
            <a:r>
              <a:rPr lang="en-US" sz="2000" dirty="0" smtClean="0"/>
              <a:t>=0|NR)</a:t>
            </a:r>
          </a:p>
          <a:p>
            <a:pPr marL="609600" indent="-609600">
              <a:lnSpc>
                <a:spcPts val="4000"/>
              </a:lnSpc>
              <a:buFont typeface="+mj-lt"/>
              <a:buAutoNum type="arabicPeriod" startAt="3"/>
            </a:pPr>
            <a:r>
              <a:rPr lang="en-US" sz="2400" dirty="0" smtClean="0"/>
              <a:t>Final score of document is P(D|R) / P(D| NR)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 startAt="3"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buFont typeface="Arial" charset="0"/>
              <a:buAutoNum type="arabicPeriod" startAt="3"/>
            </a:pPr>
            <a:endParaRPr lang="en-US" sz="2400" dirty="0" smtClean="0"/>
          </a:p>
        </p:txBody>
      </p:sp>
      <p:sp>
        <p:nvSpPr>
          <p:cNvPr id="252931" name="Rectangle 4"/>
          <p:cNvSpPr>
            <a:spLocks noChangeArrowheads="1"/>
          </p:cNvSpPr>
          <p:nvPr/>
        </p:nvSpPr>
        <p:spPr bwMode="auto">
          <a:xfrm>
            <a:off x="304800" y="3810000"/>
            <a:ext cx="84582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Overview: Probabilistic Score</a:t>
            </a:r>
          </a:p>
        </p:txBody>
      </p:sp>
      <p:sp>
        <p:nvSpPr>
          <p:cNvPr id="307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Bayes</a:t>
            </a:r>
            <a:r>
              <a:rPr lang="en-US" dirty="0" smtClean="0"/>
              <a:t> Decision Rule: A document </a:t>
            </a:r>
            <a:r>
              <a:rPr lang="en-US" i="1" dirty="0" smtClean="0"/>
              <a:t>D </a:t>
            </a:r>
            <a:r>
              <a:rPr lang="en-US" dirty="0" smtClean="0"/>
              <a:t>is relevant 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dirty="0" smtClean="0"/>
              <a:t>) &gt;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NR</a:t>
            </a:r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548" name="Group 9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6380312"/>
              </p:ext>
            </p:extLst>
          </p:nvPr>
        </p:nvGraphicFramePr>
        <p:xfrm>
          <a:off x="685800" y="411480"/>
          <a:ext cx="7772400" cy="1874520"/>
        </p:xfrm>
        <a:graphic>
          <a:graphicData uri="http://schemas.openxmlformats.org/drawingml/2006/table">
            <a:tbl>
              <a:tblPr rtl="1"/>
              <a:tblGrid>
                <a:gridCol w="1486278"/>
                <a:gridCol w="1790322"/>
                <a:gridCol w="1542106"/>
                <a:gridCol w="1582094"/>
                <a:gridCol w="1371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05" name="Group 49"/>
          <p:cNvGraphicFramePr>
            <a:graphicFrameLocks noGrp="1"/>
          </p:cNvGraphicFramePr>
          <p:nvPr/>
        </p:nvGraphicFramePr>
        <p:xfrm>
          <a:off x="381000" y="2667000"/>
          <a:ext cx="4038600" cy="2185989"/>
        </p:xfrm>
        <a:graphic>
          <a:graphicData uri="http://schemas.openxmlformats.org/drawingml/2006/table">
            <a:tbl>
              <a:tblPr rtl="1"/>
              <a:tblGrid>
                <a:gridCol w="898525"/>
                <a:gridCol w="895350"/>
                <a:gridCol w="898525"/>
                <a:gridCol w="1346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1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1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683" name="Text Box 81"/>
          <p:cNvSpPr txBox="1">
            <a:spLocks noChangeArrowheads="1"/>
          </p:cNvSpPr>
          <p:nvPr/>
        </p:nvSpPr>
        <p:spPr bwMode="auto">
          <a:xfrm>
            <a:off x="-32886" y="2297668"/>
            <a:ext cx="6814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documents we need to rank, represented as binary </a:t>
            </a:r>
            <a:r>
              <a:rPr lang="en-US" dirty="0">
                <a:solidFill>
                  <a:srgbClr val="FF0000"/>
                </a:solidFill>
              </a:rPr>
              <a:t>values</a:t>
            </a:r>
          </a:p>
        </p:txBody>
      </p:sp>
      <p:graphicFrame>
        <p:nvGraphicFramePr>
          <p:cNvPr id="19361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31029153"/>
              </p:ext>
            </p:extLst>
          </p:nvPr>
        </p:nvGraphicFramePr>
        <p:xfrm>
          <a:off x="2124075" y="530296"/>
          <a:ext cx="1457325" cy="307904"/>
        </p:xfrm>
        <a:graphic>
          <a:graphicData uri="http://schemas.openxmlformats.org/presentationml/2006/ole">
            <p:oleObj spid="_x0000_s193761" name="Equation" r:id="rId3" imgW="1143000" imgH="241300" progId="Equation.3">
              <p:embed/>
            </p:oleObj>
          </a:graphicData>
        </a:graphic>
      </p:graphicFrame>
      <p:graphicFrame>
        <p:nvGraphicFramePr>
          <p:cNvPr id="19361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7301825"/>
              </p:ext>
            </p:extLst>
          </p:nvPr>
        </p:nvGraphicFramePr>
        <p:xfrm>
          <a:off x="5249863" y="520190"/>
          <a:ext cx="1608137" cy="318010"/>
        </p:xfrm>
        <a:graphic>
          <a:graphicData uri="http://schemas.openxmlformats.org/presentationml/2006/ole">
            <p:oleObj spid="_x0000_s193762" name="Equation" r:id="rId4" imgW="1218671" imgH="241195" progId="Equation.3">
              <p:embed/>
            </p:oleObj>
          </a:graphicData>
        </a:graphic>
      </p:graphicFrame>
      <p:graphicFrame>
        <p:nvGraphicFramePr>
          <p:cNvPr id="193615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6027782"/>
              </p:ext>
            </p:extLst>
          </p:nvPr>
        </p:nvGraphicFramePr>
        <p:xfrm>
          <a:off x="4114800" y="457200"/>
          <a:ext cx="609600" cy="399091"/>
        </p:xfrm>
        <a:graphic>
          <a:graphicData uri="http://schemas.openxmlformats.org/presentationml/2006/ole">
            <p:oleObj spid="_x0000_s193763" name="Equation" r:id="rId5" imgW="368300" imgH="241300" progId="Equation.3">
              <p:embed/>
            </p:oleObj>
          </a:graphicData>
        </a:graphic>
      </p:graphicFrame>
      <p:graphicFrame>
        <p:nvGraphicFramePr>
          <p:cNvPr id="19361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6113329"/>
              </p:ext>
            </p:extLst>
          </p:nvPr>
        </p:nvGraphicFramePr>
        <p:xfrm>
          <a:off x="7391400" y="457200"/>
          <a:ext cx="622300" cy="438138"/>
        </p:xfrm>
        <a:graphic>
          <a:graphicData uri="http://schemas.openxmlformats.org/presentationml/2006/ole">
            <p:oleObj spid="_x0000_s193764" name="Equation" r:id="rId6" imgW="342751" imgH="241195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-762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The 4 probabilities we calculated for each word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717" name="Group 157"/>
          <p:cNvGraphicFramePr>
            <a:graphicFrameLocks noGrp="1"/>
          </p:cNvGraphicFramePr>
          <p:nvPr/>
        </p:nvGraphicFramePr>
        <p:xfrm>
          <a:off x="685800" y="228600"/>
          <a:ext cx="8001000" cy="1874520"/>
        </p:xfrm>
        <a:graphic>
          <a:graphicData uri="http://schemas.openxmlformats.org/drawingml/2006/table">
            <a:tbl>
              <a:tblPr rtl="1"/>
              <a:tblGrid>
                <a:gridCol w="1676400"/>
                <a:gridCol w="1828800"/>
                <a:gridCol w="1752600"/>
                <a:gridCol w="1600200"/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05" name="Group 49"/>
          <p:cNvGraphicFramePr>
            <a:graphicFrameLocks noGrp="1"/>
          </p:cNvGraphicFramePr>
          <p:nvPr/>
        </p:nvGraphicFramePr>
        <p:xfrm>
          <a:off x="381000" y="2667000"/>
          <a:ext cx="4038600" cy="2185989"/>
        </p:xfrm>
        <a:graphic>
          <a:graphicData uri="http://schemas.openxmlformats.org/drawingml/2006/table">
            <a:tbl>
              <a:tblPr rtl="1"/>
              <a:tblGrid>
                <a:gridCol w="898525"/>
                <a:gridCol w="895350"/>
                <a:gridCol w="898525"/>
                <a:gridCol w="1346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33" name="Object 73"/>
          <p:cNvGraphicFramePr>
            <a:graphicFrameLocks noChangeAspect="1"/>
          </p:cNvGraphicFramePr>
          <p:nvPr/>
        </p:nvGraphicFramePr>
        <p:xfrm>
          <a:off x="3351213" y="5160963"/>
          <a:ext cx="4619625" cy="1500187"/>
        </p:xfrm>
        <a:graphic>
          <a:graphicData uri="http://schemas.openxmlformats.org/presentationml/2006/ole">
            <p:oleObj spid="_x0000_s194900" name="Equation" r:id="rId3" imgW="2730500" imgH="889000" progId="Equation.3">
              <p:embed/>
            </p:oleObj>
          </a:graphicData>
        </a:graphic>
      </p:graphicFrame>
      <p:sp>
        <p:nvSpPr>
          <p:cNvPr id="194787" name="Text Box 84"/>
          <p:cNvSpPr txBox="1">
            <a:spLocks noChangeArrowheads="1"/>
          </p:cNvSpPr>
          <p:nvPr/>
        </p:nvSpPr>
        <p:spPr bwMode="auto">
          <a:xfrm>
            <a:off x="76226" y="5345668"/>
            <a:ext cx="2590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P(D|R) for </a:t>
            </a:r>
            <a:r>
              <a:rPr lang="en-US" dirty="0"/>
              <a:t>Document 1:</a:t>
            </a:r>
          </a:p>
        </p:txBody>
      </p:sp>
      <p:sp>
        <p:nvSpPr>
          <p:cNvPr id="194788" name="Rectangle 158"/>
          <p:cNvSpPr>
            <a:spLocks noChangeArrowheads="1"/>
          </p:cNvSpPr>
          <p:nvPr/>
        </p:nvSpPr>
        <p:spPr bwMode="auto">
          <a:xfrm>
            <a:off x="1828800" y="838200"/>
            <a:ext cx="5334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789" name="Rectangle 159"/>
          <p:cNvSpPr>
            <a:spLocks noChangeArrowheads="1"/>
          </p:cNvSpPr>
          <p:nvPr/>
        </p:nvSpPr>
        <p:spPr bwMode="auto">
          <a:xfrm>
            <a:off x="1828800" y="1447800"/>
            <a:ext cx="533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790" name="Rectangle 160"/>
          <p:cNvSpPr>
            <a:spLocks noChangeArrowheads="1"/>
          </p:cNvSpPr>
          <p:nvPr/>
        </p:nvSpPr>
        <p:spPr bwMode="auto">
          <a:xfrm>
            <a:off x="1828800" y="1828800"/>
            <a:ext cx="533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791" name="Rectangle 161"/>
          <p:cNvSpPr>
            <a:spLocks noChangeArrowheads="1"/>
          </p:cNvSpPr>
          <p:nvPr/>
        </p:nvSpPr>
        <p:spPr bwMode="auto">
          <a:xfrm>
            <a:off x="3429000" y="1143000"/>
            <a:ext cx="533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792" name="Rectangle 162"/>
          <p:cNvSpPr>
            <a:spLocks noChangeArrowheads="1"/>
          </p:cNvSpPr>
          <p:nvPr/>
        </p:nvSpPr>
        <p:spPr bwMode="auto">
          <a:xfrm>
            <a:off x="1752600" y="3048000"/>
            <a:ext cx="609600" cy="1905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94716" name="Object 156"/>
          <p:cNvGraphicFramePr>
            <a:graphicFrameLocks noChangeAspect="1"/>
          </p:cNvGraphicFramePr>
          <p:nvPr/>
        </p:nvGraphicFramePr>
        <p:xfrm>
          <a:off x="1828800" y="331833"/>
          <a:ext cx="1600200" cy="338091"/>
        </p:xfrm>
        <a:graphic>
          <a:graphicData uri="http://schemas.openxmlformats.org/presentationml/2006/ole">
            <p:oleObj spid="_x0000_s194901" name="Equation" r:id="rId4" imgW="1143000" imgH="241300" progId="Equation.3">
              <p:embed/>
            </p:oleObj>
          </a:graphicData>
        </a:graphic>
      </p:graphicFrame>
      <p:graphicFrame>
        <p:nvGraphicFramePr>
          <p:cNvPr id="2" name="Object 157"/>
          <p:cNvGraphicFramePr>
            <a:graphicFrameLocks noChangeAspect="1"/>
          </p:cNvGraphicFramePr>
          <p:nvPr/>
        </p:nvGraphicFramePr>
        <p:xfrm>
          <a:off x="5249863" y="296863"/>
          <a:ext cx="1693862" cy="334962"/>
        </p:xfrm>
        <a:graphic>
          <a:graphicData uri="http://schemas.openxmlformats.org/presentationml/2006/ole">
            <p:oleObj spid="_x0000_s194902" name="Equation" r:id="rId5" imgW="1218671" imgH="241195" progId="Equation.3">
              <p:embed/>
            </p:oleObj>
          </a:graphicData>
        </a:graphic>
      </p:graphicFrame>
      <p:graphicFrame>
        <p:nvGraphicFramePr>
          <p:cNvPr id="194718" name="Object 158"/>
          <p:cNvGraphicFramePr>
            <a:graphicFrameLocks noChangeAspect="1"/>
          </p:cNvGraphicFramePr>
          <p:nvPr/>
        </p:nvGraphicFramePr>
        <p:xfrm>
          <a:off x="4038600" y="228600"/>
          <a:ext cx="609600" cy="399091"/>
        </p:xfrm>
        <a:graphic>
          <a:graphicData uri="http://schemas.openxmlformats.org/presentationml/2006/ole">
            <p:oleObj spid="_x0000_s194903" name="Equation" r:id="rId6" imgW="368300" imgH="241300" progId="Equation.3">
              <p:embed/>
            </p:oleObj>
          </a:graphicData>
        </a:graphic>
      </p:graphicFrame>
      <p:graphicFrame>
        <p:nvGraphicFramePr>
          <p:cNvPr id="194719" name="Object 159"/>
          <p:cNvGraphicFramePr>
            <a:graphicFrameLocks noChangeAspect="1"/>
          </p:cNvGraphicFramePr>
          <p:nvPr/>
        </p:nvGraphicFramePr>
        <p:xfrm>
          <a:off x="7421563" y="304800"/>
          <a:ext cx="579437" cy="407960"/>
        </p:xfrm>
        <a:graphic>
          <a:graphicData uri="http://schemas.openxmlformats.org/presentationml/2006/ole">
            <p:oleObj spid="_x0000_s194904" name="Equation" r:id="rId7" imgW="342751" imgH="241195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68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6875108"/>
              </p:ext>
            </p:extLst>
          </p:nvPr>
        </p:nvGraphicFramePr>
        <p:xfrm>
          <a:off x="381000" y="2667000"/>
          <a:ext cx="4038600" cy="2185989"/>
        </p:xfrm>
        <a:graphic>
          <a:graphicData uri="http://schemas.openxmlformats.org/drawingml/2006/table">
            <a:tbl>
              <a:tblPr rtl="1"/>
              <a:tblGrid>
                <a:gridCol w="898525"/>
                <a:gridCol w="895350"/>
                <a:gridCol w="898525"/>
                <a:gridCol w="1346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601" name="Object 73"/>
          <p:cNvGraphicFramePr>
            <a:graphicFrameLocks noChangeAspect="1"/>
          </p:cNvGraphicFramePr>
          <p:nvPr/>
        </p:nvGraphicFramePr>
        <p:xfrm>
          <a:off x="3084513" y="5160963"/>
          <a:ext cx="4854575" cy="1500187"/>
        </p:xfrm>
        <a:graphic>
          <a:graphicData uri="http://schemas.openxmlformats.org/presentationml/2006/ole">
            <p:oleObj spid="_x0000_s150950" name="Equation" r:id="rId3" imgW="2870200" imgH="889000" progId="Equation.3">
              <p:embed/>
            </p:oleObj>
          </a:graphicData>
        </a:graphic>
      </p:graphicFrame>
      <p:sp>
        <p:nvSpPr>
          <p:cNvPr id="150800" name="Rectangle 153"/>
          <p:cNvSpPr>
            <a:spLocks noChangeArrowheads="1"/>
          </p:cNvSpPr>
          <p:nvPr/>
        </p:nvSpPr>
        <p:spPr bwMode="auto">
          <a:xfrm>
            <a:off x="4953000" y="762000"/>
            <a:ext cx="533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0801" name="Rectangle 154"/>
          <p:cNvSpPr>
            <a:spLocks noChangeArrowheads="1"/>
          </p:cNvSpPr>
          <p:nvPr/>
        </p:nvSpPr>
        <p:spPr bwMode="auto">
          <a:xfrm>
            <a:off x="4953000" y="1371600"/>
            <a:ext cx="533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0802" name="Rectangle 155"/>
          <p:cNvSpPr>
            <a:spLocks noChangeArrowheads="1"/>
          </p:cNvSpPr>
          <p:nvPr/>
        </p:nvSpPr>
        <p:spPr bwMode="auto">
          <a:xfrm>
            <a:off x="4953000" y="1752600"/>
            <a:ext cx="533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0803" name="Rectangle 156"/>
          <p:cNvSpPr>
            <a:spLocks noChangeArrowheads="1"/>
          </p:cNvSpPr>
          <p:nvPr/>
        </p:nvSpPr>
        <p:spPr bwMode="auto">
          <a:xfrm>
            <a:off x="6858000" y="1066800"/>
            <a:ext cx="533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0804" name="Rectangle 157"/>
          <p:cNvSpPr>
            <a:spLocks noChangeArrowheads="1"/>
          </p:cNvSpPr>
          <p:nvPr/>
        </p:nvSpPr>
        <p:spPr bwMode="auto">
          <a:xfrm>
            <a:off x="1752600" y="3048000"/>
            <a:ext cx="609600" cy="1905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50724" name="Group 196"/>
          <p:cNvGraphicFramePr>
            <a:graphicFrameLocks noGrp="1"/>
          </p:cNvGraphicFramePr>
          <p:nvPr/>
        </p:nvGraphicFramePr>
        <p:xfrm>
          <a:off x="533400" y="152400"/>
          <a:ext cx="8001000" cy="1874520"/>
        </p:xfrm>
        <a:graphic>
          <a:graphicData uri="http://schemas.openxmlformats.org/drawingml/2006/table">
            <a:tbl>
              <a:tblPr rtl="1"/>
              <a:tblGrid>
                <a:gridCol w="1676400"/>
                <a:gridCol w="1828800"/>
                <a:gridCol w="1752600"/>
                <a:gridCol w="1600200"/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76226" y="5345668"/>
            <a:ext cx="2757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P(D|NR) for </a:t>
            </a:r>
            <a:r>
              <a:rPr lang="en-US" dirty="0"/>
              <a:t>Document 1:</a:t>
            </a:r>
          </a:p>
        </p:txBody>
      </p:sp>
      <p:graphicFrame>
        <p:nvGraphicFramePr>
          <p:cNvPr id="150766" name="Object 238"/>
          <p:cNvGraphicFramePr>
            <a:graphicFrameLocks noChangeAspect="1"/>
          </p:cNvGraphicFramePr>
          <p:nvPr/>
        </p:nvGraphicFramePr>
        <p:xfrm>
          <a:off x="1676400" y="331788"/>
          <a:ext cx="1600200" cy="338137"/>
        </p:xfrm>
        <a:graphic>
          <a:graphicData uri="http://schemas.openxmlformats.org/presentationml/2006/ole">
            <p:oleObj spid="_x0000_s150951" name="Equation" r:id="rId4" imgW="1143000" imgH="241300" progId="Equation.3">
              <p:embed/>
            </p:oleObj>
          </a:graphicData>
        </a:graphic>
      </p:graphicFrame>
      <p:graphicFrame>
        <p:nvGraphicFramePr>
          <p:cNvPr id="150767" name="Object 239"/>
          <p:cNvGraphicFramePr>
            <a:graphicFrameLocks noChangeAspect="1"/>
          </p:cNvGraphicFramePr>
          <p:nvPr/>
        </p:nvGraphicFramePr>
        <p:xfrm>
          <a:off x="5105400" y="296863"/>
          <a:ext cx="1693862" cy="334962"/>
        </p:xfrm>
        <a:graphic>
          <a:graphicData uri="http://schemas.openxmlformats.org/presentationml/2006/ole">
            <p:oleObj spid="_x0000_s150952" name="Equation" r:id="rId5" imgW="1218671" imgH="241195" progId="Equation.3">
              <p:embed/>
            </p:oleObj>
          </a:graphicData>
        </a:graphic>
      </p:graphicFrame>
      <p:graphicFrame>
        <p:nvGraphicFramePr>
          <p:cNvPr id="150768" name="Object 240"/>
          <p:cNvGraphicFramePr>
            <a:graphicFrameLocks noChangeAspect="1"/>
          </p:cNvGraphicFramePr>
          <p:nvPr/>
        </p:nvGraphicFramePr>
        <p:xfrm>
          <a:off x="4038600" y="228600"/>
          <a:ext cx="609600" cy="398463"/>
        </p:xfrm>
        <a:graphic>
          <a:graphicData uri="http://schemas.openxmlformats.org/presentationml/2006/ole">
            <p:oleObj spid="_x0000_s150953" name="Equation" r:id="rId6" imgW="368300" imgH="241300" progId="Equation.3">
              <p:embed/>
            </p:oleObj>
          </a:graphicData>
        </a:graphic>
      </p:graphicFrame>
      <p:graphicFrame>
        <p:nvGraphicFramePr>
          <p:cNvPr id="150769" name="Object 241"/>
          <p:cNvGraphicFramePr>
            <a:graphicFrameLocks noChangeAspect="1"/>
          </p:cNvGraphicFramePr>
          <p:nvPr/>
        </p:nvGraphicFramePr>
        <p:xfrm>
          <a:off x="7421563" y="304800"/>
          <a:ext cx="579437" cy="407988"/>
        </p:xfrm>
        <a:graphic>
          <a:graphicData uri="http://schemas.openxmlformats.org/presentationml/2006/ole">
            <p:oleObj spid="_x0000_s150954" name="Equation" r:id="rId7" imgW="342751" imgH="241195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400" dirty="0" smtClean="0"/>
              <a:t>Calculate 4 probabilities for each word “j”, for this query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=1|R)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=0|R)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=1|NR)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2000" dirty="0" smtClean="0"/>
              <a:t>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=0|NR)</a:t>
            </a: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en-US" sz="2400" dirty="0" smtClean="0"/>
              <a:t>Do this step once. It is same for all documents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en-US" sz="2400" dirty="0" smtClean="0"/>
              <a:t>2. To get score for each document D: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dirty="0" smtClean="0"/>
              <a:t>Calculate p(D|R): </a:t>
            </a:r>
          </a:p>
          <a:p>
            <a:pPr marL="1009650" lvl="1" indent="-609600">
              <a:lnSpc>
                <a:spcPct val="80000"/>
              </a:lnSpc>
              <a:buNone/>
            </a:pPr>
            <a:r>
              <a:rPr lang="en-US" sz="2000" dirty="0" smtClean="0"/>
              <a:t>For each word, if it is in the document, multiply total P(D|R) by 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=1|R), otherwise multiply by p(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=0|R)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dirty="0" smtClean="0"/>
              <a:t>Calculate p(D|NR):</a:t>
            </a:r>
          </a:p>
          <a:p>
            <a:pPr marL="1009650" lvl="1" indent="-609600"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000" dirty="0" smtClean="0"/>
              <a:t>For each word, if it is in the document, multiply total P(D|NR) by p(</a:t>
            </a:r>
            <a:r>
              <a:rPr lang="en-US" sz="2000" dirty="0" err="1" smtClean="0"/>
              <a:t>Dj</a:t>
            </a:r>
            <a:r>
              <a:rPr lang="en-US" sz="2000" dirty="0" smtClean="0"/>
              <a:t>=1|NR), otherwise multiply by p(</a:t>
            </a:r>
            <a:r>
              <a:rPr lang="en-US" sz="2000" dirty="0" err="1" smtClean="0"/>
              <a:t>Dj</a:t>
            </a:r>
            <a:r>
              <a:rPr lang="en-US" sz="2000" dirty="0" smtClean="0"/>
              <a:t>=0|NR)</a:t>
            </a:r>
          </a:p>
          <a:p>
            <a:pPr marL="609600" indent="-609600">
              <a:lnSpc>
                <a:spcPts val="4000"/>
              </a:lnSpc>
              <a:buFont typeface="+mj-lt"/>
              <a:buAutoNum type="arabicPeriod" startAt="3"/>
            </a:pPr>
            <a:r>
              <a:rPr lang="en-US" sz="2400" dirty="0" smtClean="0"/>
              <a:t>Final score of document is P(D|R) / P(D| NR)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 startAt="3"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buFont typeface="Arial" charset="0"/>
              <a:buAutoNum type="arabicPeriod" startAt="3"/>
            </a:pPr>
            <a:endParaRPr lang="en-US" sz="2400" dirty="0" smtClean="0"/>
          </a:p>
        </p:txBody>
      </p:sp>
      <p:sp>
        <p:nvSpPr>
          <p:cNvPr id="252931" name="Rectangle 4"/>
          <p:cNvSpPr>
            <a:spLocks noChangeArrowheads="1"/>
          </p:cNvSpPr>
          <p:nvPr/>
        </p:nvSpPr>
        <p:spPr bwMode="auto">
          <a:xfrm>
            <a:off x="304800" y="6248400"/>
            <a:ext cx="84582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601" name="Object 73"/>
          <p:cNvGraphicFramePr>
            <a:graphicFrameLocks noChangeAspect="1"/>
          </p:cNvGraphicFramePr>
          <p:nvPr/>
        </p:nvGraphicFramePr>
        <p:xfrm>
          <a:off x="5105400" y="2819400"/>
          <a:ext cx="2449512" cy="665162"/>
        </p:xfrm>
        <a:graphic>
          <a:graphicData uri="http://schemas.openxmlformats.org/presentationml/2006/ole">
            <p:oleObj spid="_x0000_s319613" name="Equation" r:id="rId3" imgW="1447172" imgH="393529" progId="Equation.3">
              <p:embed/>
            </p:oleObj>
          </a:graphicData>
        </a:graphic>
      </p:graphicFrame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1676400" y="4714875"/>
            <a:ext cx="32175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Final score for </a:t>
            </a:r>
            <a:r>
              <a:rPr lang="en-US" dirty="0"/>
              <a:t>Document </a:t>
            </a:r>
            <a:r>
              <a:rPr lang="en-US" dirty="0" smtClean="0"/>
              <a:t>1 =</a:t>
            </a:r>
            <a:endParaRPr lang="en-US" dirty="0"/>
          </a:p>
        </p:txBody>
      </p:sp>
      <p:graphicFrame>
        <p:nvGraphicFramePr>
          <p:cNvPr id="319503" name="Object 15"/>
          <p:cNvGraphicFramePr>
            <a:graphicFrameLocks noChangeAspect="1"/>
          </p:cNvGraphicFramePr>
          <p:nvPr/>
        </p:nvGraphicFramePr>
        <p:xfrm>
          <a:off x="1371600" y="2819400"/>
          <a:ext cx="2233612" cy="665162"/>
        </p:xfrm>
        <a:graphic>
          <a:graphicData uri="http://schemas.openxmlformats.org/presentationml/2006/ole">
            <p:oleObj spid="_x0000_s319614" name="Equation" r:id="rId4" imgW="1320227" imgH="393529" progId="Equation.3">
              <p:embed/>
            </p:oleObj>
          </a:graphicData>
        </a:graphic>
      </p:graphicFrame>
      <p:graphicFrame>
        <p:nvGraphicFramePr>
          <p:cNvPr id="319504" name="Object 16"/>
          <p:cNvGraphicFramePr>
            <a:graphicFrameLocks noChangeAspect="1"/>
          </p:cNvGraphicFramePr>
          <p:nvPr/>
        </p:nvGraphicFramePr>
        <p:xfrm>
          <a:off x="5000625" y="4343400"/>
          <a:ext cx="1223963" cy="1285875"/>
        </p:xfrm>
        <a:graphic>
          <a:graphicData uri="http://schemas.openxmlformats.org/presentationml/2006/ole">
            <p:oleObj spid="_x0000_s319615" name="Equation" r:id="rId5" imgW="723586" imgH="761669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Group 2"/>
          <p:cNvGraphicFramePr>
            <a:graphicFrameLocks noGrp="1"/>
          </p:cNvGraphicFramePr>
          <p:nvPr/>
        </p:nvGraphicFramePr>
        <p:xfrm>
          <a:off x="685800" y="228600"/>
          <a:ext cx="7772400" cy="1676400"/>
        </p:xfrm>
        <a:graphic>
          <a:graphicData uri="http://schemas.openxmlformats.org/drawingml/2006/table">
            <a:tbl>
              <a:tblPr rtl="1"/>
              <a:tblGrid>
                <a:gridCol w="1555750"/>
                <a:gridCol w="1554162"/>
                <a:gridCol w="1552575"/>
                <a:gridCol w="1554163"/>
                <a:gridCol w="15557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(1 – s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(1 – p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44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8012094"/>
              </p:ext>
            </p:extLst>
          </p:nvPr>
        </p:nvGraphicFramePr>
        <p:xfrm>
          <a:off x="381000" y="2667000"/>
          <a:ext cx="4038600" cy="2185989"/>
        </p:xfrm>
        <a:graphic>
          <a:graphicData uri="http://schemas.openxmlformats.org/drawingml/2006/table">
            <a:tbl>
              <a:tblPr rtl="1"/>
              <a:tblGrid>
                <a:gridCol w="898525"/>
                <a:gridCol w="895350"/>
                <a:gridCol w="898525"/>
                <a:gridCol w="1346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77" name="Object 73"/>
          <p:cNvGraphicFramePr>
            <a:graphicFrameLocks noChangeAspect="1"/>
          </p:cNvGraphicFramePr>
          <p:nvPr/>
        </p:nvGraphicFramePr>
        <p:xfrm>
          <a:off x="3352800" y="5160963"/>
          <a:ext cx="4618038" cy="1500187"/>
        </p:xfrm>
        <a:graphic>
          <a:graphicData uri="http://schemas.openxmlformats.org/presentationml/2006/ole">
            <p:oleObj spid="_x0000_s149614" name="Equation" r:id="rId3" imgW="2730500" imgH="889000" progId="Equation.3">
              <p:embed/>
            </p:oleObj>
          </a:graphicData>
        </a:graphic>
      </p:graphicFrame>
      <p:sp>
        <p:nvSpPr>
          <p:cNvPr id="149649" name="Text Box 74"/>
          <p:cNvSpPr txBox="1">
            <a:spLocks noChangeArrowheads="1"/>
          </p:cNvSpPr>
          <p:nvPr/>
        </p:nvSpPr>
        <p:spPr bwMode="auto">
          <a:xfrm>
            <a:off x="95250" y="5410200"/>
            <a:ext cx="2590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P(D|R) for </a:t>
            </a:r>
            <a:r>
              <a:rPr lang="en-US" dirty="0"/>
              <a:t>Document 2: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Group 2"/>
          <p:cNvGraphicFramePr>
            <a:graphicFrameLocks noGrp="1"/>
          </p:cNvGraphicFramePr>
          <p:nvPr/>
        </p:nvGraphicFramePr>
        <p:xfrm>
          <a:off x="685800" y="228600"/>
          <a:ext cx="7772400" cy="1676400"/>
        </p:xfrm>
        <a:graphic>
          <a:graphicData uri="http://schemas.openxmlformats.org/drawingml/2006/table">
            <a:tbl>
              <a:tblPr rtl="1"/>
              <a:tblGrid>
                <a:gridCol w="1555750"/>
                <a:gridCol w="1554162"/>
                <a:gridCol w="1552575"/>
                <a:gridCol w="1554163"/>
                <a:gridCol w="15557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(1 –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(1 – p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44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8012094"/>
              </p:ext>
            </p:extLst>
          </p:nvPr>
        </p:nvGraphicFramePr>
        <p:xfrm>
          <a:off x="381000" y="2667000"/>
          <a:ext cx="4038600" cy="2185989"/>
        </p:xfrm>
        <a:graphic>
          <a:graphicData uri="http://schemas.openxmlformats.org/drawingml/2006/table">
            <a:tbl>
              <a:tblPr rtl="1"/>
              <a:tblGrid>
                <a:gridCol w="898525"/>
                <a:gridCol w="895350"/>
                <a:gridCol w="898525"/>
                <a:gridCol w="1346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77" name="Object 73"/>
          <p:cNvGraphicFramePr>
            <a:graphicFrameLocks noChangeAspect="1"/>
          </p:cNvGraphicFramePr>
          <p:nvPr/>
        </p:nvGraphicFramePr>
        <p:xfrm>
          <a:off x="3352800" y="5160963"/>
          <a:ext cx="4618038" cy="1500187"/>
        </p:xfrm>
        <a:graphic>
          <a:graphicData uri="http://schemas.openxmlformats.org/presentationml/2006/ole">
            <p:oleObj spid="_x0000_s375810" name="Equation" r:id="rId3" imgW="2730500" imgH="889000" progId="Equation.3">
              <p:embed/>
            </p:oleObj>
          </a:graphicData>
        </a:graphic>
      </p:graphicFrame>
      <p:sp>
        <p:nvSpPr>
          <p:cNvPr id="149649" name="Text Box 74"/>
          <p:cNvSpPr txBox="1">
            <a:spLocks noChangeArrowheads="1"/>
          </p:cNvSpPr>
          <p:nvPr/>
        </p:nvSpPr>
        <p:spPr bwMode="auto">
          <a:xfrm>
            <a:off x="95250" y="5410200"/>
            <a:ext cx="2590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P(D|R) for </a:t>
            </a:r>
            <a:r>
              <a:rPr lang="en-US" dirty="0"/>
              <a:t>Document 2: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592777"/>
            <a:ext cx="374073" cy="3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2927" y="914400"/>
            <a:ext cx="374073" cy="3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219200"/>
            <a:ext cx="374073" cy="3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1583377"/>
            <a:ext cx="374073" cy="3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Group 2"/>
          <p:cNvGraphicFramePr>
            <a:graphicFrameLocks noGrp="1"/>
          </p:cNvGraphicFramePr>
          <p:nvPr/>
        </p:nvGraphicFramePr>
        <p:xfrm>
          <a:off x="685800" y="228600"/>
          <a:ext cx="7772400" cy="1676400"/>
        </p:xfrm>
        <a:graphic>
          <a:graphicData uri="http://schemas.openxmlformats.org/drawingml/2006/table">
            <a:tbl>
              <a:tblPr rtl="1"/>
              <a:tblGrid>
                <a:gridCol w="1555750"/>
                <a:gridCol w="1554162"/>
                <a:gridCol w="1552575"/>
                <a:gridCol w="1554163"/>
                <a:gridCol w="15557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(1 – s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(1 – p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592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3367851"/>
              </p:ext>
            </p:extLst>
          </p:nvPr>
        </p:nvGraphicFramePr>
        <p:xfrm>
          <a:off x="381000" y="2667000"/>
          <a:ext cx="4038600" cy="2185989"/>
        </p:xfrm>
        <a:graphic>
          <a:graphicData uri="http://schemas.openxmlformats.org/drawingml/2006/table">
            <a:tbl>
              <a:tblPr rtl="1"/>
              <a:tblGrid>
                <a:gridCol w="898525"/>
                <a:gridCol w="895350"/>
                <a:gridCol w="898525"/>
                <a:gridCol w="1346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625" name="Object 73"/>
          <p:cNvGraphicFramePr>
            <a:graphicFrameLocks noChangeAspect="1"/>
          </p:cNvGraphicFramePr>
          <p:nvPr/>
        </p:nvGraphicFramePr>
        <p:xfrm>
          <a:off x="3187700" y="5205413"/>
          <a:ext cx="4724400" cy="1454150"/>
        </p:xfrm>
        <a:graphic>
          <a:graphicData uri="http://schemas.openxmlformats.org/presentationml/2006/ole">
            <p:oleObj spid="_x0000_s151662" name="Equation" r:id="rId3" imgW="2882900" imgH="889000" progId="Equation.3">
              <p:embed/>
            </p:oleObj>
          </a:graphicData>
        </a:graphic>
      </p:graphicFrame>
      <p:sp>
        <p:nvSpPr>
          <p:cNvPr id="151697" name="Text Box 74"/>
          <p:cNvSpPr txBox="1">
            <a:spLocks noChangeArrowheads="1"/>
          </p:cNvSpPr>
          <p:nvPr/>
        </p:nvSpPr>
        <p:spPr bwMode="auto">
          <a:xfrm>
            <a:off x="-57150" y="5410200"/>
            <a:ext cx="2757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P(D|NR) for </a:t>
            </a:r>
            <a:r>
              <a:rPr lang="en-US" dirty="0"/>
              <a:t>Document 2: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7127" y="592777"/>
            <a:ext cx="374073" cy="3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4054" y="914400"/>
            <a:ext cx="374073" cy="3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41127" y="1219200"/>
            <a:ext cx="374073" cy="3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41127" y="1583377"/>
            <a:ext cx="374073" cy="3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is the query?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calculation we have done, does not depend in any way on what the query is</a:t>
            </a:r>
          </a:p>
          <a:p>
            <a:endParaRPr lang="en-US" dirty="0" smtClean="0"/>
          </a:p>
          <a:p>
            <a:r>
              <a:rPr lang="en-US" dirty="0" smtClean="0"/>
              <a:t>You begin with historical data about which documents were relevant to this same query in the past, and you go from there</a:t>
            </a:r>
          </a:p>
          <a:p>
            <a:endParaRPr lang="en-US" dirty="0" smtClean="0"/>
          </a:p>
          <a:p>
            <a:r>
              <a:rPr lang="en-US" dirty="0" smtClean="0"/>
              <a:t>How can this be?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Full version (until here)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Full version with smoothing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Term-in-document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term weights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No-historical-data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BM25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Overview: Probabilistic Score </a:t>
            </a:r>
          </a:p>
        </p:txBody>
      </p:sp>
      <p:sp>
        <p:nvSpPr>
          <p:cNvPr id="307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Bayes</a:t>
            </a:r>
            <a:r>
              <a:rPr lang="en-US" dirty="0" smtClean="0"/>
              <a:t> Decision Rule: A document </a:t>
            </a:r>
            <a:r>
              <a:rPr lang="en-US" i="1" dirty="0" smtClean="0"/>
              <a:t>D </a:t>
            </a:r>
            <a:r>
              <a:rPr lang="en-US" dirty="0" smtClean="0"/>
              <a:t>is relevant 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dirty="0" smtClean="0"/>
              <a:t>) &gt;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NR</a:t>
            </a:r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Bayes</a:t>
            </a:r>
            <a:r>
              <a:rPr lang="en-US" dirty="0" smtClean="0"/>
              <a:t> Rule:</a:t>
            </a:r>
          </a:p>
          <a:p>
            <a:pPr eaLnBrk="1" hangingPunct="1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Classify a document as relevant if</a:t>
            </a:r>
          </a:p>
          <a:p>
            <a:pPr eaLnBrk="1" hangingPunct="1">
              <a:buNone/>
            </a:pPr>
            <a:endParaRPr lang="en-US" dirty="0" smtClean="0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066800" y="3962400"/>
          <a:ext cx="3352800" cy="682625"/>
        </p:xfrm>
        <a:graphic>
          <a:graphicData uri="http://schemas.openxmlformats.org/presentationml/2006/ole">
            <p:oleObj spid="_x0000_s30763" name="משוואה" r:id="rId4" imgW="2057400" imgH="419100" progId="Equation.3">
              <p:embed/>
            </p:oleObj>
          </a:graphicData>
        </a:graphic>
      </p:graphicFrame>
      <p:pic>
        <p:nvPicPr>
          <p:cNvPr id="30739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4488" y="2743200"/>
            <a:ext cx="290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Full version with smoothing</a:t>
            </a:r>
          </a:p>
        </p:txBody>
      </p:sp>
      <p:graphicFrame>
        <p:nvGraphicFramePr>
          <p:cNvPr id="171043" name="Group 3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1264664253"/>
              </p:ext>
            </p:extLst>
          </p:nvPr>
        </p:nvGraphicFramePr>
        <p:xfrm>
          <a:off x="1905000" y="2209800"/>
          <a:ext cx="5334000" cy="2185988"/>
        </p:xfrm>
        <a:graphic>
          <a:graphicData uri="http://schemas.openxmlformats.org/drawingml/2006/table">
            <a:tbl>
              <a:tblPr rtl="1"/>
              <a:tblGrid>
                <a:gridCol w="2590800"/>
                <a:gridCol w="1600200"/>
                <a:gridCol w="1143000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Non-Relevant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nr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+.5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+.5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nx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+.5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+.5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NR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038" name="Object 3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="" xmlns:p14="http://schemas.microsoft.com/office/powerpoint/2010/main" val="3392141321"/>
              </p:ext>
            </p:extLst>
          </p:nvPr>
        </p:nvGraphicFramePr>
        <p:xfrm>
          <a:off x="595313" y="5029200"/>
          <a:ext cx="3151187" cy="800100"/>
        </p:xfrm>
        <a:graphic>
          <a:graphicData uri="http://schemas.openxmlformats.org/presentationml/2006/ole">
            <p:oleObj spid="_x0000_s376834" name="Equation" r:id="rId3" imgW="1650960" imgH="419040" progId="Equation.3">
              <p:embed/>
            </p:oleObj>
          </a:graphicData>
        </a:graphic>
      </p:graphicFrame>
      <p:graphicFrame>
        <p:nvGraphicFramePr>
          <p:cNvPr id="171040" name="Object 3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607565135"/>
              </p:ext>
            </p:extLst>
          </p:nvPr>
        </p:nvGraphicFramePr>
        <p:xfrm>
          <a:off x="4981575" y="5092700"/>
          <a:ext cx="3255963" cy="762000"/>
        </p:xfrm>
        <a:graphic>
          <a:graphicData uri="http://schemas.openxmlformats.org/presentationml/2006/ole">
            <p:oleObj spid="_x0000_s376835" name="Equation" r:id="rId4" imgW="17906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1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3. Term in Document version </a:t>
            </a:r>
          </a:p>
        </p:txBody>
      </p:sp>
      <p:graphicFrame>
        <p:nvGraphicFramePr>
          <p:cNvPr id="16589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614181052"/>
              </p:ext>
            </p:extLst>
          </p:nvPr>
        </p:nvGraphicFramePr>
        <p:xfrm>
          <a:off x="2438400" y="1139825"/>
          <a:ext cx="3287713" cy="1222375"/>
        </p:xfrm>
        <a:graphic>
          <a:graphicData uri="http://schemas.openxmlformats.org/presentationml/2006/ole">
            <p:oleObj spid="_x0000_s378882" name="Equation" r:id="rId3" imgW="1981080" imgH="736560" progId="Equation.3">
              <p:embed/>
            </p:oleObj>
          </a:graphicData>
        </a:graphic>
      </p:graphicFrame>
      <p:graphicFrame>
        <p:nvGraphicFramePr>
          <p:cNvPr id="165898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2979153990"/>
              </p:ext>
            </p:extLst>
          </p:nvPr>
        </p:nvGraphicFramePr>
        <p:xfrm>
          <a:off x="3362325" y="3733800"/>
          <a:ext cx="2057904" cy="1101725"/>
        </p:xfrm>
        <a:graphic>
          <a:graphicData uri="http://schemas.openxmlformats.org/presentationml/2006/ole">
            <p:oleObj spid="_x0000_s378883" name="Equation" r:id="rId4" imgW="901440" imgH="482400" progId="Equation.3">
              <p:embed/>
            </p:oleObj>
          </a:graphicData>
        </a:graphic>
      </p:graphicFrame>
      <p:sp>
        <p:nvSpPr>
          <p:cNvPr id="165912" name="AutoShape 6"/>
          <p:cNvSpPr>
            <a:spLocks noChangeArrowheads="1"/>
          </p:cNvSpPr>
          <p:nvPr/>
        </p:nvSpPr>
        <p:spPr bwMode="auto">
          <a:xfrm>
            <a:off x="6324600" y="1295400"/>
            <a:ext cx="1447800" cy="838200"/>
          </a:xfrm>
          <a:prstGeom prst="rightArrow">
            <a:avLst>
              <a:gd name="adj1" fmla="val 50000"/>
              <a:gd name="adj2" fmla="val 431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5913" name="Text Box 7"/>
          <p:cNvSpPr txBox="1">
            <a:spLocks noChangeArrowheads="1"/>
          </p:cNvSpPr>
          <p:nvPr/>
        </p:nvSpPr>
        <p:spPr bwMode="auto">
          <a:xfrm>
            <a:off x="695325" y="4205288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Rank according to:</a:t>
            </a:r>
          </a:p>
        </p:txBody>
      </p:sp>
      <p:sp>
        <p:nvSpPr>
          <p:cNvPr id="165914" name="Text Box 12"/>
          <p:cNvSpPr txBox="1">
            <a:spLocks noChangeArrowheads="1"/>
          </p:cNvSpPr>
          <p:nvPr/>
        </p:nvSpPr>
        <p:spPr bwMode="auto">
          <a:xfrm>
            <a:off x="1762125" y="5424487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165901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="" xmlns:p14="http://schemas.microsoft.com/office/powerpoint/2010/main" val="3933830850"/>
              </p:ext>
            </p:extLst>
          </p:nvPr>
        </p:nvGraphicFramePr>
        <p:xfrm>
          <a:off x="3438525" y="5254625"/>
          <a:ext cx="2047875" cy="884238"/>
        </p:xfrm>
        <a:graphic>
          <a:graphicData uri="http://schemas.openxmlformats.org/presentationml/2006/ole">
            <p:oleObj spid="_x0000_s378884" name="Equation" r:id="rId5" imgW="1117440" imgH="482400" progId="Equation.3">
              <p:embed/>
            </p:oleObj>
          </a:graphicData>
        </a:graphic>
      </p:graphicFrame>
      <p:graphicFrame>
        <p:nvGraphicFramePr>
          <p:cNvPr id="1659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5322660"/>
              </p:ext>
            </p:extLst>
          </p:nvPr>
        </p:nvGraphicFramePr>
        <p:xfrm>
          <a:off x="2667000" y="2598737"/>
          <a:ext cx="2773362" cy="830263"/>
        </p:xfrm>
        <a:graphic>
          <a:graphicData uri="http://schemas.openxmlformats.org/presentationml/2006/ole">
            <p:oleObj spid="_x0000_s378886" name="Equation" r:id="rId6" imgW="1612800" imgH="482400" progId="Equation.3">
              <p:embed/>
            </p:oleObj>
          </a:graphicData>
        </a:graphic>
      </p:graphicFrame>
      <p:sp>
        <p:nvSpPr>
          <p:cNvPr id="165916" name="AutoShape 6"/>
          <p:cNvSpPr>
            <a:spLocks noChangeArrowheads="1"/>
          </p:cNvSpPr>
          <p:nvPr/>
        </p:nvSpPr>
        <p:spPr bwMode="auto">
          <a:xfrm>
            <a:off x="6324600" y="2590800"/>
            <a:ext cx="1447800" cy="838200"/>
          </a:xfrm>
          <a:prstGeom prst="rightArrow">
            <a:avLst>
              <a:gd name="adj1" fmla="val 50000"/>
              <a:gd name="adj2" fmla="val 431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148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4. Query term weights version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5560780"/>
              </p:ext>
            </p:extLst>
          </p:nvPr>
        </p:nvGraphicFramePr>
        <p:xfrm>
          <a:off x="2590800" y="2590800"/>
          <a:ext cx="3405682" cy="1219200"/>
        </p:xfrm>
        <a:graphic>
          <a:graphicData uri="http://schemas.openxmlformats.org/presentationml/2006/ole">
            <p:oleObj spid="_x0000_s377861" name="Equation" r:id="rId3" imgW="1346200" imgH="482600" progId="Equation.3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2438400" y="3429000"/>
            <a:ext cx="1600200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4. Query term weights version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341437"/>
            <a:ext cx="8534400" cy="4525963"/>
          </a:xfrm>
        </p:spPr>
        <p:txBody>
          <a:bodyPr/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This version ignores words that are not in query. </a:t>
            </a:r>
          </a:p>
          <a:p>
            <a:pPr>
              <a:buNone/>
            </a:pPr>
            <a:r>
              <a:rPr lang="en-US" sz="2600" dirty="0" smtClean="0"/>
              <a:t>A</a:t>
            </a:r>
            <a:r>
              <a:rPr lang="en-US" sz="2400" dirty="0" smtClean="0"/>
              <a:t>ssumes that for words that are not in the query, p(D|R) = p(D|NR) </a:t>
            </a:r>
          </a:p>
          <a:p>
            <a:pPr>
              <a:buNone/>
            </a:pPr>
            <a:r>
              <a:rPr lang="en-US" sz="2400" dirty="0" smtClean="0"/>
              <a:t>So, can ignore those words</a:t>
            </a:r>
          </a:p>
          <a:p>
            <a:pPr>
              <a:buNone/>
            </a:pPr>
            <a:r>
              <a:rPr lang="en-US" sz="2400" dirty="0" smtClean="0"/>
              <a:t>Indirectly, this version </a:t>
            </a:r>
            <a:r>
              <a:rPr lang="en-US" sz="2400" i="1" u="sng" dirty="0" smtClean="0"/>
              <a:t>does</a:t>
            </a:r>
            <a:r>
              <a:rPr lang="en-US" sz="2400" dirty="0" smtClean="0"/>
              <a:t> depend on what the query words are.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5. Version if don’t have historical data</a:t>
            </a:r>
          </a:p>
        </p:txBody>
      </p:sp>
      <p:sp>
        <p:nvSpPr>
          <p:cNvPr id="338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constant, say, .5</a:t>
            </a:r>
          </a:p>
          <a:p>
            <a:pPr eaLnBrk="1" hangingPunct="1"/>
            <a:r>
              <a:rPr lang="en-US" dirty="0" smtClean="0"/>
              <a:t>Approximate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j</a:t>
            </a:r>
            <a:r>
              <a:rPr lang="en-US" dirty="0" smtClean="0"/>
              <a:t> by entire collection, i.e.       instead of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9113093"/>
              </p:ext>
            </p:extLst>
          </p:nvPr>
        </p:nvGraphicFramePr>
        <p:xfrm>
          <a:off x="7442200" y="3352800"/>
          <a:ext cx="787400" cy="744538"/>
        </p:xfrm>
        <a:graphic>
          <a:graphicData uri="http://schemas.openxmlformats.org/presentationml/2006/ole">
            <p:oleObj spid="_x0000_s332876" name="Equation" r:id="rId3" imgW="444307" imgH="418918" progId="Equation.3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55821337"/>
              </p:ext>
            </p:extLst>
          </p:nvPr>
        </p:nvGraphicFramePr>
        <p:xfrm>
          <a:off x="2743200" y="4038600"/>
          <a:ext cx="708025" cy="600075"/>
        </p:xfrm>
        <a:graphic>
          <a:graphicData uri="http://schemas.openxmlformats.org/presentationml/2006/ole">
            <p:oleObj spid="_x0000_s332877" name="Equation" r:id="rId4" imgW="495085" imgH="418918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2136957"/>
              </p:ext>
            </p:extLst>
          </p:nvPr>
        </p:nvGraphicFramePr>
        <p:xfrm>
          <a:off x="2209800" y="1371600"/>
          <a:ext cx="3505200" cy="1254826"/>
        </p:xfrm>
        <a:graphic>
          <a:graphicData uri="http://schemas.openxmlformats.org/presentationml/2006/ole">
            <p:oleObj spid="_x0000_s332878" name="Equation" r:id="rId5" imgW="1346200" imgH="482600" progId="Equation.3">
              <p:embed/>
            </p:oleObj>
          </a:graphicData>
        </a:graphic>
      </p:graphicFrame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0" y="5293679"/>
          <a:ext cx="9144000" cy="1307145"/>
        </p:xfrm>
        <a:graphic>
          <a:graphicData uri="http://schemas.openxmlformats.org/presentationml/2006/ole">
            <p:oleObj spid="_x0000_s332879" name="Equation" r:id="rId6" imgW="5435280" imgH="7873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27580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Example of no-history version</a:t>
            </a:r>
            <a:endParaRPr lang="en-US" dirty="0"/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9781108"/>
              </p:ext>
            </p:extLst>
          </p:nvPr>
        </p:nvGraphicFramePr>
        <p:xfrm>
          <a:off x="1828800" y="1981200"/>
          <a:ext cx="4038600" cy="2185989"/>
        </p:xfrm>
        <a:graphic>
          <a:graphicData uri="http://schemas.openxmlformats.org/drawingml/2006/table">
            <a:tbl>
              <a:tblPr rtl="1"/>
              <a:tblGrid>
                <a:gridCol w="898525"/>
                <a:gridCol w="895350"/>
                <a:gridCol w="898525"/>
                <a:gridCol w="1346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Doc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Aquarium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Bowl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Tropical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0197769"/>
              </p:ext>
            </p:extLst>
          </p:nvPr>
        </p:nvGraphicFramePr>
        <p:xfrm>
          <a:off x="6264275" y="1981200"/>
          <a:ext cx="898525" cy="2185989"/>
        </p:xfrm>
        <a:graphic>
          <a:graphicData uri="http://schemas.openxmlformats.org/drawingml/2006/table">
            <a:tbl>
              <a:tblPr rtl="1"/>
              <a:tblGrid>
                <a:gridCol w="8985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nj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9000" y="19050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Suppose N=100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876800"/>
            <a:ext cx="276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Query = “Aquarium </a:t>
            </a:r>
            <a:r>
              <a:rPr lang="en-US" dirty="0" smtClean="0"/>
              <a:t>Tank”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5345668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Score of Doc 1 = log[(100-3)/3</a:t>
            </a:r>
            <a:r>
              <a:rPr lang="en-US" dirty="0" smtClean="0"/>
              <a:t>] +</a:t>
            </a:r>
          </a:p>
          <a:p>
            <a:pPr algn="l" rtl="0"/>
            <a:r>
              <a:rPr lang="en-US" dirty="0" smtClean="0"/>
              <a:t>	 </a:t>
            </a:r>
            <a:r>
              <a:rPr lang="en-US" dirty="0" smtClean="0"/>
              <a:t>             log[(100-1)/1]</a:t>
            </a:r>
            <a:endParaRPr lang="en-US" dirty="0" smtClean="0"/>
          </a:p>
        </p:txBody>
      </p:sp>
      <p:graphicFrame>
        <p:nvGraphicFramePr>
          <p:cNvPr id="379907" name="Object 3"/>
          <p:cNvGraphicFramePr>
            <a:graphicFrameLocks noChangeAspect="1"/>
          </p:cNvGraphicFramePr>
          <p:nvPr/>
        </p:nvGraphicFramePr>
        <p:xfrm>
          <a:off x="4495800" y="5029200"/>
          <a:ext cx="2354640" cy="990600"/>
        </p:xfrm>
        <a:graphic>
          <a:graphicData uri="http://schemas.openxmlformats.org/presentationml/2006/ole">
            <p:oleObj spid="_x0000_s379907" name="Equation" r:id="rId3" imgW="1130040" imgH="482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69318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Version: BM25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38270663"/>
              </p:ext>
            </p:extLst>
          </p:nvPr>
        </p:nvGraphicFramePr>
        <p:xfrm>
          <a:off x="3352800" y="2057400"/>
          <a:ext cx="4191000" cy="1193800"/>
        </p:xfrm>
        <a:graphic>
          <a:graphicData uri="http://schemas.openxmlformats.org/presentationml/2006/ole">
            <p:oleObj spid="_x0000_s381954" name="Equation" r:id="rId3" imgW="1676160" imgH="4824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2325469"/>
            <a:ext cx="1865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historical</a:t>
            </a:r>
          </a:p>
          <a:p>
            <a:r>
              <a:rPr lang="en-US" dirty="0"/>
              <a:t>d</a:t>
            </a:r>
            <a:r>
              <a:rPr lang="en-US" dirty="0" smtClean="0"/>
              <a:t>ata but using </a:t>
            </a:r>
          </a:p>
          <a:p>
            <a:r>
              <a:rPr lang="en-US" dirty="0"/>
              <a:t>t</a:t>
            </a:r>
            <a:r>
              <a:rPr lang="en-US" dirty="0" smtClean="0"/>
              <a:t>erm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791670"/>
            <a:ext cx="2045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historical</a:t>
            </a:r>
          </a:p>
          <a:p>
            <a:r>
              <a:rPr lang="en-US" dirty="0"/>
              <a:t>d</a:t>
            </a:r>
            <a:r>
              <a:rPr lang="en-US" dirty="0" smtClean="0"/>
              <a:t>ata but using </a:t>
            </a:r>
          </a:p>
          <a:p>
            <a:r>
              <a:rPr lang="en-US" dirty="0"/>
              <a:t>t</a:t>
            </a:r>
            <a:r>
              <a:rPr lang="en-US" dirty="0" smtClean="0"/>
              <a:t>erm frequency and</a:t>
            </a:r>
          </a:p>
          <a:p>
            <a:r>
              <a:rPr lang="en-US" dirty="0" smtClean="0"/>
              <a:t>Document length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54196876"/>
              </p:ext>
            </p:extLst>
          </p:nvPr>
        </p:nvGraphicFramePr>
        <p:xfrm>
          <a:off x="2425700" y="4432300"/>
          <a:ext cx="6032500" cy="1206500"/>
        </p:xfrm>
        <a:graphic>
          <a:graphicData uri="http://schemas.openxmlformats.org/presentationml/2006/ole">
            <p:oleObj spid="_x0000_s381955" name="Equation" r:id="rId4" imgW="2412720" imgH="482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084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BM25 vs. VSM (remember?)</a:t>
            </a:r>
          </a:p>
        </p:txBody>
      </p:sp>
      <p:graphicFrame>
        <p:nvGraphicFramePr>
          <p:cNvPr id="11776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66875" y="4649787"/>
          <a:ext cx="4692650" cy="1979613"/>
        </p:xfrm>
        <a:graphic>
          <a:graphicData uri="http://schemas.openxmlformats.org/presentationml/2006/ole">
            <p:oleObj spid="_x0000_s384002" name="Equation" r:id="rId3" imgW="2197080" imgH="927000" progId="Equation.3">
              <p:embed/>
            </p:oleObj>
          </a:graphicData>
        </a:graphic>
      </p:graphicFrame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195263" y="3279775"/>
          <a:ext cx="3800475" cy="855662"/>
        </p:xfrm>
        <a:graphic>
          <a:graphicData uri="http://schemas.openxmlformats.org/presentationml/2006/ole">
            <p:oleObj spid="_x0000_s384003" name="Equation" r:id="rId4" imgW="2247840" imgH="507960" progId="Equation.3">
              <p:embed/>
            </p:oleObj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4659313" y="3240087"/>
          <a:ext cx="4157662" cy="895350"/>
        </p:xfrm>
        <a:graphic>
          <a:graphicData uri="http://schemas.openxmlformats.org/presentationml/2006/ole">
            <p:oleObj spid="_x0000_s384004" name="Equation" r:id="rId5" imgW="2361960" imgH="507960" progId="Equation.3">
              <p:embed/>
            </p:oleObj>
          </a:graphicData>
        </a:graphic>
      </p:graphicFrame>
      <p:sp>
        <p:nvSpPr>
          <p:cNvPr id="117770" name="Line 9"/>
          <p:cNvSpPr>
            <a:spLocks noChangeShapeType="1"/>
          </p:cNvSpPr>
          <p:nvPr/>
        </p:nvSpPr>
        <p:spPr bwMode="auto">
          <a:xfrm>
            <a:off x="3429000" y="415448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17771" name="Line 10"/>
          <p:cNvSpPr>
            <a:spLocks noChangeShapeType="1"/>
          </p:cNvSpPr>
          <p:nvPr/>
        </p:nvSpPr>
        <p:spPr bwMode="auto">
          <a:xfrm flipH="1">
            <a:off x="5715000" y="4154487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384005" name="Object 5"/>
          <p:cNvGraphicFramePr>
            <a:graphicFrameLocks noChangeAspect="1"/>
          </p:cNvGraphicFramePr>
          <p:nvPr/>
        </p:nvGraphicFramePr>
        <p:xfrm>
          <a:off x="2051050" y="1534775"/>
          <a:ext cx="5721350" cy="1132225"/>
        </p:xfrm>
        <a:graphic>
          <a:graphicData uri="http://schemas.openxmlformats.org/presentationml/2006/ole">
            <p:oleObj spid="_x0000_s384005" name="Equation" r:id="rId6" imgW="2412720" imgH="4824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BM25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" y="28194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29834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Length Normalization in probabilistic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In basic version, makes no sense</a:t>
            </a:r>
          </a:p>
          <a:p>
            <a:r>
              <a:rPr lang="en-US" dirty="0" smtClean="0"/>
              <a:t>If limit to query terms, may make sense</a:t>
            </a:r>
          </a:p>
          <a:p>
            <a:r>
              <a:rPr lang="en-US" dirty="0" smtClean="0"/>
              <a:t>If include term frequency, makes as much intuitive sense in probabilistic as in VSM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VSM vs. </a:t>
            </a:r>
            <a:r>
              <a:rPr lang="en-US" dirty="0" smtClean="0"/>
              <a:t>Version-1-Probabilistic</a:t>
            </a:r>
            <a:endParaRPr lang="en-US" dirty="0" smtClean="0"/>
          </a:p>
        </p:txBody>
      </p:sp>
      <p:sp>
        <p:nvSpPr>
          <p:cNvPr id="2652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VSM seemed intuitive </a:t>
            </a:r>
          </a:p>
          <a:p>
            <a:r>
              <a:rPr lang="en-US" dirty="0" smtClean="0"/>
              <a:t>Probabilistic also seems “right”</a:t>
            </a:r>
          </a:p>
          <a:p>
            <a:endParaRPr lang="en-US" dirty="0" smtClean="0"/>
          </a:p>
          <a:p>
            <a:r>
              <a:rPr lang="en-US" dirty="0" smtClean="0"/>
              <a:t>But they seem so different!</a:t>
            </a:r>
          </a:p>
          <a:p>
            <a:r>
              <a:rPr lang="en-US" dirty="0" smtClean="0"/>
              <a:t>Can they both be right?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Overview: Probabilistic Score </a:t>
            </a:r>
          </a:p>
        </p:txBody>
      </p:sp>
      <p:sp>
        <p:nvSpPr>
          <p:cNvPr id="307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Bayes</a:t>
            </a:r>
            <a:r>
              <a:rPr lang="en-US" dirty="0" smtClean="0"/>
              <a:t> Decision Rule: A document </a:t>
            </a:r>
            <a:r>
              <a:rPr lang="en-US" i="1" dirty="0" smtClean="0"/>
              <a:t>D </a:t>
            </a:r>
            <a:r>
              <a:rPr lang="en-US" dirty="0" smtClean="0"/>
              <a:t>is relevant 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dirty="0" smtClean="0"/>
              <a:t>) &gt;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NR</a:t>
            </a:r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Bayes</a:t>
            </a:r>
            <a:r>
              <a:rPr lang="en-US" dirty="0" smtClean="0"/>
              <a:t> Rule:</a:t>
            </a:r>
          </a:p>
          <a:p>
            <a:pPr eaLnBrk="1" hangingPunct="1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Classify a document as relevant if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</a:p>
          <a:p>
            <a:pPr eaLnBrk="1" hangingPunct="1">
              <a:buNone/>
            </a:pPr>
            <a:r>
              <a:rPr lang="en-US" dirty="0">
                <a:sym typeface="Wingdings" pitchFamily="2" charset="2"/>
              </a:rPr>
              <a:t></a:t>
            </a:r>
          </a:p>
          <a:p>
            <a:pPr eaLnBrk="1" hangingPunct="1">
              <a:buNone/>
            </a:pPr>
            <a:endParaRPr lang="en-US" dirty="0" smtClean="0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066800" y="3962400"/>
          <a:ext cx="3352800" cy="682625"/>
        </p:xfrm>
        <a:graphic>
          <a:graphicData uri="http://schemas.openxmlformats.org/presentationml/2006/ole">
            <p:oleObj spid="_x0000_s357412" name="משוואה" r:id="rId5" imgW="2057400" imgH="419100" progId="Equation.3">
              <p:embed/>
            </p:oleObj>
          </a:graphicData>
        </a:graphic>
      </p:graphicFrame>
      <p:pic>
        <p:nvPicPr>
          <p:cNvPr id="30739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4488" y="2743200"/>
            <a:ext cx="290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76526902"/>
              </p:ext>
            </p:extLst>
          </p:nvPr>
        </p:nvGraphicFramePr>
        <p:xfrm>
          <a:off x="1108075" y="5121275"/>
          <a:ext cx="3270250" cy="352425"/>
        </p:xfrm>
        <a:graphic>
          <a:graphicData uri="http://schemas.openxmlformats.org/presentationml/2006/ole">
            <p:oleObj spid="_x0000_s357413" name="Equation" r:id="rId7" imgW="2006280" imgH="215640" progId="Equation.3">
              <p:embed/>
            </p:oleObj>
          </a:graphicData>
        </a:graphic>
      </p:graphicFrame>
      <p:pic>
        <p:nvPicPr>
          <p:cNvPr id="7" name="Picture 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5715000"/>
            <a:ext cx="295751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38647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VSM vs. </a:t>
            </a:r>
            <a:r>
              <a:rPr lang="en-US" dirty="0" smtClean="0"/>
              <a:t>Version-1-Probabilistic</a:t>
            </a:r>
            <a:endParaRPr lang="en-US" dirty="0" smtClean="0"/>
          </a:p>
        </p:txBody>
      </p:sp>
      <p:graphicFrame>
        <p:nvGraphicFramePr>
          <p:cNvPr id="242735" name="Group 4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48600" cy="3636582"/>
        </p:xfrm>
        <a:graphic>
          <a:graphicData uri="http://schemas.openxmlformats.org/drawingml/2006/table">
            <a:tbl>
              <a:tblPr rtl="1"/>
              <a:tblGrid>
                <a:gridCol w="1981200"/>
                <a:gridCol w="990600"/>
                <a:gridCol w="4876800"/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Probabilistic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(version 1)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Compare document with query?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Use term frequency?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Use history?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Based on theory?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VSM vs. </a:t>
            </a:r>
            <a:r>
              <a:rPr lang="en-US" dirty="0" smtClean="0"/>
              <a:t>Version-1-Probabilistic</a:t>
            </a:r>
            <a:endParaRPr lang="en-US" dirty="0" smtClean="0"/>
          </a:p>
        </p:txBody>
      </p:sp>
      <p:sp>
        <p:nvSpPr>
          <p:cNvPr id="2672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improve VSM by somehow using historical data if you have it</a:t>
            </a:r>
          </a:p>
          <a:p>
            <a:r>
              <a:rPr lang="en-US" dirty="0" smtClean="0"/>
              <a:t>Can improve probabilistic by somehow using query and/or term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Overview: Probabilistic Score </a:t>
            </a:r>
          </a:p>
        </p:txBody>
      </p:sp>
      <p:sp>
        <p:nvSpPr>
          <p:cNvPr id="307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Decide is relevant if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But we don’t really need to decide</a:t>
            </a:r>
          </a:p>
          <a:p>
            <a:pPr eaLnBrk="1" hangingPunct="1">
              <a:buNone/>
            </a:pPr>
            <a:r>
              <a:rPr lang="en-US" dirty="0" smtClean="0"/>
              <a:t>Just need to rank according to this criterion </a:t>
            </a:r>
          </a:p>
        </p:txBody>
      </p:sp>
      <p:pic>
        <p:nvPicPr>
          <p:cNvPr id="8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676400"/>
            <a:ext cx="295751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124200" y="4191000"/>
          <a:ext cx="2049895" cy="1276350"/>
        </p:xfrm>
        <a:graphic>
          <a:graphicData uri="http://schemas.openxmlformats.org/presentationml/2006/ole">
            <p:oleObj spid="_x0000_s318506" name="Equation" r:id="rId5" imgW="672808" imgH="418918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If we rank documents according to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(I will soon show you  how) …</a:t>
            </a:r>
          </a:p>
          <a:p>
            <a:pPr>
              <a:buNone/>
            </a:pPr>
            <a:r>
              <a:rPr lang="en-US" dirty="0" smtClean="0"/>
              <a:t>…documents will be in the same rank order as if we ranked them according to the thing we really want but don’t know, i.e. their probability of relevance </a:t>
            </a:r>
            <a:endParaRPr lang="en-US" dirty="0"/>
          </a:p>
        </p:txBody>
      </p:sp>
      <p:graphicFrame>
        <p:nvGraphicFramePr>
          <p:cNvPr id="340994" name="Object 2"/>
          <p:cNvGraphicFramePr>
            <a:graphicFrameLocks noChangeAspect="1"/>
          </p:cNvGraphicFramePr>
          <p:nvPr/>
        </p:nvGraphicFramePr>
        <p:xfrm>
          <a:off x="3124200" y="2311400"/>
          <a:ext cx="1828800" cy="1135901"/>
        </p:xfrm>
        <a:graphic>
          <a:graphicData uri="http://schemas.openxmlformats.org/presentationml/2006/ole">
            <p:oleObj spid="_x0000_s341029" name="Equation" r:id="rId3" imgW="672808" imgH="418918" progId="Equation.3">
              <p:embed/>
            </p:oleObj>
          </a:graphicData>
        </a:graphic>
      </p:graphicFrame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3463925" y="5715000"/>
          <a:ext cx="1606550" cy="635000"/>
        </p:xfrm>
        <a:graphic>
          <a:graphicData uri="http://schemas.openxmlformats.org/presentationml/2006/ole">
            <p:oleObj spid="_x0000_s341030" name="Equation" r:id="rId4" imgW="545626" imgH="215713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Retrieval Models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Boolean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Vector Space model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Probabilistic Models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1046958853"/>
              </p:ext>
            </p:extLst>
          </p:nvPr>
        </p:nvGraphicFramePr>
        <p:xfrm>
          <a:off x="12954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200400"/>
            <a:ext cx="41910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77226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Modeling Assumptions</a:t>
            </a:r>
            <a:br>
              <a:rPr lang="en-US" dirty="0" smtClean="0"/>
            </a:br>
            <a:r>
              <a:rPr lang="en-US" dirty="0" smtClean="0"/>
              <a:t>to Calculate Probability Score</a:t>
            </a:r>
          </a:p>
        </p:txBody>
      </p:sp>
      <p:sp>
        <p:nvSpPr>
          <p:cNvPr id="12494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Binary Words in Documents, Binary Relevance</a:t>
            </a:r>
            <a:endParaRPr lang="en-US" sz="2800" dirty="0"/>
          </a:p>
          <a:p>
            <a:pPr eaLnBrk="1" hangingPunct="1"/>
            <a:r>
              <a:rPr lang="en-US" sz="2800" dirty="0" smtClean="0"/>
              <a:t>Independence Assumption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R|D) = \frac{P(D|R)P(R)}{P(D)}  template TPT1  env TPENV1  fore 0  back 16777215  eqnno 1"/>
  <p:tag name="FILENAME" val="TP_tmp"/>
  <p:tag name="ORIGWIDTH" val="95"/>
  <p:tag name="PICTUREFILESIZE" val="50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R|D) = \frac{P(D|R)P(R)}{P(D)}  template TPT1  env TPENV1  fore 0  back 16777215  eqnno 1"/>
  <p:tag name="FILENAME" val="TP_tmp"/>
  <p:tag name="ORIGWIDTH" val="95"/>
  <p:tag name="PICTUREFILESIZE" val="50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P(D|R)}{P(D|NR)} &gt; \frac{P(NR)}{P(R)}  template TPT1  env TPENV1  fore 0  back 16777215  eqnno 2"/>
  <p:tag name="FILENAME" val="TP_tmp"/>
  <p:tag name="ORIGWIDTH" val="77"/>
  <p:tag name="PICTUREFILESIZE" val="51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P(D|R)}{P(D|NR)} &gt; \frac{P(NR)}{P(R)}  template TPT1  env TPENV1  fore 0  back 16777215  eqnno 2"/>
  <p:tag name="FILENAME" val="TP_tmp"/>
  <p:tag name="ORIGWIDTH" val="77"/>
  <p:tag name="PICTUREFILESIZE" val="519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11802</TotalTime>
  <Words>2137</Words>
  <Application>Microsoft Office PowerPoint</Application>
  <PresentationFormat>On-screen Show (4:3)</PresentationFormat>
  <Paragraphs>847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Wingdings</vt:lpstr>
      <vt:lpstr>Symbol</vt:lpstr>
      <vt:lpstr>Times New Roman</vt:lpstr>
      <vt:lpstr>Office Theme</vt:lpstr>
      <vt:lpstr>משוואה</vt:lpstr>
      <vt:lpstr>Equation</vt:lpstr>
      <vt:lpstr>Microsoft Equation 3.0</vt:lpstr>
      <vt:lpstr>Retrieval Models</vt:lpstr>
      <vt:lpstr>Retrieval Models</vt:lpstr>
      <vt:lpstr>Overview: Probabilistic Score</vt:lpstr>
      <vt:lpstr>Overview: Probabilistic Score </vt:lpstr>
      <vt:lpstr>Overview: Probabilistic Score </vt:lpstr>
      <vt:lpstr>Overview: Probabilistic Score </vt:lpstr>
      <vt:lpstr>What are we doing?</vt:lpstr>
      <vt:lpstr>Retrieval Models</vt:lpstr>
      <vt:lpstr>Modeling Assumptions to Calculate Probability Score</vt:lpstr>
      <vt:lpstr>Assumption 1: Binary Words in Documents, Binary Relevance</vt:lpstr>
      <vt:lpstr>Assumption 2: Independence</vt:lpstr>
      <vt:lpstr>Both assumptions together</vt:lpstr>
      <vt:lpstr>The probabilities we will need to work with</vt:lpstr>
      <vt:lpstr>Retrieval Models</vt:lpstr>
      <vt:lpstr>How to get these probabilities</vt:lpstr>
      <vt:lpstr>Step 1</vt:lpstr>
      <vt:lpstr>Step 1</vt:lpstr>
      <vt:lpstr>Step 1</vt:lpstr>
      <vt:lpstr>Step 1</vt:lpstr>
      <vt:lpstr>Step 1</vt:lpstr>
      <vt:lpstr>Step 1 -- Example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Step 2</vt:lpstr>
      <vt:lpstr>Slide 30</vt:lpstr>
      <vt:lpstr>Slide 31</vt:lpstr>
      <vt:lpstr>Slide 32</vt:lpstr>
      <vt:lpstr>Step 3</vt:lpstr>
      <vt:lpstr>Slide 34</vt:lpstr>
      <vt:lpstr>Slide 35</vt:lpstr>
      <vt:lpstr>Slide 36</vt:lpstr>
      <vt:lpstr>Slide 37</vt:lpstr>
      <vt:lpstr>Where is the query? </vt:lpstr>
      <vt:lpstr>Many versions</vt:lpstr>
      <vt:lpstr>2. Full version with smoothing</vt:lpstr>
      <vt:lpstr>3. Term in Document version </vt:lpstr>
      <vt:lpstr>4. Query term weights version</vt:lpstr>
      <vt:lpstr>4. Query term weights version</vt:lpstr>
      <vt:lpstr>5. Version if don’t have historical data</vt:lpstr>
      <vt:lpstr>5. Example of no-history version</vt:lpstr>
      <vt:lpstr>6th Version: BM25</vt:lpstr>
      <vt:lpstr>BM25 vs. VSM (remember?)</vt:lpstr>
      <vt:lpstr>Document Length Normalization in probabilistic approach</vt:lpstr>
      <vt:lpstr>VSM vs. Version-1-Probabilistic</vt:lpstr>
      <vt:lpstr>VSM vs. Version-1-Probabilistic</vt:lpstr>
      <vt:lpstr>VSM vs. Version-1-Probabilistic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dbodoff</cp:lastModifiedBy>
  <cp:revision>217</cp:revision>
  <dcterms:created xsi:type="dcterms:W3CDTF">2008-09-19T15:37:19Z</dcterms:created>
  <dcterms:modified xsi:type="dcterms:W3CDTF">2014-11-26T08:28:56Z</dcterms:modified>
</cp:coreProperties>
</file>