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8" r:id="rId17"/>
    <p:sldId id="273" r:id="rId18"/>
    <p:sldId id="274" r:id="rId19"/>
    <p:sldId id="275" r:id="rId20"/>
    <p:sldId id="257" r:id="rId21"/>
    <p:sldId id="276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ika.toikkanen.2@gmail.com" initials="m" lastIdx="1" clrIdx="0">
    <p:extLst>
      <p:ext uri="{19B8F6BF-5375-455C-9EA6-DF929625EA0E}">
        <p15:presenceInfo xmlns:p15="http://schemas.microsoft.com/office/powerpoint/2012/main" userId="3cb9f0fa52d763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2"/>
  </p:normalViewPr>
  <p:slideViewPr>
    <p:cSldViewPr snapToGrid="0">
      <p:cViewPr varScale="1">
        <p:scale>
          <a:sx n="106" d="100"/>
          <a:sy n="106" d="100"/>
        </p:scale>
        <p:origin x="1800" y="17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defRPr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defRPr/>
            </a:pPr>
            <a:fld id="{EA560D1F-6160-4383-AEB4-BE8B51822EF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defRPr/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538360" y="274680"/>
            <a:ext cx="614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38360" y="274680"/>
            <a:ext cx="614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38360" y="274680"/>
            <a:ext cx="614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41" name="그림 40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2" name="그림 41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538360" y="274680"/>
            <a:ext cx="614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538360" y="274680"/>
            <a:ext cx="614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538360" y="274680"/>
            <a:ext cx="614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538360" y="274680"/>
            <a:ext cx="614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2538360" y="274680"/>
            <a:ext cx="614808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538360" y="274680"/>
            <a:ext cx="614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538360" y="274680"/>
            <a:ext cx="614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538360" y="274680"/>
            <a:ext cx="614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6453360"/>
            <a:ext cx="9143640" cy="215640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0" y="260640"/>
            <a:ext cx="9143640" cy="215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1/4/18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" name="그림 9"/>
          <p:cNvPicPr/>
          <p:nvPr/>
        </p:nvPicPr>
        <p:blipFill>
          <a:blip r:embed="rId14"/>
          <a:stretch/>
        </p:blipFill>
        <p:spPr>
          <a:xfrm>
            <a:off x="8568000" y="6257520"/>
            <a:ext cx="575640" cy="56232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6" name="Picture 2"/>
          <p:cNvPicPr/>
          <p:nvPr/>
        </p:nvPicPr>
        <p:blipFill>
          <a:blip r:embed="rId15"/>
          <a:stretch/>
        </p:blipFill>
        <p:spPr>
          <a:xfrm>
            <a:off x="37800" y="167400"/>
            <a:ext cx="1725480" cy="308880"/>
          </a:xfrm>
          <a:prstGeom prst="rect">
            <a:avLst/>
          </a:prstGeom>
          <a:ln>
            <a:noFill/>
          </a:ln>
        </p:spPr>
      </p:pic>
      <p:pic>
        <p:nvPicPr>
          <p:cNvPr id="7" name="그림 5"/>
          <p:cNvPicPr/>
          <p:nvPr/>
        </p:nvPicPr>
        <p:blipFill>
          <a:blip r:embed="rId16"/>
          <a:stretch/>
        </p:blipFill>
        <p:spPr>
          <a:xfrm>
            <a:off x="1690200" y="28800"/>
            <a:ext cx="865440" cy="798120"/>
          </a:xfrm>
          <a:prstGeom prst="rect">
            <a:avLst/>
          </a:prstGeom>
          <a:ln>
            <a:noFill/>
          </a:ln>
        </p:spPr>
      </p:pic>
      <p:sp>
        <p:nvSpPr>
          <p:cNvPr id="8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altLang="ko-KR" sz="4400" dirty="0"/>
              <a:t>RANSAC</a:t>
            </a:r>
            <a:endParaRPr lang="ko-K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996000" y="3596760"/>
            <a:ext cx="3528000" cy="935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  <a:ea typeface="맑은 고딕"/>
              </a:rPr>
              <a:t>BEP2021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18D9-4938-4CA9-ADDB-6705EE83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RANSAC procedure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057F3-C893-44A3-9E08-D7D05483DE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89"/>
          <a:stretch/>
        </p:blipFill>
        <p:spPr>
          <a:xfrm>
            <a:off x="1047750" y="1706879"/>
            <a:ext cx="7048500" cy="40176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E2E1BD-9345-4F12-9D2E-84FCB7E3FD1D}"/>
              </a:ext>
            </a:extLst>
          </p:cNvPr>
          <p:cNvSpPr txBox="1"/>
          <p:nvPr/>
        </p:nvSpPr>
        <p:spPr>
          <a:xfrm>
            <a:off x="0" y="6248400"/>
            <a:ext cx="5134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Image source: </a:t>
            </a:r>
            <a:r>
              <a:rPr lang="en-GB" sz="1000" b="0" i="0" u="none" strike="noStrike" baseline="0" dirty="0"/>
              <a:t>http://www.cse.psu.edu/~rtc12/CSE486/lecture15.pdf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847930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18D9-4938-4CA9-ADDB-6705EE83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RANSAC procedure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3787F-5DAF-4245-9268-35DC19C2E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08"/>
          <a:stretch/>
        </p:blipFill>
        <p:spPr>
          <a:xfrm>
            <a:off x="1047750" y="1599839"/>
            <a:ext cx="7048500" cy="41627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591625-A2C8-4C1A-9261-EC2B06C4BAA0}"/>
              </a:ext>
            </a:extLst>
          </p:cNvPr>
          <p:cNvSpPr txBox="1"/>
          <p:nvPr/>
        </p:nvSpPr>
        <p:spPr>
          <a:xfrm>
            <a:off x="0" y="6248400"/>
            <a:ext cx="5134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Image source: </a:t>
            </a:r>
            <a:r>
              <a:rPr lang="en-GB" sz="1000" b="0" i="0" u="none" strike="noStrike" baseline="0" dirty="0"/>
              <a:t>http://www.cse.psu.edu/~rtc12/CSE486/lecture15.pdf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354725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18D9-4938-4CA9-ADDB-6705EE83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RANSAC procedure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D6DCB-AEFF-481F-8E23-311AFC68DF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96"/>
          <a:stretch/>
        </p:blipFill>
        <p:spPr>
          <a:xfrm>
            <a:off x="1047750" y="1840991"/>
            <a:ext cx="7048500" cy="3902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C6A43A-B9A0-4B7E-B438-ED14D307435F}"/>
              </a:ext>
            </a:extLst>
          </p:cNvPr>
          <p:cNvSpPr txBox="1"/>
          <p:nvPr/>
        </p:nvSpPr>
        <p:spPr>
          <a:xfrm>
            <a:off x="0" y="6248400"/>
            <a:ext cx="5134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Image source: </a:t>
            </a:r>
            <a:r>
              <a:rPr lang="en-GB" sz="1000" b="0" i="0" u="none" strike="noStrike" baseline="0" dirty="0"/>
              <a:t>http://www.cse.psu.edu/~rtc12/CSE486/lecture15.pdf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651464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18D9-4938-4CA9-ADDB-6705EE83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RANSAC procedure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F2A302-8407-4C0B-B8ED-B479FD43AD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48"/>
          <a:stretch/>
        </p:blipFill>
        <p:spPr>
          <a:xfrm>
            <a:off x="1033462" y="1599840"/>
            <a:ext cx="7077075" cy="4153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96C9E1-A68C-4CF1-84A1-C8772FA4DDFE}"/>
              </a:ext>
            </a:extLst>
          </p:cNvPr>
          <p:cNvSpPr txBox="1"/>
          <p:nvPr/>
        </p:nvSpPr>
        <p:spPr>
          <a:xfrm>
            <a:off x="0" y="6248400"/>
            <a:ext cx="5134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Image source: </a:t>
            </a:r>
            <a:r>
              <a:rPr lang="en-GB" sz="1000" b="0" i="0" u="none" strike="noStrike" baseline="0" dirty="0"/>
              <a:t>http://www.cse.psu.edu/~rtc12/CSE486/lecture15.pdf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158790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18D9-4938-4CA9-ADDB-6705EE83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RANSAC procedure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A03CF-3A54-4534-8301-F5448CF95F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48"/>
          <a:stretch/>
        </p:blipFill>
        <p:spPr>
          <a:xfrm>
            <a:off x="1062037" y="1599840"/>
            <a:ext cx="7019925" cy="41770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4B19F7-1933-4F76-90C4-BFF6BC4DF892}"/>
              </a:ext>
            </a:extLst>
          </p:cNvPr>
          <p:cNvSpPr txBox="1"/>
          <p:nvPr/>
        </p:nvSpPr>
        <p:spPr>
          <a:xfrm>
            <a:off x="0" y="6248400"/>
            <a:ext cx="5134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Image source: </a:t>
            </a:r>
            <a:r>
              <a:rPr lang="en-GB" sz="1000" b="0" i="0" u="none" strike="noStrike" baseline="0" dirty="0"/>
              <a:t>http://www.cse.psu.edu/~rtc12/CSE486/lecture15.pdf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238691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18D9-4938-4CA9-ADDB-6705EE83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RANSAC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B19F7-1933-4F76-90C4-BFF6BC4DF892}"/>
              </a:ext>
            </a:extLst>
          </p:cNvPr>
          <p:cNvSpPr txBox="1"/>
          <p:nvPr/>
        </p:nvSpPr>
        <p:spPr>
          <a:xfrm>
            <a:off x="0" y="6248400"/>
            <a:ext cx="5134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Image source: </a:t>
            </a:r>
            <a:r>
              <a:rPr lang="en-GB" sz="1000" b="0" i="0" u="none" strike="noStrike" baseline="0" dirty="0"/>
              <a:t>http://www.cse.psu.edu/~rtc12/CSE486/lecture15.pdf</a:t>
            </a:r>
            <a:endParaRPr lang="en-GB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CE409A-6D13-43BF-A74A-F6485FD33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381125"/>
            <a:ext cx="51054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32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18D9-4938-4CA9-ADDB-6705EE83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RANSAC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B19F7-1933-4F76-90C4-BFF6BC4DF892}"/>
              </a:ext>
            </a:extLst>
          </p:cNvPr>
          <p:cNvSpPr txBox="1"/>
          <p:nvPr/>
        </p:nvSpPr>
        <p:spPr>
          <a:xfrm>
            <a:off x="0" y="6248400"/>
            <a:ext cx="5134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Image source: </a:t>
            </a:r>
            <a:r>
              <a:rPr lang="en-GB" sz="1000" b="0" i="0" u="none" strike="noStrike" baseline="0" dirty="0"/>
              <a:t>http://www.cse.psu.edu/~rtc12/CSE486/lecture15.pdf</a:t>
            </a:r>
            <a:endParaRPr lang="en-GB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CE409A-6D13-43BF-A74A-F6485FD33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81" y="1381126"/>
            <a:ext cx="4521436" cy="4310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4EA26D-0A56-4073-81FE-FFEA866A13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16" t="12444" r="20625"/>
          <a:stretch/>
        </p:blipFill>
        <p:spPr>
          <a:xfrm>
            <a:off x="5134708" y="1705271"/>
            <a:ext cx="3726078" cy="39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04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18D9-4938-4CA9-ADDB-6705EE83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RANSAC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B19F7-1933-4F76-90C4-BFF6BC4DF892}"/>
              </a:ext>
            </a:extLst>
          </p:cNvPr>
          <p:cNvSpPr txBox="1"/>
          <p:nvPr/>
        </p:nvSpPr>
        <p:spPr>
          <a:xfrm>
            <a:off x="0" y="6248400"/>
            <a:ext cx="5134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Image source: </a:t>
            </a:r>
            <a:r>
              <a:rPr lang="en-GB" sz="1000" b="0" i="0" u="none" strike="noStrike" baseline="0" dirty="0"/>
              <a:t>http://www.cse.psu.edu/~rtc12/CSE486/lecture15.pdf</a:t>
            </a:r>
            <a:endParaRPr lang="en-GB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1B6B46-C2CF-4F25-9D58-36BD98149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50" y="1599840"/>
            <a:ext cx="5314950" cy="4067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7468F4-4E93-4976-805D-7A74C5832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590" y="2081032"/>
            <a:ext cx="41338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95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98B0-B60B-4C15-A2A9-8F81D49F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RANSAC Applications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53CF4-5DB3-4CE2-B967-3233DA53790D}"/>
              </a:ext>
            </a:extLst>
          </p:cNvPr>
          <p:cNvSpPr txBox="1"/>
          <p:nvPr/>
        </p:nvSpPr>
        <p:spPr>
          <a:xfrm>
            <a:off x="257908" y="1441938"/>
            <a:ext cx="842853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Align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Camera stabilization, image stitching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Estimate camera or object movement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 object tracking in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Detect shapes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lane detection for cars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111756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471B-D201-4A96-9895-21683730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RANSAC: Pros &amp; Cons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F3E66-3785-4247-A055-78133F1821BE}"/>
              </a:ext>
            </a:extLst>
          </p:cNvPr>
          <p:cNvSpPr txBox="1"/>
          <p:nvPr/>
        </p:nvSpPr>
        <p:spPr>
          <a:xfrm>
            <a:off x="480646" y="1863969"/>
            <a:ext cx="81123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2000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Robust to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Works well for small number of estimated </a:t>
            </a:r>
            <a:br>
              <a:rPr lang="en-GB" sz="2000" dirty="0"/>
            </a:br>
            <a:r>
              <a:rPr lang="en-GB" sz="2000" dirty="0"/>
              <a:t>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Computational complexity increases quickly when the proportion of outliers and number of model parameters 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Fits only one model at a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i.e. for multiple fitted lines need to iterate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9250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B5A1-4856-4E21-920E-884D0D11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Parameter estimation</a:t>
            </a:r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8DBA2-4AB9-462F-A322-F49B12F8A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3" y="2614351"/>
            <a:ext cx="4785515" cy="34316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E39232-EAA3-4462-833F-AE5EDE22DD14}"/>
              </a:ext>
            </a:extLst>
          </p:cNvPr>
          <p:cNvSpPr txBox="1"/>
          <p:nvPr/>
        </p:nvSpPr>
        <p:spPr>
          <a:xfrm>
            <a:off x="0" y="6248400"/>
            <a:ext cx="5134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Image source: </a:t>
            </a:r>
            <a:r>
              <a:rPr lang="en-GB" sz="1000" b="0" i="0" u="none" strike="noStrike" baseline="0" dirty="0"/>
              <a:t>R </a:t>
            </a:r>
            <a:r>
              <a:rPr lang="en-GB" sz="1000" b="0" i="0" u="none" strike="noStrike" baseline="0" dirty="0" err="1"/>
              <a:t>Szeliski</a:t>
            </a:r>
            <a:r>
              <a:rPr lang="en-GB" sz="1000" b="0" i="0" u="none" strike="noStrike" baseline="0" dirty="0"/>
              <a:t>, </a:t>
            </a:r>
            <a:r>
              <a:rPr lang="en-GB" sz="1000" dirty="0"/>
              <a:t>Computer Vision: Algorithms and Applications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B47BAA-9CA9-4DF7-9A67-68D0054D4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905" y="3275412"/>
            <a:ext cx="4375095" cy="16600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95A69C-8699-4EED-9A98-4C82C2DFF163}"/>
              </a:ext>
            </a:extLst>
          </p:cNvPr>
          <p:cNvSpPr txBox="1"/>
          <p:nvPr/>
        </p:nvSpPr>
        <p:spPr>
          <a:xfrm>
            <a:off x="457560" y="1548446"/>
            <a:ext cx="7187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dirty="0"/>
              <a:t>How </a:t>
            </a:r>
            <a:r>
              <a:rPr lang="fi-FI" sz="2000" dirty="0" err="1"/>
              <a:t>can</a:t>
            </a:r>
            <a:r>
              <a:rPr lang="fi-FI" sz="2000" dirty="0"/>
              <a:t> </a:t>
            </a:r>
            <a:r>
              <a:rPr lang="fi-FI" sz="2000" dirty="0" err="1"/>
              <a:t>we</a:t>
            </a:r>
            <a:r>
              <a:rPr lang="fi-FI" sz="2000" dirty="0"/>
              <a:t> </a:t>
            </a:r>
            <a:r>
              <a:rPr lang="fi-FI" sz="2000" dirty="0" err="1"/>
              <a:t>match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corresponding</a:t>
            </a:r>
            <a:r>
              <a:rPr lang="fi-FI" sz="2000" dirty="0"/>
              <a:t> </a:t>
            </a:r>
            <a:r>
              <a:rPr lang="fi-FI" sz="2000" dirty="0" err="1"/>
              <a:t>points</a:t>
            </a:r>
            <a:r>
              <a:rPr lang="fi-FI" sz="2000" dirty="0"/>
              <a:t> in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different</a:t>
            </a:r>
            <a:r>
              <a:rPr lang="fi-FI" sz="2000" dirty="0"/>
              <a:t> </a:t>
            </a:r>
            <a:br>
              <a:rPr lang="fi-FI" sz="2000" dirty="0"/>
            </a:br>
            <a:r>
              <a:rPr lang="fi-FI" sz="2000" dirty="0" err="1"/>
              <a:t>perspective</a:t>
            </a:r>
            <a:r>
              <a:rPr lang="fi-FI" sz="2000" dirty="0"/>
              <a:t> </a:t>
            </a:r>
            <a:r>
              <a:rPr lang="fi-FI" sz="2000" dirty="0" err="1"/>
              <a:t>images</a:t>
            </a:r>
            <a:r>
              <a:rPr lang="en-GB" sz="2000" dirty="0"/>
              <a:t>?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30807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5263-1DF6-4746-BE54-C1150E8BC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Homework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080A1-8F93-4B0F-B4DE-EA2531A0A9C8}"/>
              </a:ext>
            </a:extLst>
          </p:cNvPr>
          <p:cNvSpPr txBox="1"/>
          <p:nvPr/>
        </p:nvSpPr>
        <p:spPr>
          <a:xfrm>
            <a:off x="480646" y="1400548"/>
            <a:ext cx="79951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i-FI" sz="2000" dirty="0" err="1"/>
              <a:t>Preprocess</a:t>
            </a:r>
            <a:r>
              <a:rPr lang="fi-FI" sz="2000" dirty="0"/>
              <a:t> ’lane.png’ </a:t>
            </a:r>
            <a:r>
              <a:rPr lang="fi-FI" sz="2000" dirty="0" err="1"/>
              <a:t>such</a:t>
            </a:r>
            <a:r>
              <a:rPr lang="fi-FI" sz="2000" dirty="0"/>
              <a:t> </a:t>
            </a:r>
            <a:r>
              <a:rPr lang="fi-FI" sz="2000" dirty="0" err="1"/>
              <a:t>that</a:t>
            </a:r>
            <a:r>
              <a:rPr lang="fi-FI" sz="2000" dirty="0"/>
              <a:t> </a:t>
            </a:r>
            <a:r>
              <a:rPr lang="fi-FI" sz="2000" dirty="0" err="1"/>
              <a:t>you</a:t>
            </a:r>
            <a:r>
              <a:rPr lang="fi-FI" sz="2000" dirty="0"/>
              <a:t> </a:t>
            </a:r>
            <a:r>
              <a:rPr lang="fi-FI" sz="2000" dirty="0" err="1"/>
              <a:t>can</a:t>
            </a:r>
            <a:r>
              <a:rPr lang="fi-FI" sz="2000" dirty="0"/>
              <a:t> </a:t>
            </a:r>
            <a:r>
              <a:rPr lang="fi-FI" sz="2000" dirty="0" err="1"/>
              <a:t>easily</a:t>
            </a:r>
            <a:r>
              <a:rPr lang="fi-FI" sz="2000" dirty="0"/>
              <a:t> </a:t>
            </a:r>
            <a:r>
              <a:rPr lang="fi-FI" sz="2000" dirty="0" err="1"/>
              <a:t>find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lanes</a:t>
            </a:r>
            <a:r>
              <a:rPr lang="fi-FI" sz="2000" dirty="0"/>
              <a:t> on</a:t>
            </a:r>
          </a:p>
          <a:p>
            <a:pPr lvl="1"/>
            <a:r>
              <a:rPr lang="fi-FI" sz="2000" dirty="0" err="1"/>
              <a:t>You</a:t>
            </a:r>
            <a:r>
              <a:rPr lang="fi-FI" sz="2000" dirty="0"/>
              <a:t> </a:t>
            </a:r>
            <a:r>
              <a:rPr lang="fi-FI" sz="2000" dirty="0" err="1"/>
              <a:t>can</a:t>
            </a:r>
            <a:r>
              <a:rPr lang="fi-FI" sz="2000" dirty="0"/>
              <a:t> </a:t>
            </a:r>
            <a:r>
              <a:rPr lang="fi-FI" sz="2000" dirty="0" err="1"/>
              <a:t>use</a:t>
            </a:r>
            <a:r>
              <a:rPr lang="fi-FI" sz="2000" dirty="0"/>
              <a:t> </a:t>
            </a:r>
            <a:r>
              <a:rPr lang="fi-FI" sz="2000" dirty="0" err="1"/>
              <a:t>libraries</a:t>
            </a:r>
            <a:r>
              <a:rPr lang="fi-FI" sz="2000" dirty="0"/>
              <a:t> </a:t>
            </a:r>
            <a:r>
              <a:rPr lang="fi-FI" sz="2000" dirty="0" err="1"/>
              <a:t>such</a:t>
            </a:r>
            <a:r>
              <a:rPr lang="fi-FI" sz="2000" dirty="0"/>
              <a:t> as cv2</a:t>
            </a:r>
          </a:p>
          <a:p>
            <a:pPr lvl="1"/>
            <a:endParaRPr lang="fi-FI" sz="2000" dirty="0"/>
          </a:p>
          <a:p>
            <a:pPr lvl="1"/>
            <a:endParaRPr lang="fi-FI" sz="2000" dirty="0"/>
          </a:p>
          <a:p>
            <a:pPr lvl="1"/>
            <a:endParaRPr lang="fi-FI" sz="2000" dirty="0"/>
          </a:p>
          <a:p>
            <a:pPr lvl="1"/>
            <a:endParaRPr lang="fi-FI" sz="2000" dirty="0"/>
          </a:p>
          <a:p>
            <a:pPr lvl="1"/>
            <a:endParaRPr lang="fi-FI" sz="2000" dirty="0"/>
          </a:p>
          <a:p>
            <a:pPr marL="457200" indent="-457200">
              <a:buFont typeface="+mj-lt"/>
              <a:buAutoNum type="arabicPeriod"/>
            </a:pPr>
            <a:r>
              <a:rPr lang="fi-FI" sz="2000" dirty="0"/>
              <a:t>Use RANSAC to find at least one lane and draw a line on it</a:t>
            </a:r>
          </a:p>
          <a:p>
            <a:pPr lvl="1"/>
            <a:r>
              <a:rPr lang="fi-FI" sz="2000" dirty="0"/>
              <a:t>You can use libraries, except you have to implement RANSAC</a:t>
            </a:r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5" name="Picture 4" descr="A picture containing road, meter, player, person&#10;&#10;Description automatically generated">
            <a:extLst>
              <a:ext uri="{FF2B5EF4-FFF2-40B4-BE49-F238E27FC236}">
                <a16:creationId xmlns:a16="http://schemas.microsoft.com/office/drawing/2014/main" id="{283224BD-AD66-4299-8D1F-59B7D0863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46" y="2165646"/>
            <a:ext cx="3540737" cy="134632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0A2B01-4E4E-4244-AF1D-58147A6CE5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8" t="52019" r="2527" b="3346"/>
          <a:stretch/>
        </p:blipFill>
        <p:spPr>
          <a:xfrm>
            <a:off x="4876621" y="2112089"/>
            <a:ext cx="3704491" cy="139988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ECCB25E-26DB-474A-9D45-517107AB15F1}"/>
              </a:ext>
            </a:extLst>
          </p:cNvPr>
          <p:cNvSpPr/>
          <p:nvPr/>
        </p:nvSpPr>
        <p:spPr>
          <a:xfrm>
            <a:off x="4149969" y="2661138"/>
            <a:ext cx="562708" cy="263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B22936-F12C-4D25-A04B-1ABD5DA5EF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0" t="6904" r="4363" b="53047"/>
          <a:stretch/>
        </p:blipFill>
        <p:spPr>
          <a:xfrm>
            <a:off x="4911610" y="4449267"/>
            <a:ext cx="3457948" cy="1617785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5F0968-7F2A-48D8-BE8D-D8F2B64248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8" t="52019" r="2527" b="3346"/>
          <a:stretch/>
        </p:blipFill>
        <p:spPr>
          <a:xfrm>
            <a:off x="527900" y="4449268"/>
            <a:ext cx="3423137" cy="161778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61726790-81A1-493F-B23C-C8D7F9861DF2}"/>
              </a:ext>
            </a:extLst>
          </p:cNvPr>
          <p:cNvSpPr/>
          <p:nvPr/>
        </p:nvSpPr>
        <p:spPr>
          <a:xfrm>
            <a:off x="4161692" y="5100158"/>
            <a:ext cx="562708" cy="263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458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5263-1DF6-4746-BE54-C1150E8BC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Homework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080A1-8F93-4B0F-B4DE-EA2531A0A9C8}"/>
              </a:ext>
            </a:extLst>
          </p:cNvPr>
          <p:cNvSpPr txBox="1"/>
          <p:nvPr/>
        </p:nvSpPr>
        <p:spPr>
          <a:xfrm>
            <a:off x="480646" y="1400548"/>
            <a:ext cx="85420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000" dirty="0" err="1"/>
              <a:t>Hint</a:t>
            </a:r>
            <a:r>
              <a:rPr lang="fi-FI" sz="2000" dirty="0"/>
              <a:t> for </a:t>
            </a:r>
            <a:r>
              <a:rPr lang="fi-FI" sz="2000" dirty="0" err="1"/>
              <a:t>first</a:t>
            </a:r>
            <a:r>
              <a:rPr lang="fi-FI" sz="2000" dirty="0"/>
              <a:t> </a:t>
            </a:r>
            <a:r>
              <a:rPr lang="fi-FI" sz="2000" dirty="0" err="1"/>
              <a:t>part</a:t>
            </a:r>
            <a:r>
              <a:rPr lang="fi-FI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2000" dirty="0" err="1"/>
              <a:t>Detect</a:t>
            </a:r>
            <a:r>
              <a:rPr lang="fi-FI" sz="2000" dirty="0"/>
              <a:t> </a:t>
            </a:r>
            <a:r>
              <a:rPr lang="fi-FI" sz="2000" dirty="0" err="1"/>
              <a:t>edges</a:t>
            </a:r>
            <a:endParaRPr lang="fi-FI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2000" dirty="0" err="1"/>
              <a:t>Threshold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image</a:t>
            </a:r>
          </a:p>
          <a:p>
            <a:pPr lvl="1"/>
            <a:endParaRPr lang="fi-FI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000" dirty="0" err="1"/>
              <a:t>Hint</a:t>
            </a:r>
            <a:r>
              <a:rPr lang="fi-FI" sz="2000" dirty="0"/>
              <a:t> for </a:t>
            </a:r>
            <a:r>
              <a:rPr lang="fi-FI" sz="2000" dirty="0" err="1"/>
              <a:t>second</a:t>
            </a:r>
            <a:r>
              <a:rPr lang="fi-FI" sz="2000" dirty="0"/>
              <a:t> </a:t>
            </a:r>
            <a:r>
              <a:rPr lang="fi-FI" sz="2000" dirty="0" err="1"/>
              <a:t>part</a:t>
            </a:r>
            <a:endParaRPr lang="fi-FI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2000" dirty="0"/>
              <a:t>Treat each pixel as data point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i-FI" sz="2000" dirty="0" err="1"/>
              <a:t>Each</a:t>
            </a:r>
            <a:r>
              <a:rPr lang="fi-FI" sz="2000" dirty="0"/>
              <a:t> </a:t>
            </a:r>
            <a:r>
              <a:rPr lang="fi-FI" sz="2000" dirty="0" err="1"/>
              <a:t>lane</a:t>
            </a:r>
            <a:r>
              <a:rPr lang="fi-FI" sz="2000" dirty="0"/>
              <a:t> is </a:t>
            </a:r>
            <a:r>
              <a:rPr lang="fi-FI" sz="2000" dirty="0" err="1"/>
              <a:t>its</a:t>
            </a:r>
            <a:r>
              <a:rPr lang="fi-FI" sz="2000" dirty="0"/>
              <a:t> </a:t>
            </a:r>
            <a:r>
              <a:rPr lang="fi-FI" sz="2000" dirty="0" err="1"/>
              <a:t>own</a:t>
            </a:r>
            <a:r>
              <a:rPr lang="fi-FI" sz="2000" dirty="0"/>
              <a:t> set of </a:t>
            </a:r>
            <a:r>
              <a:rPr lang="fi-FI" sz="2000" dirty="0" err="1"/>
              <a:t>inliers</a:t>
            </a:r>
            <a:endParaRPr lang="fi-FI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i-FI" sz="2000" dirty="0"/>
              <a:t>Everything else should be outlier -&gt; proportion of inliers small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2000" dirty="0" err="1"/>
              <a:t>Find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best</a:t>
            </a:r>
            <a:r>
              <a:rPr lang="fi-FI" sz="2000" dirty="0"/>
              <a:t> </a:t>
            </a:r>
            <a:r>
              <a:rPr lang="fi-FI" sz="2000" dirty="0" err="1"/>
              <a:t>fitting</a:t>
            </a:r>
            <a:r>
              <a:rPr lang="fi-FI" sz="2000" dirty="0"/>
              <a:t> </a:t>
            </a:r>
            <a:r>
              <a:rPr lang="fi-FI" sz="2000" dirty="0" err="1"/>
              <a:t>line</a:t>
            </a:r>
            <a:r>
              <a:rPr lang="fi-FI" sz="2000" dirty="0"/>
              <a:t> </a:t>
            </a:r>
            <a:r>
              <a:rPr lang="fi-FI" sz="2000" dirty="0" err="1"/>
              <a:t>through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inliers</a:t>
            </a:r>
            <a:endParaRPr lang="fi-FI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2000" dirty="0" err="1"/>
              <a:t>Use</a:t>
            </a:r>
            <a:r>
              <a:rPr lang="fi-FI" sz="2000" dirty="0"/>
              <a:t> cv2 </a:t>
            </a:r>
            <a:r>
              <a:rPr lang="fi-FI" sz="2000" dirty="0" err="1"/>
              <a:t>functions</a:t>
            </a:r>
            <a:r>
              <a:rPr lang="fi-FI" sz="2000" dirty="0"/>
              <a:t> to </a:t>
            </a:r>
            <a:r>
              <a:rPr lang="fi-FI" sz="2000" dirty="0" err="1"/>
              <a:t>draw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line</a:t>
            </a:r>
            <a:r>
              <a:rPr lang="fi-FI" sz="2000" dirty="0"/>
              <a:t> </a:t>
            </a:r>
            <a:r>
              <a:rPr lang="fi-FI" sz="2000" dirty="0" err="1"/>
              <a:t>described</a:t>
            </a:r>
            <a:r>
              <a:rPr lang="fi-FI" sz="2000" dirty="0"/>
              <a:t> </a:t>
            </a:r>
            <a:r>
              <a:rPr lang="fi-FI" sz="2000" dirty="0" err="1"/>
              <a:t>by</a:t>
            </a:r>
            <a:r>
              <a:rPr lang="fi-FI" sz="2000" dirty="0"/>
              <a:t> </a:t>
            </a:r>
            <a:r>
              <a:rPr lang="fi-FI" sz="2000" dirty="0" err="1"/>
              <a:t>two</a:t>
            </a:r>
            <a:r>
              <a:rPr lang="fi-FI" sz="2000" dirty="0"/>
              <a:t> </a:t>
            </a:r>
            <a:r>
              <a:rPr lang="fi-FI" sz="2000" dirty="0" err="1"/>
              <a:t>points</a:t>
            </a:r>
            <a:r>
              <a:rPr lang="fi-FI" sz="2000" dirty="0"/>
              <a:t> on </a:t>
            </a:r>
            <a:br>
              <a:rPr lang="fi-FI" sz="2000" dirty="0"/>
            </a:b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best</a:t>
            </a:r>
            <a:r>
              <a:rPr lang="fi-FI" sz="2000" dirty="0"/>
              <a:t> </a:t>
            </a:r>
            <a:r>
              <a:rPr lang="fi-FI" sz="2000" dirty="0" err="1"/>
              <a:t>fitting</a:t>
            </a:r>
            <a:r>
              <a:rPr lang="fi-FI" sz="2000" dirty="0"/>
              <a:t> </a:t>
            </a:r>
            <a:r>
              <a:rPr lang="fi-FI" sz="2000" dirty="0" err="1"/>
              <a:t>line</a:t>
            </a:r>
            <a:endParaRPr lang="fi-FI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i-FI" sz="2000" dirty="0"/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3501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B5A1-4856-4E21-920E-884D0D11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Outliers</a:t>
            </a:r>
            <a:endParaRPr lang="en-GB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84083-51FC-4D69-A7DA-F78C4D1E5B1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16523" y="1626408"/>
            <a:ext cx="8229240" cy="180259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/>
              <a:t>Recall: linear regression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/>
              <a:t>We cannot directly fit the model because of </a:t>
            </a:r>
            <a:br>
              <a:rPr lang="en-GB" sz="2000" dirty="0"/>
            </a:br>
            <a:r>
              <a:rPr lang="en-GB" sz="2000" dirty="0"/>
              <a:t>outliers in the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/>
              <a:t>Robust estimation methods are needed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E39232-EAA3-4462-833F-AE5EDE22DD14}"/>
              </a:ext>
            </a:extLst>
          </p:cNvPr>
          <p:cNvSpPr txBox="1"/>
          <p:nvPr/>
        </p:nvSpPr>
        <p:spPr>
          <a:xfrm>
            <a:off x="0" y="6248400"/>
            <a:ext cx="5134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Image source: </a:t>
            </a:r>
            <a:r>
              <a:rPr lang="en-GB" sz="1000" b="0" i="0" u="none" strike="noStrike" baseline="0" dirty="0"/>
              <a:t>http://www.cse.psu.edu/~rtc12/CSE486/lecture15.pdf</a:t>
            </a:r>
            <a:endParaRPr lang="en-GB" sz="1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3F3803-6A93-4948-9E5C-434800C23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0" y="3429000"/>
            <a:ext cx="4358170" cy="21611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05F804-9537-4693-AFCD-EF3E91D534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51" b="20915"/>
          <a:stretch/>
        </p:blipFill>
        <p:spPr>
          <a:xfrm>
            <a:off x="4406680" y="1698510"/>
            <a:ext cx="1456056" cy="4138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5681B7-0745-42A5-AE63-581E58197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667" y="3522031"/>
            <a:ext cx="2647822" cy="197513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31255F1-8C72-44A5-9A43-54F230FC9D9C}"/>
              </a:ext>
            </a:extLst>
          </p:cNvPr>
          <p:cNvSpPr/>
          <p:nvPr/>
        </p:nvSpPr>
        <p:spPr>
          <a:xfrm>
            <a:off x="4220308" y="4220308"/>
            <a:ext cx="726830" cy="480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17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410B-0A59-4F63-9CFA-A10A3DE6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 Estimation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B3092-47A2-49CD-BEC5-174046BEBB2E}"/>
              </a:ext>
            </a:extLst>
          </p:cNvPr>
          <p:cNvSpPr txBox="1"/>
          <p:nvPr/>
        </p:nvSpPr>
        <p:spPr>
          <a:xfrm>
            <a:off x="644769" y="1934308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Two-stage approach: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Classify data points as outliers or inliers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Fit model to inliers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Example technique: RANSAC </a:t>
            </a:r>
            <a:br>
              <a:rPr lang="en-GB" sz="2400" dirty="0"/>
            </a:br>
            <a:r>
              <a:rPr lang="en-GB" sz="2400" dirty="0"/>
              <a:t>(</a:t>
            </a:r>
            <a:r>
              <a:rPr lang="en-GB" sz="2400" dirty="0" err="1"/>
              <a:t>RANdom</a:t>
            </a:r>
            <a:r>
              <a:rPr lang="en-GB" sz="2400" dirty="0"/>
              <a:t> Sample Consensus)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Iterative method to estimate parameters of a </a:t>
            </a:r>
            <a:br>
              <a:rPr lang="en-GB" sz="2400" dirty="0"/>
            </a:br>
            <a:r>
              <a:rPr lang="en-GB" sz="2400" dirty="0"/>
              <a:t>mathematical model (e.g. linear transformation) </a:t>
            </a:r>
            <a:br>
              <a:rPr lang="en-GB" sz="2400" dirty="0"/>
            </a:br>
            <a:r>
              <a:rPr lang="en-GB" sz="2400" dirty="0"/>
              <a:t>on potential inliers while ignoring outliers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5015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18D9-4938-4CA9-ADDB-6705EE83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RANSAC procedure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417415-3D4C-4571-968E-FD6E1079EE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56"/>
          <a:stretch/>
        </p:blipFill>
        <p:spPr>
          <a:xfrm>
            <a:off x="1138237" y="1599840"/>
            <a:ext cx="6867525" cy="40961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9D89FB-6FC5-434D-BE06-E401CF442B6C}"/>
              </a:ext>
            </a:extLst>
          </p:cNvPr>
          <p:cNvSpPr txBox="1"/>
          <p:nvPr/>
        </p:nvSpPr>
        <p:spPr>
          <a:xfrm>
            <a:off x="0" y="6248400"/>
            <a:ext cx="5134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Image source: </a:t>
            </a:r>
            <a:r>
              <a:rPr lang="en-GB" sz="1000" b="0" i="0" u="none" strike="noStrike" baseline="0" dirty="0"/>
              <a:t>http://www.cse.psu.edu/~rtc12/CSE486/lecture15.pdf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34829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18D9-4938-4CA9-ADDB-6705EE83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RANSAC procedure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721BD-A753-42B2-AABA-3B572C412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44"/>
          <a:stretch/>
        </p:blipFill>
        <p:spPr>
          <a:xfrm>
            <a:off x="1157287" y="1719071"/>
            <a:ext cx="6829425" cy="3986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17C215-4635-4A60-B682-9F9E28D0AFB1}"/>
              </a:ext>
            </a:extLst>
          </p:cNvPr>
          <p:cNvSpPr txBox="1"/>
          <p:nvPr/>
        </p:nvSpPr>
        <p:spPr>
          <a:xfrm>
            <a:off x="0" y="6248400"/>
            <a:ext cx="5134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Image source: </a:t>
            </a:r>
            <a:r>
              <a:rPr lang="en-GB" sz="1000" b="0" i="0" u="none" strike="noStrike" baseline="0" dirty="0"/>
              <a:t>http://www.cse.psu.edu/~rtc12/CSE486/lecture15.pdf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45585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18D9-4938-4CA9-ADDB-6705EE83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RANSAC procedure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0F0E6B-1604-4F5C-B097-29708699F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53"/>
          <a:stretch/>
        </p:blipFill>
        <p:spPr>
          <a:xfrm>
            <a:off x="1076325" y="1475232"/>
            <a:ext cx="6991350" cy="42826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DCDEBF-273A-4593-9F2B-5521A45D8833}"/>
              </a:ext>
            </a:extLst>
          </p:cNvPr>
          <p:cNvSpPr txBox="1"/>
          <p:nvPr/>
        </p:nvSpPr>
        <p:spPr>
          <a:xfrm>
            <a:off x="0" y="6248400"/>
            <a:ext cx="5134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Image source: </a:t>
            </a:r>
            <a:r>
              <a:rPr lang="en-GB" sz="1000" b="0" i="0" u="none" strike="noStrike" baseline="0" dirty="0"/>
              <a:t>http://www.cse.psu.edu/~rtc12/CSE486/lecture15.pdf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787701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18D9-4938-4CA9-ADDB-6705EE83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RANSAC procedure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B8212-54D4-4FDD-9E10-06E1681059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29"/>
          <a:stretch/>
        </p:blipFill>
        <p:spPr>
          <a:xfrm>
            <a:off x="1071562" y="1599840"/>
            <a:ext cx="7000875" cy="41580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BA4FBD-9432-4676-AE8C-168899728C9E}"/>
              </a:ext>
            </a:extLst>
          </p:cNvPr>
          <p:cNvSpPr txBox="1"/>
          <p:nvPr/>
        </p:nvSpPr>
        <p:spPr>
          <a:xfrm>
            <a:off x="0" y="6248400"/>
            <a:ext cx="5134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Image source: </a:t>
            </a:r>
            <a:r>
              <a:rPr lang="en-GB" sz="1000" b="0" i="0" u="none" strike="noStrike" baseline="0" dirty="0"/>
              <a:t>http://www.cse.psu.edu/~rtc12/CSE486/lecture15.pdf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28922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18D9-4938-4CA9-ADDB-6705EE83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RANSAC procedure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2D2638-7E49-4536-8591-27FE6138B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547622"/>
            <a:ext cx="7029450" cy="4152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A63FF8-27F3-45E2-B9A9-D3F7D2422BDB}"/>
              </a:ext>
            </a:extLst>
          </p:cNvPr>
          <p:cNvSpPr txBox="1"/>
          <p:nvPr/>
        </p:nvSpPr>
        <p:spPr>
          <a:xfrm>
            <a:off x="0" y="6248400"/>
            <a:ext cx="5134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Image source: </a:t>
            </a:r>
            <a:r>
              <a:rPr lang="en-GB" sz="1000" b="0" i="0" u="none" strike="noStrike" baseline="0" dirty="0"/>
              <a:t>http://www.cse.psu.edu/~rtc12/CSE486/lecture15.pdf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97614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597</Words>
  <Application>Microsoft Macintosh PowerPoint</Application>
  <PresentationFormat>On-screen Show (4:3)</PresentationFormat>
  <Paragraphs>82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맑은 고딕</vt:lpstr>
      <vt:lpstr>Arial</vt:lpstr>
      <vt:lpstr>Symbol</vt:lpstr>
      <vt:lpstr>Tahoma</vt:lpstr>
      <vt:lpstr>Times New Roman</vt:lpstr>
      <vt:lpstr>Wingdings</vt:lpstr>
      <vt:lpstr>Office Theme</vt:lpstr>
      <vt:lpstr>PowerPoint Presentation</vt:lpstr>
      <vt:lpstr>Parameter estimation</vt:lpstr>
      <vt:lpstr>Outliers</vt:lpstr>
      <vt:lpstr>Robust Estimation</vt:lpstr>
      <vt:lpstr>RANSAC procedure</vt:lpstr>
      <vt:lpstr>RANSAC procedure</vt:lpstr>
      <vt:lpstr>RANSAC procedure</vt:lpstr>
      <vt:lpstr>RANSAC procedure</vt:lpstr>
      <vt:lpstr>RANSAC procedure</vt:lpstr>
      <vt:lpstr>RANSAC procedure</vt:lpstr>
      <vt:lpstr>RANSAC procedure</vt:lpstr>
      <vt:lpstr>RANSAC procedure</vt:lpstr>
      <vt:lpstr>RANSAC procedure</vt:lpstr>
      <vt:lpstr>RANSAC procedure</vt:lpstr>
      <vt:lpstr>RANSAC</vt:lpstr>
      <vt:lpstr>RANSAC</vt:lpstr>
      <vt:lpstr>RANSAC</vt:lpstr>
      <vt:lpstr>RANSAC Applications</vt:lpstr>
      <vt:lpstr>RANSAC: Pros &amp; Cons</vt:lpstr>
      <vt:lpstr>Homework</vt:lpstr>
      <vt:lpstr>Homework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 Hong</dc:creator>
  <cp:lastModifiedBy>Lekshmy Rohit</cp:lastModifiedBy>
  <cp:revision>1403</cp:revision>
  <dcterms:created xsi:type="dcterms:W3CDTF">2014-07-16T06:16:52Z</dcterms:created>
  <dcterms:modified xsi:type="dcterms:W3CDTF">2021-09-01T06:12:08Z</dcterms:modified>
  <cp:version>1000.0000.01</cp:version>
</cp:coreProperties>
</file>