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62" r:id="rId3"/>
    <p:sldId id="639" r:id="rId5"/>
    <p:sldId id="666" r:id="rId6"/>
    <p:sldId id="663" r:id="rId7"/>
    <p:sldId id="730" r:id="rId8"/>
    <p:sldId id="684" r:id="rId9"/>
    <p:sldId id="725" r:id="rId10"/>
    <p:sldId id="726" r:id="rId11"/>
    <p:sldId id="671" r:id="rId12"/>
    <p:sldId id="670" r:id="rId13"/>
    <p:sldId id="677" r:id="rId14"/>
    <p:sldId id="672" r:id="rId15"/>
    <p:sldId id="714" r:id="rId16"/>
    <p:sldId id="713" r:id="rId17"/>
    <p:sldId id="743" r:id="rId18"/>
    <p:sldId id="747" r:id="rId19"/>
    <p:sldId id="744" r:id="rId20"/>
    <p:sldId id="750" r:id="rId21"/>
    <p:sldId id="751" r:id="rId22"/>
    <p:sldId id="752" r:id="rId23"/>
    <p:sldId id="748" r:id="rId24"/>
    <p:sldId id="753" r:id="rId25"/>
    <p:sldId id="754" r:id="rId26"/>
    <p:sldId id="749" r:id="rId27"/>
    <p:sldId id="756" r:id="rId28"/>
    <p:sldId id="757" r:id="rId29"/>
    <p:sldId id="758" r:id="rId30"/>
    <p:sldId id="759" r:id="rId31"/>
    <p:sldId id="718" r:id="rId32"/>
    <p:sldId id="567" r:id="rId3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8080"/>
    <a:srgbClr val="008000"/>
    <a:srgbClr val="808000"/>
    <a:srgbClr val="000080"/>
    <a:srgbClr val="800000"/>
    <a:srgbClr val="8080FF"/>
    <a:srgbClr val="FFFF80"/>
    <a:srgbClr val="80FF8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9" autoAdjust="0"/>
    <p:restoredTop sz="86943" autoAdjust="0"/>
  </p:normalViewPr>
  <p:slideViewPr>
    <p:cSldViewPr>
      <p:cViewPr>
        <p:scale>
          <a:sx n="106" d="100"/>
          <a:sy n="106" d="100"/>
        </p:scale>
        <p:origin x="1696" y="-24"/>
      </p:cViewPr>
      <p:guideLst>
        <p:guide orient="horz" pos="2160"/>
        <p:guide pos="292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7" d="100"/>
          <a:sy n="67" d="100"/>
        </p:scale>
        <p:origin x="3120" y="77"/>
      </p:cViewPr>
      <p:guideLst>
        <p:guide orient="horz" pos="2880"/>
        <p:guide pos="219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1EB59C-84B3-48BD-A4EF-C1E475EEEB78}"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49E48F-E46B-45DB-A62E-DDD6A2F67950}"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Visualization with</a:t>
            </a:r>
            <a:r>
              <a:rPr lang="en-US" baseline="0" dirty="0"/>
              <a:t> t-SNE: </a:t>
            </a:r>
            <a:r>
              <a:rPr lang="en-US" dirty="0"/>
              <a:t>http://www.ashukumar27.io/WordEmbeddings/</a:t>
            </a:r>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a:t>
            </a:r>
            <a:r>
              <a:rPr lang="en-US" baseline="0" dirty="0"/>
              <a:t> paper: </a:t>
            </a:r>
            <a:r>
              <a:rPr lang="en-US" dirty="0"/>
              <a:t>https://</a:t>
            </a:r>
            <a:r>
              <a:rPr lang="en-US" dirty="0" err="1"/>
              <a:t>papers.nips.cc</a:t>
            </a:r>
            <a:r>
              <a:rPr lang="en-US" dirty="0"/>
              <a:t>/paper/5021-distributed-representations-of-words-and-phrases-and-their-compositionality.pdf</a:t>
            </a:r>
            <a:endParaRPr lang="en-US" dirty="0"/>
          </a:p>
          <a:p>
            <a:endParaRPr lang="en-US" dirty="0"/>
          </a:p>
          <a:p>
            <a:r>
              <a:rPr lang="en-US" dirty="0"/>
              <a:t>Wrod2vec in </a:t>
            </a:r>
            <a:r>
              <a:rPr lang="en-US" dirty="0" err="1"/>
              <a:t>tensorflow</a:t>
            </a:r>
            <a:r>
              <a:rPr lang="en-US" dirty="0"/>
              <a:t>: https://</a:t>
            </a:r>
            <a:r>
              <a:rPr lang="en-US" dirty="0" err="1"/>
              <a:t>towardsdatascience.com</a:t>
            </a:r>
            <a:r>
              <a:rPr lang="en-US" dirty="0"/>
              <a:t>/learn-word2vec-by-implementing-it-in-tensorflow-45641adaf2ac</a:t>
            </a:r>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1" fontAlgn="auto" latinLnBrk="1" hangingPunct="1">
              <a:lnSpc>
                <a:spcPct val="100000"/>
              </a:lnSpc>
              <a:spcBef>
                <a:spcPts val="0"/>
              </a:spcBef>
              <a:spcAft>
                <a:spcPts val="0"/>
              </a:spcAft>
              <a:buClrTx/>
              <a:buSzTx/>
              <a:buFontTx/>
              <a:buNone/>
              <a:defRPr/>
            </a:pPr>
            <a:endParaRPr lang="en-US" sz="24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a:t>
            </a:r>
            <a:r>
              <a:rPr lang="en-US" baseline="0" dirty="0"/>
              <a:t> </a:t>
            </a:r>
            <a:r>
              <a:rPr lang="en-US" baseline="0" dirty="0" err="1"/>
              <a:t>Deepmind</a:t>
            </a:r>
            <a:r>
              <a:rPr lang="en-US" baseline="0" dirty="0"/>
              <a:t> </a:t>
            </a:r>
            <a:r>
              <a:rPr lang="en-US" baseline="0" dirty="0" err="1"/>
              <a:t>ppt</a:t>
            </a:r>
            <a:r>
              <a:rPr lang="en-US" baseline="0" dirty="0"/>
              <a:t>: </a:t>
            </a:r>
            <a:r>
              <a:rPr lang="en-US" baseline="0" dirty="0"/>
              <a:t>https://cs230.stanford.edu/files/C5M2.pdf</a:t>
            </a:r>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a:t>
            </a:r>
            <a:r>
              <a:rPr lang="en-US" baseline="0" dirty="0"/>
              <a:t> paper: </a:t>
            </a:r>
            <a:r>
              <a:rPr lang="en-US" dirty="0"/>
              <a:t>https://</a:t>
            </a:r>
            <a:r>
              <a:rPr lang="en-US" dirty="0" err="1"/>
              <a:t>papers.nips.cc</a:t>
            </a:r>
            <a:r>
              <a:rPr lang="en-US" dirty="0"/>
              <a:t>/paper/5021-distributed-representations-of-words-and-phrases-and-their-compositionality.pdf</a:t>
            </a:r>
            <a:endParaRPr lang="en-US" dirty="0"/>
          </a:p>
          <a:p>
            <a:endParaRPr lang="en-US" dirty="0"/>
          </a:p>
          <a:p>
            <a:r>
              <a:rPr lang="en-US" dirty="0"/>
              <a:t>Wrod2vec in </a:t>
            </a:r>
            <a:r>
              <a:rPr lang="en-US" dirty="0" err="1"/>
              <a:t>tensorflow</a:t>
            </a:r>
            <a:r>
              <a:rPr lang="en-US" dirty="0"/>
              <a:t>: https://</a:t>
            </a:r>
            <a:r>
              <a:rPr lang="en-US" dirty="0" err="1"/>
              <a:t>towardsdatascience.com</a:t>
            </a:r>
            <a:r>
              <a:rPr lang="en-US" dirty="0"/>
              <a:t>/learn-word2vec-by-implementing-it-in-tensorflow-45641adaf2ac</a:t>
            </a:r>
            <a:endParaRPr lang="en-US" dirty="0"/>
          </a:p>
        </p:txBody>
      </p:sp>
      <p:sp>
        <p:nvSpPr>
          <p:cNvPr id="4" name="Slide Number Placeholder 3"/>
          <p:cNvSpPr>
            <a:spLocks noGrp="1"/>
          </p:cNvSpPr>
          <p:nvPr>
            <p:ph type="sldNum" sz="quarter" idx="10"/>
          </p:nvPr>
        </p:nvSpPr>
        <p:spPr/>
        <p:txBody>
          <a:bodyPr/>
          <a:lstStyle/>
          <a:p>
            <a:fld id="{6849E48F-E46B-45DB-A62E-DDD6A2F67950}" type="slidenum">
              <a:rPr lang="ko-KR" altLang="en-US" smtClean="0"/>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11" name="직사각형 10"/>
          <p:cNvSpPr/>
          <p:nvPr userDrawn="1"/>
        </p:nvSpPr>
        <p:spPr>
          <a:xfrm>
            <a:off x="0" y="6453336"/>
            <a:ext cx="9144000" cy="216024"/>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userDrawn="1"/>
        </p:nvSpPr>
        <p:spPr>
          <a:xfrm>
            <a:off x="0" y="260648"/>
            <a:ext cx="9144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날짜 개체 틀 3"/>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pic>
        <p:nvPicPr>
          <p:cNvPr id="10" name="그림 9"/>
          <p:cNvPicPr>
            <a:picLocks noChangeAspect="1"/>
          </p:cNvPicPr>
          <p:nvPr userDrawn="1"/>
        </p:nvPicPr>
        <p:blipFill>
          <a:blip r:embed="rId2"/>
          <a:stretch>
            <a:fillRect/>
          </a:stretch>
        </p:blipFill>
        <p:spPr>
          <a:xfrm>
            <a:off x="8567936" y="6257657"/>
            <a:ext cx="576064" cy="562510"/>
          </a:xfrm>
          <a:prstGeom prst="rect">
            <a:avLst/>
          </a:prstGeom>
        </p:spPr>
      </p:pic>
      <p:sp>
        <p:nvSpPr>
          <p:cNvPr id="2" name="제목 1"/>
          <p:cNvSpPr>
            <a:spLocks noGrp="1"/>
          </p:cNvSpPr>
          <p:nvPr>
            <p:ph type="ctrTitle"/>
          </p:nvPr>
        </p:nvSpPr>
        <p:spPr>
          <a:xfrm>
            <a:off x="685800" y="2130425"/>
            <a:ext cx="7772400" cy="1470025"/>
          </a:xfrm>
        </p:spPr>
        <p:txBody>
          <a:bodyPr/>
          <a:lstStyle>
            <a:lvl1pPr>
              <a:defRPr>
                <a:latin typeface="Tahoma" panose="020B0604030504040204" pitchFamily="34" charset="0"/>
                <a:ea typeface="Malgun Gothic" panose="020B0503020000020004" pitchFamily="50" charset="-127"/>
                <a:cs typeface="Tahoma" panose="020B0604030504040204" pitchFamily="34" charset="0"/>
              </a:defRPr>
            </a:lvl1pPr>
          </a:lstStyle>
          <a:p>
            <a:endParaRPr lang="ko-KR" altLang="en-US" dirty="0"/>
          </a:p>
        </p:txBody>
      </p:sp>
      <p:sp>
        <p:nvSpPr>
          <p:cNvPr id="3" name="부제목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latin typeface="Tahoma" panose="020B0604030504040204" pitchFamily="34" charset="0"/>
                <a:ea typeface="Malgun Gothic" panose="020B0503020000020004" pitchFamily="50" charset="-127"/>
                <a:cs typeface="Tahom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endParaRPr lang="ko-KR" altLang="en-US" dirty="0"/>
          </a:p>
        </p:txBody>
      </p:sp>
      <p:pic>
        <p:nvPicPr>
          <p:cNvPr id="15"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p:spPr>
      </p:pic>
      <p:pic>
        <p:nvPicPr>
          <p:cNvPr id="6" name="그림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endParaRPr lang="ko-KR" altLang="en-US"/>
          </a:p>
        </p:txBody>
      </p:sp>
      <p:sp>
        <p:nvSpPr>
          <p:cNvPr id="3" name="세로 텍스트 개체 틀 2"/>
          <p:cNvSpPr>
            <a:spLocks noGrp="1"/>
          </p:cNvSpPr>
          <p:nvPr>
            <p:ph type="body" orient="vert" idx="1" hasCustomPrompt="1"/>
          </p:nvPr>
        </p:nvSpPr>
        <p:spPr/>
        <p:txBody>
          <a:bodyPr vert="eaVert"/>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4" name="날짜 개체 틀 3"/>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6629400" y="274638"/>
            <a:ext cx="2057400" cy="5851525"/>
          </a:xfrm>
        </p:spPr>
        <p:txBody>
          <a:bodyPr vert="eaVert"/>
          <a:lstStyle/>
          <a:p>
            <a:r>
              <a:rPr lang="ko-KR" altLang="en-US"/>
              <a:t>마스터 제목 스타일 편집</a:t>
            </a:r>
            <a:endParaRPr lang="ko-KR" altLang="en-US"/>
          </a:p>
        </p:txBody>
      </p:sp>
      <p:sp>
        <p:nvSpPr>
          <p:cNvPr id="3" name="세로 텍스트 개체 틀 2"/>
          <p:cNvSpPr>
            <a:spLocks noGrp="1"/>
          </p:cNvSpPr>
          <p:nvPr>
            <p:ph type="body" orient="vert" idx="1" hasCustomPrompt="1"/>
          </p:nvPr>
        </p:nvSpPr>
        <p:spPr>
          <a:xfrm>
            <a:off x="457200" y="274638"/>
            <a:ext cx="6019800" cy="5851525"/>
          </a:xfrm>
        </p:spPr>
        <p:txBody>
          <a:bodyPr vert="eaVert"/>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4" name="날짜 개체 틀 3"/>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fld>
            <a:endParaRPr lang="ko-KR" altLang="en-US" dirty="0"/>
          </a:p>
        </p:txBody>
      </p:sp>
      <p:sp>
        <p:nvSpPr>
          <p:cNvPr id="11" name="직사각형 10"/>
          <p:cNvSpPr/>
          <p:nvPr userDrawn="1"/>
        </p:nvSpPr>
        <p:spPr>
          <a:xfrm>
            <a:off x="0" y="6453336"/>
            <a:ext cx="9144000" cy="216024"/>
          </a:xfrm>
          <a:prstGeom prst="rect">
            <a:avLst/>
          </a:prstGeom>
          <a:solidFill>
            <a:srgbClr val="C00000"/>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userDrawn="1"/>
        </p:nvSpPr>
        <p:spPr>
          <a:xfrm>
            <a:off x="0" y="260648"/>
            <a:ext cx="9144000" cy="216024"/>
          </a:xfrm>
          <a:prstGeom prst="rect">
            <a:avLst/>
          </a:prstGeom>
          <a:solidFill>
            <a:schemeClr val="tx1">
              <a:lumMod val="85000"/>
              <a:lumOff val="15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날짜 개체 틀 3"/>
          <p:cNvSpPr txBox="1"/>
          <p:nvPr userDrawn="1"/>
        </p:nvSpPr>
        <p:spPr>
          <a:xfrm>
            <a:off x="457200" y="6376243"/>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C0F53C2A-7C0B-4DC8-903B-E70256884734}" type="datetimeFigureOut">
              <a:rPr lang="ko-KR" altLang="en-US" smtClean="0">
                <a:solidFill>
                  <a:schemeClr val="bg1"/>
                </a:solidFill>
              </a:rPr>
            </a:fld>
            <a:endParaRPr lang="ko-KR" altLang="en-US" dirty="0">
              <a:solidFill>
                <a:schemeClr val="bg1"/>
              </a:solidFill>
            </a:endParaRPr>
          </a:p>
        </p:txBody>
      </p:sp>
      <p:pic>
        <p:nvPicPr>
          <p:cNvPr id="17" name="그림 16"/>
          <p:cNvPicPr>
            <a:picLocks noChangeAspect="1"/>
          </p:cNvPicPr>
          <p:nvPr userDrawn="1"/>
        </p:nvPicPr>
        <p:blipFill>
          <a:blip r:embed="rId2"/>
          <a:stretch>
            <a:fillRect/>
          </a:stretch>
        </p:blipFill>
        <p:spPr>
          <a:xfrm>
            <a:off x="8567936" y="6257657"/>
            <a:ext cx="576064" cy="562510"/>
          </a:xfrm>
          <a:prstGeom prst="rect">
            <a:avLst/>
          </a:prstGeom>
        </p:spPr>
      </p:pic>
      <p:sp>
        <p:nvSpPr>
          <p:cNvPr id="2" name="제목 1"/>
          <p:cNvSpPr>
            <a:spLocks noGrp="1"/>
          </p:cNvSpPr>
          <p:nvPr>
            <p:ph type="title" hasCustomPrompt="1"/>
          </p:nvPr>
        </p:nvSpPr>
        <p:spPr>
          <a:xfrm>
            <a:off x="2538288" y="274639"/>
            <a:ext cx="6148512" cy="1325562"/>
          </a:xfrm>
        </p:spPr>
        <p:txBody>
          <a:bodyPr/>
          <a:lstStyle>
            <a:lvl1pPr>
              <a:defRPr>
                <a:latin typeface="Tahoma" panose="020B0604030504040204" pitchFamily="34" charset="0"/>
                <a:ea typeface="Malgun Gothic" panose="020B0503020000020004" pitchFamily="50" charset="-127"/>
                <a:cs typeface="Tahoma" panose="020B0604030504040204" pitchFamily="34" charset="0"/>
              </a:defRPr>
            </a:lvl1pPr>
          </a:lstStyle>
          <a:p>
            <a:r>
              <a:rPr lang="ko-KR" altLang="en-US" dirty="0"/>
              <a:t>마스터 제목 스타일 편집</a:t>
            </a:r>
            <a:endParaRPr lang="ko-KR" altLang="en-US" dirty="0"/>
          </a:p>
        </p:txBody>
      </p:sp>
      <p:sp>
        <p:nvSpPr>
          <p:cNvPr id="3" name="내용 개체 틀 2"/>
          <p:cNvSpPr>
            <a:spLocks noGrp="1"/>
          </p:cNvSpPr>
          <p:nvPr>
            <p:ph idx="1" hasCustomPrompt="1"/>
          </p:nvPr>
        </p:nvSpPr>
        <p:spPr/>
        <p:txBody>
          <a:bodyPr/>
          <a:lstStyle>
            <a:lvl1pPr>
              <a:defRPr>
                <a:latin typeface="Tahoma" panose="020B0604030504040204" pitchFamily="34" charset="0"/>
                <a:cs typeface="Tahoma" panose="020B0604030504040204" pitchFamily="34" charset="0"/>
              </a:defRPr>
            </a:lvl1pPr>
            <a:lvl2pPr>
              <a:defRPr>
                <a:latin typeface="Tahoma" panose="020B0604030504040204" pitchFamily="34" charset="0"/>
                <a:cs typeface="Tahoma" panose="020B0604030504040204" pitchFamily="34" charset="0"/>
              </a:defRPr>
            </a:lvl2pPr>
            <a:lvl3pPr>
              <a:defRPr>
                <a:latin typeface="Tahoma" panose="020B0604030504040204" pitchFamily="34" charset="0"/>
                <a:cs typeface="Tahoma" panose="020B0604030504040204" pitchFamily="34" charset="0"/>
              </a:defRPr>
            </a:lvl3pPr>
            <a:lvl4pPr>
              <a:defRPr>
                <a:latin typeface="Tahoma" panose="020B0604030504040204" pitchFamily="34" charset="0"/>
                <a:cs typeface="Tahoma" panose="020B0604030504040204" pitchFamily="34" charset="0"/>
              </a:defRPr>
            </a:lvl4pPr>
            <a:lvl5pPr>
              <a:defRPr>
                <a:latin typeface="Tahoma" panose="020B0604030504040204" pitchFamily="34" charset="0"/>
                <a:cs typeface="Tahoma" panose="020B0604030504040204" pitchFamily="34" charset="0"/>
              </a:defRPr>
            </a:lvl5pPr>
          </a:lstStyle>
          <a:p>
            <a:pPr lvl="0"/>
            <a:r>
              <a:rPr lang="ko-KR" altLang="en-US" dirty="0"/>
              <a:t>마스터 텍스트 스타일을 편집합니다</a:t>
            </a:r>
            <a:endParaRPr lang="ko-KR" altLang="en-US" dirty="0"/>
          </a:p>
          <a:p>
            <a:pPr lvl="1"/>
            <a:r>
              <a:rPr lang="ko-KR" altLang="en-US" dirty="0"/>
              <a:t>둘째 수준</a:t>
            </a:r>
            <a:endParaRPr lang="ko-KR" altLang="en-US" dirty="0"/>
          </a:p>
          <a:p>
            <a:pPr lvl="2"/>
            <a:r>
              <a:rPr lang="ko-KR" altLang="en-US" dirty="0"/>
              <a:t>셋째 수준</a:t>
            </a:r>
            <a:endParaRPr lang="ko-KR" altLang="en-US" dirty="0"/>
          </a:p>
          <a:p>
            <a:pPr lvl="3"/>
            <a:r>
              <a:rPr lang="ko-KR" altLang="en-US" dirty="0"/>
              <a:t>넷째 수준</a:t>
            </a:r>
            <a:endParaRPr lang="ko-KR" altLang="en-US" dirty="0"/>
          </a:p>
          <a:p>
            <a:pPr lvl="4"/>
            <a:r>
              <a:rPr lang="ko-KR" altLang="en-US" dirty="0"/>
              <a:t>다섯째 수준</a:t>
            </a:r>
            <a:endParaRPr lang="ko-KR" altLang="en-US" dirty="0"/>
          </a:p>
        </p:txBody>
      </p:sp>
      <p:pic>
        <p:nvPicPr>
          <p:cNvPr id="2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728" y="167374"/>
            <a:ext cx="1725960" cy="309298"/>
          </a:xfrm>
          <a:prstGeom prst="rect">
            <a:avLst/>
          </a:prstGeom>
          <a:noFill/>
          <a:ln>
            <a:noFill/>
          </a:ln>
        </p:spPr>
      </p:pic>
      <p:pic>
        <p:nvPicPr>
          <p:cNvPr id="15" name="그림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90069" y="28857"/>
            <a:ext cx="865707" cy="7986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22313" y="4406900"/>
            <a:ext cx="7772400" cy="1362075"/>
          </a:xfrm>
        </p:spPr>
        <p:txBody>
          <a:bodyPr anchor="t"/>
          <a:lstStyle>
            <a:lvl1pPr algn="l">
              <a:defRPr sz="4000" b="1" cap="all"/>
            </a:lvl1pPr>
          </a:lstStyle>
          <a:p>
            <a:r>
              <a:rPr lang="ko-KR" altLang="en-US"/>
              <a:t>마스터 제목 스타일 편집</a:t>
            </a:r>
            <a:endParaRPr lang="ko-KR" altLang="en-US"/>
          </a:p>
        </p:txBody>
      </p:sp>
      <p:sp>
        <p:nvSpPr>
          <p:cNvPr id="3" name="텍스트 개체 틀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endParaRPr lang="ko-KR" altLang="en-US"/>
          </a:p>
        </p:txBody>
      </p:sp>
      <p:sp>
        <p:nvSpPr>
          <p:cNvPr id="4" name="날짜 개체 틀 3"/>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endParaRPr lang="ko-KR" altLang="en-US"/>
          </a:p>
        </p:txBody>
      </p:sp>
      <p:sp>
        <p:nvSpPr>
          <p:cNvPr id="3" name="내용 개체 틀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4" name="내용 개체 틀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5" name="날짜 개체 틀 4"/>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a:lvl1pPr>
          </a:lstStyle>
          <a:p>
            <a:r>
              <a:rPr lang="ko-KR" altLang="en-US"/>
              <a:t>마스터 제목 스타일 편집</a:t>
            </a:r>
            <a:endParaRPr lang="ko-KR" altLang="en-US"/>
          </a:p>
        </p:txBody>
      </p:sp>
      <p:sp>
        <p:nvSpPr>
          <p:cNvPr id="3" name="텍스트 개체 틀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endParaRPr lang="ko-KR" altLang="en-US"/>
          </a:p>
        </p:txBody>
      </p:sp>
      <p:sp>
        <p:nvSpPr>
          <p:cNvPr id="4" name="내용 개체 틀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5" name="텍스트 개체 틀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endParaRPr lang="ko-KR" altLang="en-US"/>
          </a:p>
        </p:txBody>
      </p:sp>
      <p:sp>
        <p:nvSpPr>
          <p:cNvPr id="6" name="내용 개체 틀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7" name="날짜 개체 틀 6"/>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p>
            <a:r>
              <a:rPr lang="ko-KR" altLang="en-US"/>
              <a:t>마스터 제목 스타일 편집</a:t>
            </a:r>
            <a:endParaRPr lang="ko-KR" altLang="en-US"/>
          </a:p>
        </p:txBody>
      </p:sp>
      <p:sp>
        <p:nvSpPr>
          <p:cNvPr id="3" name="날짜 개체 틀 2"/>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3050"/>
            <a:ext cx="3008313" cy="1162050"/>
          </a:xfrm>
        </p:spPr>
        <p:txBody>
          <a:bodyPr anchor="b"/>
          <a:lstStyle>
            <a:lvl1pPr algn="l">
              <a:defRPr sz="2000" b="1"/>
            </a:lvl1pPr>
          </a:lstStyle>
          <a:p>
            <a:r>
              <a:rPr lang="ko-KR" altLang="en-US"/>
              <a:t>마스터 제목 스타일 편집</a:t>
            </a:r>
            <a:endParaRPr lang="ko-KR" altLang="en-US"/>
          </a:p>
        </p:txBody>
      </p:sp>
      <p:sp>
        <p:nvSpPr>
          <p:cNvPr id="3" name="내용 개체 틀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4" name="텍스트 개체 틀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endParaRPr lang="ko-KR" altLang="en-US"/>
          </a:p>
        </p:txBody>
      </p:sp>
      <p:sp>
        <p:nvSpPr>
          <p:cNvPr id="5" name="날짜 개체 틀 4"/>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nchor="b"/>
          <a:lstStyle>
            <a:lvl1pPr algn="l">
              <a:defRPr sz="2000" b="1"/>
            </a:lvl1pPr>
          </a:lstStyle>
          <a:p>
            <a:r>
              <a:rPr lang="ko-KR" altLang="en-US"/>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endParaRPr lang="ko-KR" altLang="en-US"/>
          </a:p>
        </p:txBody>
      </p:sp>
      <p:sp>
        <p:nvSpPr>
          <p:cNvPr id="5" name="날짜 개체 틀 4"/>
          <p:cNvSpPr>
            <a:spLocks noGrp="1"/>
          </p:cNvSpPr>
          <p:nvPr>
            <p:ph type="dt" sz="half" idx="10"/>
          </p:nvPr>
        </p:nvSpPr>
        <p:spPr/>
        <p:txBody>
          <a:bodyPr/>
          <a:lstStyle/>
          <a:p>
            <a:fld id="{C0F53C2A-7C0B-4DC8-903B-E70256884734}" type="datetimeFigureOut">
              <a:rPr lang="ko-KR" altLang="en-US" smtClean="0"/>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0A00ED34-E781-4CEA-8CB0-6814ED50C3B4}" type="slidenum">
              <a:rPr lang="ko-KR" altLang="en-US" smtClean="0"/>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endParaRPr lang="ko-KR" altLang="en-US"/>
          </a:p>
          <a:p>
            <a:pPr lvl="1"/>
            <a:r>
              <a:rPr lang="ko-KR" altLang="en-US"/>
              <a:t>둘째 수준</a:t>
            </a:r>
            <a:endParaRPr lang="ko-KR" altLang="en-US"/>
          </a:p>
          <a:p>
            <a:pPr lvl="2"/>
            <a:r>
              <a:rPr lang="ko-KR" altLang="en-US"/>
              <a:t>셋째 수준</a:t>
            </a:r>
            <a:endParaRPr lang="ko-KR" altLang="en-US"/>
          </a:p>
          <a:p>
            <a:pPr lvl="3"/>
            <a:r>
              <a:rPr lang="ko-KR" altLang="en-US"/>
              <a:t>넷째 수준</a:t>
            </a:r>
            <a:endParaRPr lang="ko-KR" altLang="en-US"/>
          </a:p>
          <a:p>
            <a:pPr lvl="4"/>
            <a:r>
              <a:rPr lang="ko-KR" altLang="en-US"/>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F53C2A-7C0B-4DC8-903B-E70256884734}" type="datetimeFigureOut">
              <a:rPr lang="ko-KR" altLang="en-US" smtClean="0"/>
            </a:fld>
            <a:endParaRPr lang="ko-KR" altLang="en-US" dirty="0"/>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0ED34-E781-4CEA-8CB0-6814ED50C3B4}" type="slidenum">
              <a:rPr lang="ko-KR" altLang="en-US" smtClean="0"/>
            </a:fld>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09600" y="1598935"/>
            <a:ext cx="7772400" cy="1470025"/>
          </a:xfrm>
        </p:spPr>
        <p:txBody>
          <a:bodyPr>
            <a:normAutofit/>
          </a:bodyPr>
          <a:lstStyle/>
          <a:p>
            <a:r>
              <a:rPr lang="en-US" dirty="0"/>
              <a:t>Word Vectors &amp; </a:t>
            </a:r>
            <a:r>
              <a:rPr lang="en-US" dirty="0">
                <a:sym typeface="+mn-ea"/>
              </a:rPr>
              <a:t>Word2Vec</a:t>
            </a:r>
            <a:r>
              <a:rPr lang="en-US" dirty="0"/>
              <a:t> </a:t>
            </a:r>
            <a:endParaRPr lang="en-US" sz="3300" dirty="0"/>
          </a:p>
        </p:txBody>
      </p:sp>
      <p:sp>
        <p:nvSpPr>
          <p:cNvPr id="4" name="부제목 2"/>
          <p:cNvSpPr txBox="1"/>
          <p:nvPr/>
        </p:nvSpPr>
        <p:spPr>
          <a:xfrm>
            <a:off x="1899320" y="4736658"/>
            <a:ext cx="5192960" cy="1500654"/>
          </a:xfrm>
          <a:prstGeom prst="rect">
            <a:avLst/>
          </a:prstGeom>
        </p:spPr>
        <p:txBody>
          <a:bodyPr vert="horz" lIns="91440" tIns="45720" rIns="91440" bIns="45720" rtlCol="0">
            <a:normAutofit fontScale="55000" lnSpcReduction="20000"/>
          </a:bodyPr>
          <a:lstStyle>
            <a:lvl1pPr marL="0" indent="0" algn="ctr" defTabSz="914400" rtl="0" eaLnBrk="1" latinLnBrk="1" hangingPunct="1">
              <a:spcBef>
                <a:spcPct val="20000"/>
              </a:spcBef>
              <a:buFont typeface="Arial" panose="020B0604020202020204" pitchFamily="34" charset="0"/>
              <a:buNone/>
              <a:defRPr sz="3200" kern="1200">
                <a:solidFill>
                  <a:schemeClr val="tx1">
                    <a:tint val="75000"/>
                  </a:schemeClr>
                </a:solidFill>
                <a:latin typeface="Tahoma" panose="020B0604030504040204" pitchFamily="34" charset="0"/>
                <a:ea typeface="Malgun Gothic" panose="020B0503020000020004" pitchFamily="50" charset="-127"/>
                <a:cs typeface="Tahoma" panose="020B0604030504040204" pitchFamily="34" charset="0"/>
              </a:defRPr>
            </a:lvl1pPr>
            <a:lvl2pPr marL="457200" indent="0" algn="ctr" defTabSz="914400" rtl="0" eaLnBrk="1" latinLnBrk="1"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1"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1"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altLang="ko-KR" sz="2400" dirty="0"/>
          </a:p>
          <a:p>
            <a:endParaRPr lang="en-US" altLang="ko-KR" sz="2400" dirty="0"/>
          </a:p>
          <a:p>
            <a:r>
              <a:rPr lang="en-US" altLang="ko-KR" sz="2400" dirty="0"/>
              <a:t>Artificial Brain Research Lab., School of Artificial Intelligence, </a:t>
            </a:r>
            <a:br>
              <a:rPr lang="en-US" altLang="ko-KR" sz="2400" dirty="0"/>
            </a:br>
            <a:r>
              <a:rPr lang="en-US" altLang="ko-KR" sz="2400" dirty="0"/>
              <a:t>Kyungpook National University</a:t>
            </a:r>
            <a:endParaRPr lang="en-US" altLang="ko-KR" sz="2400" dirty="0"/>
          </a:p>
          <a:p>
            <a:endParaRPr lang="en-US" altLang="ko-KR" sz="2400" dirty="0"/>
          </a:p>
          <a:p>
            <a:r>
              <a:rPr lang="en-US" altLang="ko-KR" sz="2400" dirty="0"/>
              <a:t>17-Jul-2020</a:t>
            </a:r>
            <a:endParaRPr lang="ko-KR" altLang="en-US" sz="2400" dirty="0"/>
          </a:p>
        </p:txBody>
      </p:sp>
      <p:sp>
        <p:nvSpPr>
          <p:cNvPr id="10" name="부제목 2"/>
          <p:cNvSpPr>
            <a:spLocks noGrp="1"/>
          </p:cNvSpPr>
          <p:nvPr>
            <p:ph type="subTitle" idx="1"/>
          </p:nvPr>
        </p:nvSpPr>
        <p:spPr>
          <a:xfrm>
            <a:off x="821160" y="3140968"/>
            <a:ext cx="7560840" cy="1554311"/>
          </a:xfrm>
        </p:spPr>
        <p:txBody>
          <a:bodyPr>
            <a:normAutofit/>
          </a:bodyPr>
          <a:lstStyle/>
          <a:p>
            <a:pPr marL="1028700" algn="l">
              <a:tabLst>
                <a:tab pos="3886200" algn="l"/>
              </a:tabLst>
            </a:pPr>
            <a:r>
              <a:rPr lang="pt-BR" altLang="ko-KR" sz="2400" dirty="0"/>
              <a:t>          </a:t>
            </a:r>
            <a:endParaRPr lang="pt-BR" altLang="ko-KR" sz="2400" dirty="0"/>
          </a:p>
          <a:p>
            <a:pPr marL="1028700" algn="l">
              <a:tabLst>
                <a:tab pos="3886200" algn="l"/>
              </a:tabLst>
            </a:pPr>
            <a:r>
              <a:rPr lang="pt-BR" altLang="ko-KR" sz="2400" dirty="0"/>
              <a:t>           </a:t>
            </a:r>
            <a:r>
              <a:rPr lang="en-US" sz="2400" dirty="0"/>
              <a:t>Safaa Moallim</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t>Word Embedding</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a:lnSpc>
                <a:spcPct val="120000"/>
              </a:lnSpc>
            </a:pPr>
            <a:r>
              <a:rPr lang="en-US" altLang="ko-KR" sz="1800" dirty="0"/>
              <a:t>More meaningful</a:t>
            </a:r>
            <a:endParaRPr lang="en-US" altLang="ko-KR" sz="1800" dirty="0"/>
          </a:p>
          <a:p>
            <a:pPr algn="just" fontAlgn="auto" latinLnBrk="0">
              <a:lnSpc>
                <a:spcPct val="120000"/>
              </a:lnSpc>
              <a:spcBef>
                <a:spcPts val="0"/>
              </a:spcBef>
            </a:pPr>
            <a:r>
              <a:rPr lang="en-US" altLang="ko-KR" sz="1800" dirty="0"/>
              <a:t>Distributional hypothesis: "words with similar meanings tend to occur in similar context”</a:t>
            </a:r>
            <a:endParaRPr lang="en-US" altLang="ko-KR" sz="1800" dirty="0"/>
          </a:p>
          <a:p>
            <a:pPr marL="0" indent="0" algn="just">
              <a:lnSpc>
                <a:spcPct val="120000"/>
              </a:lnSpc>
              <a:buNone/>
            </a:pPr>
            <a:endParaRPr lang="en-US" altLang="ko-KR" sz="1800" dirty="0"/>
          </a:p>
          <a:p>
            <a:pPr marL="0" indent="0" algn="just">
              <a:lnSpc>
                <a:spcPct val="120000"/>
              </a:lnSpc>
              <a:buNone/>
            </a:pPr>
            <a:endParaRPr lang="en-US" altLang="ko-KR" sz="1800" dirty="0"/>
          </a:p>
          <a:p>
            <a:pPr algn="just">
              <a:lnSpc>
                <a:spcPct val="120000"/>
              </a:lnSpc>
            </a:pPr>
            <a:r>
              <a:rPr lang="en-US" altLang="ko-KR" sz="1800" dirty="0"/>
              <a:t>Vectors exhibit compositionality (</a:t>
            </a:r>
            <a:r>
              <a:rPr lang="en-US" altLang="ko-KR" sz="1800" dirty="0" err="1"/>
              <a:t>man+royal</a:t>
            </a:r>
            <a:r>
              <a:rPr lang="en-US" altLang="ko-KR" sz="1800" dirty="0"/>
              <a:t>=king)</a:t>
            </a:r>
            <a:endParaRPr lang="en-US" altLang="ko-KR" sz="1800" dirty="0"/>
          </a:p>
          <a:p>
            <a:pPr marL="457200" lvl="1" indent="0" algn="just">
              <a:lnSpc>
                <a:spcPct val="120000"/>
              </a:lnSpc>
              <a:buNone/>
            </a:pPr>
            <a:endParaRPr lang="en-US" altLang="ko-KR" sz="1400" dirty="0"/>
          </a:p>
        </p:txBody>
      </p:sp>
      <p:pic>
        <p:nvPicPr>
          <p:cNvPr id="4" name="Picture 3" descr="Screen Shot 2019-01-14 at 4.20.20 P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13779" y="4127142"/>
            <a:ext cx="2316441" cy="1822138"/>
          </a:xfrm>
          <a:prstGeom prst="rect">
            <a:avLst/>
          </a:prstGeom>
        </p:spPr>
      </p:pic>
      <p:sp>
        <p:nvSpPr>
          <p:cNvPr id="5" name="TextBox 4"/>
          <p:cNvSpPr txBox="1"/>
          <p:nvPr/>
        </p:nvSpPr>
        <p:spPr>
          <a:xfrm>
            <a:off x="3059832" y="6207115"/>
            <a:ext cx="5472608" cy="246221"/>
          </a:xfrm>
          <a:prstGeom prst="rect">
            <a:avLst/>
          </a:prstGeom>
          <a:noFill/>
        </p:spPr>
        <p:txBody>
          <a:bodyPr wrap="square" rtlCol="0">
            <a:spAutoFit/>
          </a:bodyPr>
          <a:lstStyle/>
          <a:p>
            <a:pPr algn="r"/>
            <a:r>
              <a:rPr lang="en-US" sz="1000" dirty="0"/>
              <a:t>Image source: </a:t>
            </a:r>
            <a:r>
              <a:rPr lang="en-US" sz="1000" i="1" dirty="0"/>
              <a:t>http://www.ashukumar27.io/WordEmbeddings/</a:t>
            </a:r>
            <a:endParaRPr lang="en-US" sz="1000" i="1" dirty="0"/>
          </a:p>
        </p:txBody>
      </p:sp>
      <p:sp>
        <p:nvSpPr>
          <p:cNvPr id="6" name="TextBox 5"/>
          <p:cNvSpPr txBox="1"/>
          <p:nvPr/>
        </p:nvSpPr>
        <p:spPr>
          <a:xfrm>
            <a:off x="1691680" y="3049215"/>
            <a:ext cx="2232248" cy="307777"/>
          </a:xfrm>
          <a:prstGeom prst="rect">
            <a:avLst/>
          </a:prstGeom>
          <a:noFill/>
        </p:spPr>
        <p:txBody>
          <a:bodyPr wrap="square" rtlCol="0">
            <a:spAutoFit/>
          </a:bodyPr>
          <a:lstStyle/>
          <a:p>
            <a:pPr algn="ctr"/>
            <a:r>
              <a:rPr lang="en-US" sz="1400" b="0" i="0" dirty="0">
                <a:latin typeface="Baghdad" pitchFamily="2" charset="-78"/>
                <a:ea typeface="Tahoma" panose="020B0604030504040204" pitchFamily="34" charset="0"/>
                <a:cs typeface="Baghdad" pitchFamily="2" charset="-78"/>
              </a:rPr>
              <a:t>“I want a glass of water”</a:t>
            </a:r>
            <a:endParaRPr lang="en-US" sz="1400" b="0" i="0" dirty="0">
              <a:latin typeface="Baghdad" pitchFamily="2" charset="-78"/>
              <a:ea typeface="Tahoma" panose="020B0604030504040204" pitchFamily="34" charset="0"/>
              <a:cs typeface="Baghdad" pitchFamily="2" charset="-78"/>
            </a:endParaRPr>
          </a:p>
        </p:txBody>
      </p:sp>
      <p:sp>
        <p:nvSpPr>
          <p:cNvPr id="7" name="TextBox 6"/>
          <p:cNvSpPr txBox="1"/>
          <p:nvPr/>
        </p:nvSpPr>
        <p:spPr>
          <a:xfrm>
            <a:off x="5004048" y="3049214"/>
            <a:ext cx="2232248" cy="307777"/>
          </a:xfrm>
          <a:prstGeom prst="rect">
            <a:avLst/>
          </a:prstGeom>
          <a:noFill/>
        </p:spPr>
        <p:txBody>
          <a:bodyPr wrap="square" rtlCol="0">
            <a:spAutoFit/>
          </a:bodyPr>
          <a:lstStyle/>
          <a:p>
            <a:pPr algn="ctr"/>
            <a:r>
              <a:rPr lang="en-US" sz="1400" dirty="0">
                <a:latin typeface="Baghdad" pitchFamily="2" charset="-78"/>
                <a:ea typeface="Tahoma" panose="020B0604030504040204" pitchFamily="34" charset="0"/>
                <a:cs typeface="Baghdad" pitchFamily="2" charset="-78"/>
              </a:rPr>
              <a:t>“I want a glass of juice”</a:t>
            </a:r>
            <a:endParaRPr lang="en-US" sz="1400" dirty="0">
              <a:latin typeface="Baghdad" pitchFamily="2" charset="-78"/>
              <a:ea typeface="Tahoma" panose="020B0604030504040204" pitchFamily="34" charset="0"/>
              <a:cs typeface="Baghdad" pitchFamily="2" charset="-78"/>
            </a:endParaRPr>
          </a:p>
        </p:txBody>
      </p:sp>
      <p:cxnSp>
        <p:nvCxnSpPr>
          <p:cNvPr id="9" name="Straight Arrow Connector 8"/>
          <p:cNvCxnSpPr>
            <a:stCxn id="6" idx="3"/>
            <a:endCxn id="7" idx="1"/>
          </p:cNvCxnSpPr>
          <p:nvPr/>
        </p:nvCxnSpPr>
        <p:spPr>
          <a:xfrm flipV="1">
            <a:off x="3923928" y="3203103"/>
            <a:ext cx="1080120" cy="1"/>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36132" y="2935124"/>
            <a:ext cx="855712" cy="244733"/>
          </a:xfrm>
          <a:prstGeom prst="rect">
            <a:avLst/>
          </a:prstGeom>
          <a:noFill/>
        </p:spPr>
        <p:txBody>
          <a:bodyPr wrap="square" rtlCol="0">
            <a:spAutoFit/>
          </a:bodyPr>
          <a:lstStyle/>
          <a:p>
            <a:pPr algn="ctr"/>
            <a:r>
              <a:rPr lang="en-US" sz="1000" b="0" i="0" dirty="0">
                <a:latin typeface="Tahoma" panose="020B0604030504040204" pitchFamily="34" charset="0"/>
                <a:ea typeface="Tahoma" panose="020B0604030504040204" pitchFamily="34" charset="0"/>
                <a:cs typeface="Tahoma" panose="020B0604030504040204" pitchFamily="34" charset="0"/>
              </a:rPr>
              <a:t>similar</a:t>
            </a:r>
            <a:endParaRPr lang="en-US" sz="1000" b="0" i="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t>Word Embedding</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a:lnSpc>
                <a:spcPct val="120000"/>
              </a:lnSpc>
            </a:pPr>
            <a:r>
              <a:rPr lang="en-US" altLang="ko-KR" sz="1800" b="1" dirty="0"/>
              <a:t>Limitations</a:t>
            </a:r>
            <a:r>
              <a:rPr lang="en-US" altLang="ko-KR" sz="1800" dirty="0"/>
              <a:t>:</a:t>
            </a:r>
            <a:endParaRPr lang="en-US" altLang="ko-KR" sz="1800" dirty="0"/>
          </a:p>
          <a:p>
            <a:pPr lvl="1" algn="just">
              <a:lnSpc>
                <a:spcPct val="120000"/>
              </a:lnSpc>
            </a:pPr>
            <a:r>
              <a:rPr lang="en-US" altLang="ko-KR" sz="1400" dirty="0"/>
              <a:t>Inability to represent phrases</a:t>
            </a:r>
            <a:endParaRPr lang="en-US" altLang="ko-KR" sz="1400" dirty="0"/>
          </a:p>
          <a:p>
            <a:pPr lvl="1" algn="just">
              <a:lnSpc>
                <a:spcPct val="120000"/>
              </a:lnSpc>
            </a:pPr>
            <a:r>
              <a:rPr lang="en-US" altLang="ko-KR" sz="1400" dirty="0"/>
              <a:t>Learning of </a:t>
            </a:r>
            <a:r>
              <a:rPr lang="en-US" altLang="ko-KR" sz="1400" dirty="0" err="1"/>
              <a:t>embeddings</a:t>
            </a:r>
            <a:r>
              <a:rPr lang="en-US" altLang="ko-KR" sz="1400" dirty="0"/>
              <a:t> is based only on a small window of surrounding words (good and bad words might have similar </a:t>
            </a:r>
            <a:r>
              <a:rPr lang="en-US" altLang="ko-KR" sz="1400" dirty="0" err="1"/>
              <a:t>embeddings</a:t>
            </a:r>
            <a:r>
              <a:rPr lang="en-US" altLang="ko-KR" sz="1400" dirty="0"/>
              <a:t>, not ideal for sentiment analysis)</a:t>
            </a:r>
            <a:endParaRPr lang="en-US" altLang="ko-KR" sz="1400" dirty="0"/>
          </a:p>
          <a:p>
            <a:pPr lvl="1" algn="just">
              <a:lnSpc>
                <a:spcPct val="120000"/>
              </a:lnSpc>
            </a:pPr>
            <a:r>
              <a:rPr lang="en-US" altLang="ko-KR" sz="1400" dirty="0"/>
              <a:t>Highly dependent on the applications in which it is used</a:t>
            </a:r>
            <a:endParaRPr lang="en-US" altLang="ko-KR" sz="1400" dirty="0"/>
          </a:p>
          <a:p>
            <a:pPr lvl="1" algn="just">
              <a:lnSpc>
                <a:spcPct val="120000"/>
              </a:lnSpc>
            </a:pPr>
            <a:r>
              <a:rPr lang="en-US" altLang="ko-KR" sz="1400" dirty="0"/>
              <a:t>Unable to account for polysemy (same word having different meanings)</a:t>
            </a:r>
            <a:endParaRPr lang="en-US" altLang="ko-KR" sz="1800" dirty="0"/>
          </a:p>
          <a:p>
            <a:pPr marL="457200" lvl="1" indent="0" algn="just">
              <a:lnSpc>
                <a:spcPct val="120000"/>
              </a:lnSpc>
              <a:buNone/>
            </a:pPr>
            <a:endParaRPr lang="en-US" altLang="ko-K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t>Other embeddings</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a:lnSpc>
                <a:spcPct val="120000"/>
              </a:lnSpc>
            </a:pPr>
            <a:r>
              <a:rPr lang="en-US" altLang="ko-KR" sz="1800" dirty="0"/>
              <a:t>Token embeddings</a:t>
            </a:r>
            <a:endParaRPr lang="en-US" altLang="ko-KR" sz="1800" dirty="0"/>
          </a:p>
          <a:p>
            <a:pPr lvl="1" algn="just">
              <a:lnSpc>
                <a:spcPct val="120000"/>
              </a:lnSpc>
            </a:pPr>
            <a:r>
              <a:rPr lang="en-US" altLang="ko-KR" sz="1400" dirty="0"/>
              <a:t>Embed root of words</a:t>
            </a:r>
            <a:endParaRPr lang="en-US" altLang="ko-KR" sz="1400" dirty="0"/>
          </a:p>
          <a:p>
            <a:pPr lvl="1" algn="just">
              <a:lnSpc>
                <a:spcPct val="120000"/>
              </a:lnSpc>
            </a:pPr>
            <a:r>
              <a:rPr lang="en-US" altLang="ko-KR" sz="1400" dirty="0"/>
              <a:t>Fewer embeddings: prefix and suffixes can then be used for other words as well</a:t>
            </a:r>
            <a:endParaRPr lang="en-US" altLang="ko-KR" sz="1400" dirty="0"/>
          </a:p>
          <a:p>
            <a:pPr lvl="1" algn="just">
              <a:lnSpc>
                <a:spcPct val="120000"/>
              </a:lnSpc>
            </a:pPr>
            <a:endParaRPr lang="en-US" altLang="ko-KR" sz="1400" dirty="0"/>
          </a:p>
          <a:p>
            <a:pPr lvl="1" algn="just">
              <a:lnSpc>
                <a:spcPct val="120000"/>
              </a:lnSpc>
            </a:pPr>
            <a:endParaRPr lang="en-US" altLang="ko-KR" sz="1400" dirty="0"/>
          </a:p>
          <a:p>
            <a:pPr lvl="1" algn="just">
              <a:lnSpc>
                <a:spcPct val="120000"/>
              </a:lnSpc>
            </a:pPr>
            <a:endParaRPr lang="en-US" altLang="ko-KR" sz="1400" dirty="0"/>
          </a:p>
          <a:p>
            <a:pPr lvl="1" algn="just">
              <a:lnSpc>
                <a:spcPct val="120000"/>
              </a:lnSpc>
            </a:pPr>
            <a:endParaRPr lang="en-US" altLang="ko-KR" sz="1400" dirty="0"/>
          </a:p>
          <a:p>
            <a:pPr lvl="1" algn="just">
              <a:lnSpc>
                <a:spcPct val="120000"/>
              </a:lnSpc>
            </a:pPr>
            <a:endParaRPr lang="en-US" altLang="ko-KR" sz="1400" dirty="0"/>
          </a:p>
          <a:p>
            <a:pPr algn="just">
              <a:lnSpc>
                <a:spcPct val="120000"/>
              </a:lnSpc>
            </a:pPr>
            <a:r>
              <a:rPr lang="en-US" altLang="ko-KR" sz="1800" dirty="0"/>
              <a:t>Character embeddings</a:t>
            </a:r>
            <a:endParaRPr lang="en-US" altLang="ko-KR" sz="1800" dirty="0"/>
          </a:p>
          <a:p>
            <a:pPr lvl="1" algn="just">
              <a:lnSpc>
                <a:spcPct val="120000"/>
              </a:lnSpc>
            </a:pPr>
            <a:r>
              <a:rPr lang="en-US" altLang="ko-KR" sz="1400" dirty="0"/>
              <a:t>Embed each letter of the alphabet instead of each word</a:t>
            </a:r>
            <a:endParaRPr lang="en-US" altLang="ko-KR" sz="1400" dirty="0"/>
          </a:p>
          <a:p>
            <a:pPr lvl="1" algn="just">
              <a:lnSpc>
                <a:spcPct val="120000"/>
              </a:lnSpc>
            </a:pPr>
            <a:r>
              <a:rPr lang="en-US" altLang="ko-KR" sz="1400" dirty="0"/>
              <a:t>Advantages: alphabet is always limited and usually small</a:t>
            </a:r>
            <a:endParaRPr lang="en-US" altLang="ko-KR" sz="1400" dirty="0"/>
          </a:p>
          <a:p>
            <a:pPr lvl="1" algn="just">
              <a:lnSpc>
                <a:spcPct val="120000"/>
              </a:lnSpc>
            </a:pPr>
            <a:r>
              <a:rPr lang="en-US" altLang="ko-KR" sz="1400" dirty="0"/>
              <a:t>Solves </a:t>
            </a:r>
            <a:r>
              <a:rPr lang="en-US" altLang="ko-KR" sz="1400" dirty="0" err="1"/>
              <a:t>unkown</a:t>
            </a:r>
            <a:r>
              <a:rPr lang="en-US" altLang="ko-KR" sz="1400" dirty="0"/>
              <a:t> (UNK) or out-of-vocabulary (OOV) issue since the embedding is really only on the alphabet</a:t>
            </a:r>
            <a:endParaRPr lang="en-US" altLang="ko-KR" sz="1400" dirty="0"/>
          </a:p>
        </p:txBody>
      </p:sp>
      <p:grpSp>
        <p:nvGrpSpPr>
          <p:cNvPr id="13" name="Group 12"/>
          <p:cNvGrpSpPr/>
          <p:nvPr/>
        </p:nvGrpSpPr>
        <p:grpSpPr>
          <a:xfrm>
            <a:off x="3131840" y="2940614"/>
            <a:ext cx="2206189" cy="976772"/>
            <a:chOff x="3131840" y="2940614"/>
            <a:chExt cx="2206189" cy="976772"/>
          </a:xfrm>
        </p:grpSpPr>
        <p:sp>
          <p:nvSpPr>
            <p:cNvPr id="4" name="TextBox 3"/>
            <p:cNvSpPr txBox="1"/>
            <p:nvPr/>
          </p:nvSpPr>
          <p:spPr>
            <a:xfrm>
              <a:off x="3131840" y="2996363"/>
              <a:ext cx="1008112" cy="307777"/>
            </a:xfrm>
            <a:prstGeom prst="rect">
              <a:avLst/>
            </a:prstGeom>
            <a:noFill/>
          </p:spPr>
          <p:txBody>
            <a:bodyPr wrap="square" rtlCol="0">
              <a:spAutoFit/>
            </a:bodyPr>
            <a:lstStyle/>
            <a:p>
              <a:pPr algn="ctr"/>
              <a:r>
                <a:rPr lang="en-US" sz="1400" b="0" i="0" dirty="0">
                  <a:latin typeface="Baghdad" pitchFamily="2" charset="-78"/>
                  <a:ea typeface="Tahoma" panose="020B0604030504040204" pitchFamily="34" charset="0"/>
                  <a:cs typeface="Baghdad" pitchFamily="2" charset="-78"/>
                </a:rPr>
                <a:t>learn</a:t>
              </a:r>
              <a:endParaRPr lang="en-US" sz="1400" b="0" i="0" dirty="0">
                <a:latin typeface="Baghdad" pitchFamily="2" charset="-78"/>
                <a:ea typeface="Tahoma" panose="020B0604030504040204" pitchFamily="34" charset="0"/>
                <a:cs typeface="Baghdad" pitchFamily="2" charset="-78"/>
              </a:endParaRPr>
            </a:p>
          </p:txBody>
        </p:sp>
        <p:sp>
          <p:nvSpPr>
            <p:cNvPr id="5" name="TextBox 4"/>
            <p:cNvSpPr txBox="1"/>
            <p:nvPr/>
          </p:nvSpPr>
          <p:spPr>
            <a:xfrm>
              <a:off x="4329917" y="2992877"/>
              <a:ext cx="1008112" cy="307777"/>
            </a:xfrm>
            <a:prstGeom prst="rect">
              <a:avLst/>
            </a:prstGeom>
            <a:noFill/>
          </p:spPr>
          <p:txBody>
            <a:bodyPr wrap="square" rtlCol="0">
              <a:spAutoFit/>
            </a:bodyPr>
            <a:lstStyle/>
            <a:p>
              <a:r>
                <a:rPr lang="en-US" sz="1400" b="1" i="0" dirty="0">
                  <a:latin typeface="Baghdad" pitchFamily="2" charset="-78"/>
                  <a:ea typeface="Tahoma" panose="020B0604030504040204" pitchFamily="34" charset="0"/>
                  <a:cs typeface="Baghdad" pitchFamily="2" charset="-78"/>
                </a:rPr>
                <a:t>-</a:t>
              </a:r>
              <a:r>
                <a:rPr lang="en-US" sz="1400" b="1" i="0" dirty="0" err="1">
                  <a:latin typeface="Baghdad" pitchFamily="2" charset="-78"/>
                  <a:ea typeface="Tahoma" panose="020B0604030504040204" pitchFamily="34" charset="0"/>
                  <a:cs typeface="Baghdad" pitchFamily="2" charset="-78"/>
                </a:rPr>
                <a:t>ing</a:t>
              </a:r>
              <a:endParaRPr lang="en-US" sz="1400" b="1" i="0" dirty="0">
                <a:latin typeface="Baghdad" pitchFamily="2" charset="-78"/>
                <a:ea typeface="Tahoma" panose="020B0604030504040204" pitchFamily="34" charset="0"/>
                <a:cs typeface="Baghdad" pitchFamily="2" charset="-78"/>
              </a:endParaRPr>
            </a:p>
          </p:txBody>
        </p:sp>
        <p:sp>
          <p:nvSpPr>
            <p:cNvPr id="6" name="TextBox 5"/>
            <p:cNvSpPr txBox="1"/>
            <p:nvPr/>
          </p:nvSpPr>
          <p:spPr>
            <a:xfrm>
              <a:off x="4329917" y="3300654"/>
              <a:ext cx="1008112" cy="307777"/>
            </a:xfrm>
            <a:prstGeom prst="rect">
              <a:avLst/>
            </a:prstGeom>
            <a:noFill/>
          </p:spPr>
          <p:txBody>
            <a:bodyPr wrap="square" rtlCol="0">
              <a:spAutoFit/>
            </a:bodyPr>
            <a:lstStyle/>
            <a:p>
              <a:r>
                <a:rPr lang="en-US" sz="1400" b="1" i="0" dirty="0">
                  <a:latin typeface="Baghdad" pitchFamily="2" charset="-78"/>
                  <a:ea typeface="Tahoma" panose="020B0604030504040204" pitchFamily="34" charset="0"/>
                  <a:cs typeface="Baghdad" pitchFamily="2" charset="-78"/>
                </a:rPr>
                <a:t>-</a:t>
              </a:r>
              <a:r>
                <a:rPr lang="en-US" sz="1400" b="1" i="0" dirty="0" err="1">
                  <a:latin typeface="Baghdad" pitchFamily="2" charset="-78"/>
                  <a:ea typeface="Tahoma" panose="020B0604030504040204" pitchFamily="34" charset="0"/>
                  <a:cs typeface="Baghdad" pitchFamily="2" charset="-78"/>
                </a:rPr>
                <a:t>ed</a:t>
              </a:r>
              <a:endParaRPr lang="en-US" sz="1400" b="1" i="0" dirty="0">
                <a:latin typeface="Baghdad" pitchFamily="2" charset="-78"/>
                <a:ea typeface="Tahoma" panose="020B0604030504040204" pitchFamily="34" charset="0"/>
                <a:cs typeface="Baghdad" pitchFamily="2" charset="-78"/>
              </a:endParaRPr>
            </a:p>
          </p:txBody>
        </p:sp>
        <p:sp>
          <p:nvSpPr>
            <p:cNvPr id="7" name="TextBox 6"/>
            <p:cNvSpPr txBox="1"/>
            <p:nvPr/>
          </p:nvSpPr>
          <p:spPr>
            <a:xfrm>
              <a:off x="4329917" y="3609609"/>
              <a:ext cx="1008112" cy="307777"/>
            </a:xfrm>
            <a:prstGeom prst="rect">
              <a:avLst/>
            </a:prstGeom>
            <a:noFill/>
          </p:spPr>
          <p:txBody>
            <a:bodyPr wrap="square" rtlCol="0">
              <a:spAutoFit/>
            </a:bodyPr>
            <a:lstStyle/>
            <a:p>
              <a:r>
                <a:rPr lang="en-US" sz="1400" b="1" i="0" dirty="0">
                  <a:latin typeface="Baghdad" pitchFamily="2" charset="-78"/>
                  <a:ea typeface="Tahoma" panose="020B0604030504040204" pitchFamily="34" charset="0"/>
                  <a:cs typeface="Baghdad" pitchFamily="2" charset="-78"/>
                </a:rPr>
                <a:t>-s</a:t>
              </a:r>
              <a:endParaRPr lang="en-US" sz="1400" b="1" i="0" dirty="0">
                <a:latin typeface="Baghdad" pitchFamily="2" charset="-78"/>
                <a:ea typeface="Tahoma" panose="020B0604030504040204" pitchFamily="34" charset="0"/>
                <a:cs typeface="Baghdad" pitchFamily="2" charset="-78"/>
              </a:endParaRPr>
            </a:p>
          </p:txBody>
        </p:sp>
        <p:sp>
          <p:nvSpPr>
            <p:cNvPr id="8" name="Left Brace 7"/>
            <p:cNvSpPr/>
            <p:nvPr/>
          </p:nvSpPr>
          <p:spPr>
            <a:xfrm>
              <a:off x="4139952" y="2940614"/>
              <a:ext cx="189965" cy="924509"/>
            </a:xfrm>
            <a:prstGeom prst="leftBrac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131840" y="3304139"/>
              <a:ext cx="1008112" cy="307777"/>
            </a:xfrm>
            <a:prstGeom prst="rect">
              <a:avLst/>
            </a:prstGeom>
            <a:noFill/>
          </p:spPr>
          <p:txBody>
            <a:bodyPr wrap="square" rtlCol="0">
              <a:spAutoFit/>
            </a:bodyPr>
            <a:lstStyle/>
            <a:p>
              <a:pPr algn="ctr"/>
              <a:r>
                <a:rPr lang="en-US" sz="1400" b="0" i="0" dirty="0">
                  <a:latin typeface="Baghdad" pitchFamily="2" charset="-78"/>
                  <a:ea typeface="Tahoma" panose="020B0604030504040204" pitchFamily="34" charset="0"/>
                  <a:cs typeface="Baghdad" pitchFamily="2" charset="-78"/>
                </a:rPr>
                <a:t>cook</a:t>
              </a:r>
              <a:endParaRPr lang="en-US" sz="1400" b="0" i="0" dirty="0">
                <a:latin typeface="Baghdad" pitchFamily="2" charset="-78"/>
                <a:ea typeface="Tahoma" panose="020B0604030504040204" pitchFamily="34" charset="0"/>
                <a:cs typeface="Baghdad" pitchFamily="2" charset="-78"/>
              </a:endParaRPr>
            </a:p>
          </p:txBody>
        </p:sp>
        <p:sp>
          <p:nvSpPr>
            <p:cNvPr id="10" name="TextBox 9"/>
            <p:cNvSpPr txBox="1"/>
            <p:nvPr/>
          </p:nvSpPr>
          <p:spPr>
            <a:xfrm>
              <a:off x="3131840" y="3609609"/>
              <a:ext cx="1008112" cy="307777"/>
            </a:xfrm>
            <a:prstGeom prst="rect">
              <a:avLst/>
            </a:prstGeom>
            <a:noFill/>
          </p:spPr>
          <p:txBody>
            <a:bodyPr wrap="square" rtlCol="0">
              <a:spAutoFit/>
            </a:bodyPr>
            <a:lstStyle/>
            <a:p>
              <a:pPr algn="ctr"/>
              <a:r>
                <a:rPr lang="en-US" sz="1400" b="0" i="0" dirty="0">
                  <a:latin typeface="Baghdad" pitchFamily="2" charset="-78"/>
                  <a:ea typeface="Tahoma" panose="020B0604030504040204" pitchFamily="34" charset="0"/>
                  <a:cs typeface="Baghdad" pitchFamily="2" charset="-78"/>
                </a:rPr>
                <a:t>jump</a:t>
              </a:r>
              <a:endParaRPr lang="en-US" sz="1400" b="0" i="0" dirty="0">
                <a:latin typeface="Baghdad" pitchFamily="2" charset="-78"/>
                <a:ea typeface="Tahoma" panose="020B0604030504040204" pitchFamily="34" charset="0"/>
                <a:cs typeface="Baghdad" pitchFamily="2" charset="-78"/>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11560" y="2492896"/>
            <a:ext cx="7772400" cy="1470025"/>
          </a:xfrm>
        </p:spPr>
        <p:txBody>
          <a:bodyPr>
            <a:normAutofit/>
          </a:bodyPr>
          <a:lstStyle/>
          <a:p>
            <a:r>
              <a:rPr lang="en-US" dirty="0"/>
              <a:t>Word2Vec</a:t>
            </a:r>
            <a:endParaRPr lang="en-US" sz="33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ko-KR" altLang="en-US" sz="4000" dirty="0"/>
              <a:t>Word2Vec</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Word2vec is a group of related models that are used to produce word embeddings.</a:t>
            </a:r>
            <a:endParaRPr lang="en-US" altLang="ko-KR" sz="1800" dirty="0"/>
          </a:p>
          <a:p>
            <a:pPr algn="just" fontAlgn="auto" latinLnBrk="0">
              <a:lnSpc>
                <a:spcPct val="120000"/>
              </a:lnSpc>
              <a:spcBef>
                <a:spcPts val="0"/>
              </a:spcBef>
            </a:pPr>
            <a:r>
              <a:rPr lang="en-US" altLang="ko-KR" sz="1800" dirty="0"/>
              <a:t>Two-layer neural networks: that are trained to reconstruct linguistic contexts of words</a:t>
            </a:r>
            <a:endParaRPr lang="en-US" altLang="ko-KR" sz="1800" dirty="0"/>
          </a:p>
          <a:p>
            <a:pPr algn="just" fontAlgn="auto" latinLnBrk="0">
              <a:lnSpc>
                <a:spcPct val="120000"/>
              </a:lnSpc>
              <a:spcBef>
                <a:spcPts val="0"/>
              </a:spcBef>
            </a:pPr>
            <a:r>
              <a:rPr lang="en-US" altLang="ko-KR" sz="1800" dirty="0">
                <a:sym typeface="+mn-ea"/>
              </a:rPr>
              <a:t>Two different model architectures: CBOW and skip grams</a:t>
            </a:r>
            <a:endParaRPr lang="en-US" altLang="ko-KR"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CBOW</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This method takes the context of each word as the input and tries to predict the word corresponding to the context.</a:t>
            </a:r>
            <a:endParaRPr lang="en-US" altLang="ko-KR" sz="1800" dirty="0"/>
          </a:p>
          <a:p>
            <a:pPr algn="just" fontAlgn="auto" latinLnBrk="0">
              <a:lnSpc>
                <a:spcPct val="120000"/>
              </a:lnSpc>
              <a:spcBef>
                <a:spcPts val="0"/>
              </a:spcBef>
            </a:pPr>
            <a:endParaRPr lang="en-US" altLang="ko-KR" sz="1800" dirty="0"/>
          </a:p>
        </p:txBody>
      </p:sp>
      <p:pic>
        <p:nvPicPr>
          <p:cNvPr id="6" name="Picture 5" descr="Capture"/>
          <p:cNvPicPr>
            <a:picLocks noChangeAspect="1"/>
          </p:cNvPicPr>
          <p:nvPr/>
        </p:nvPicPr>
        <p:blipFill>
          <a:blip r:embed="rId1"/>
          <a:stretch>
            <a:fillRect/>
          </a:stretch>
        </p:blipFill>
        <p:spPr>
          <a:xfrm>
            <a:off x="2843530" y="2565400"/>
            <a:ext cx="3489960" cy="36906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Skip Grams</a:t>
            </a:r>
            <a:endParaRPr lang="en-US" altLang="ko-KR" sz="4000" dirty="0">
              <a:sym typeface="+mn-ea"/>
            </a:endParaRPr>
          </a:p>
        </p:txBody>
      </p:sp>
      <p:pic>
        <p:nvPicPr>
          <p:cNvPr id="6" name="Picture 5" descr="D:\master ai\semester 4\abep\2.PNG2"/>
          <p:cNvPicPr>
            <a:picLocks noChangeAspect="1"/>
          </p:cNvPicPr>
          <p:nvPr/>
        </p:nvPicPr>
        <p:blipFill>
          <a:blip r:embed="rId1"/>
          <a:srcRect/>
          <a:stretch>
            <a:fillRect/>
          </a:stretch>
        </p:blipFill>
        <p:spPr>
          <a:xfrm>
            <a:off x="2555875" y="1412875"/>
            <a:ext cx="4180205" cy="496633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Skip Grams</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This looks like multiple-context CBOW model just got flipped. To some extent that is true.</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We input the target word into the network. The model outputs C probability distributions. What does this mean?</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For each context position, we get C probability distributions of V probabilities, one for each word.</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In both the cases, the network uses back-propagation to learn. Detailed math can be found here</a:t>
            </a:r>
            <a:endParaRPr lang="en-US" altLang="ko-KR" sz="1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Skip Grams</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The output probabilities are going to relate to how likely it is find each vocabulary word nearby our input word. </a:t>
            </a:r>
            <a:endParaRPr lang="en-US" altLang="ko-KR" sz="1800" dirty="0"/>
          </a:p>
          <a:p>
            <a:pPr algn="just" fontAlgn="auto" latinLnBrk="0">
              <a:lnSpc>
                <a:spcPct val="120000"/>
              </a:lnSpc>
              <a:spcBef>
                <a:spcPts val="0"/>
              </a:spcBef>
            </a:pPr>
            <a:r>
              <a:rPr lang="en-US" altLang="ko-KR" sz="1800" dirty="0"/>
              <a:t>For example, if you gave the trained network the input word “Soviet”, the output probabilities are going to be much higher for words like “Union” and “Russia” than for unrelated words like “watermelon” and “kangaroo”.</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We’ll train the neural network to do this by feeding it word pairs found in our training documents. The below example shows some of the training samples (word pairs) we would take from the sentence “The quick brown fox jumps over the lazy dog.” I’ve used a small window size of 2 just for the example. The word highlighted in blue is the input word.</a:t>
            </a:r>
            <a:endParaRPr lang="en-US" altLang="ko-KR"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Skip Grams</a:t>
            </a:r>
            <a:endParaRPr lang="ko-KR" altLang="en-US" sz="4000" dirty="0"/>
          </a:p>
        </p:txBody>
      </p:sp>
      <p:pic>
        <p:nvPicPr>
          <p:cNvPr id="5" name="Content Placeholder 4" descr="3"/>
          <p:cNvPicPr>
            <a:picLocks noChangeAspect="1"/>
          </p:cNvPicPr>
          <p:nvPr>
            <p:ph idx="1"/>
          </p:nvPr>
        </p:nvPicPr>
        <p:blipFill>
          <a:blip r:embed="rId1"/>
          <a:stretch>
            <a:fillRect/>
          </a:stretch>
        </p:blipFill>
        <p:spPr>
          <a:xfrm>
            <a:off x="1142365" y="1782445"/>
            <a:ext cx="6858000" cy="416052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260648"/>
            <a:ext cx="6148512" cy="1325562"/>
          </a:xfrm>
        </p:spPr>
        <p:txBody>
          <a:bodyPr/>
          <a:lstStyle/>
          <a:p>
            <a:r>
              <a:rPr lang="en-US" altLang="ko-KR" sz="4000" dirty="0"/>
              <a:t>Contents</a:t>
            </a:r>
            <a:endParaRPr lang="ko-KR" altLang="en-US" sz="4000" dirty="0"/>
          </a:p>
        </p:txBody>
      </p:sp>
      <p:sp>
        <p:nvSpPr>
          <p:cNvPr id="3" name="내용 개체 틀 2"/>
          <p:cNvSpPr>
            <a:spLocks noGrp="1"/>
          </p:cNvSpPr>
          <p:nvPr>
            <p:ph idx="1"/>
          </p:nvPr>
        </p:nvSpPr>
        <p:spPr>
          <a:xfrm>
            <a:off x="457200" y="1484784"/>
            <a:ext cx="8363272" cy="4320480"/>
          </a:xfrm>
        </p:spPr>
        <p:txBody>
          <a:bodyPr>
            <a:normAutofit fontScale="90000" lnSpcReduction="20000"/>
          </a:bodyPr>
          <a:lstStyle/>
          <a:p>
            <a:pPr>
              <a:lnSpc>
                <a:spcPct val="200000"/>
              </a:lnSpc>
            </a:pPr>
            <a:r>
              <a:rPr lang="en-US" altLang="ko-KR" sz="2500" b="1" dirty="0"/>
              <a:t>Word Vectors</a:t>
            </a:r>
            <a:endParaRPr lang="en-US" altLang="ko-KR" sz="2500" b="1" dirty="0"/>
          </a:p>
          <a:p>
            <a:pPr>
              <a:lnSpc>
                <a:spcPct val="200000"/>
              </a:lnSpc>
            </a:pPr>
            <a:r>
              <a:rPr lang="en-US" altLang="ko-KR" sz="2500" b="1" dirty="0"/>
              <a:t>Word2vec</a:t>
            </a:r>
            <a:endParaRPr lang="en-US" altLang="ko-KR" sz="2500" b="1" dirty="0"/>
          </a:p>
          <a:p>
            <a:pPr>
              <a:lnSpc>
                <a:spcPct val="200000"/>
              </a:lnSpc>
            </a:pPr>
            <a:r>
              <a:rPr lang="en-US" altLang="ko-KR" sz="2500" b="1" dirty="0"/>
              <a:t>skip grams</a:t>
            </a:r>
            <a:endParaRPr lang="en-US" altLang="ko-KR" sz="2500" b="1" dirty="0"/>
          </a:p>
          <a:p>
            <a:pPr>
              <a:lnSpc>
                <a:spcPct val="200000"/>
              </a:lnSpc>
            </a:pPr>
            <a:r>
              <a:rPr lang="en-US" altLang="ko-KR" sz="2500" b="1" dirty="0"/>
              <a:t>CBOW (continuous bag-of-words)</a:t>
            </a:r>
            <a:endParaRPr lang="en-US" altLang="ko-KR" sz="2500" b="1" dirty="0"/>
          </a:p>
          <a:p>
            <a:pPr>
              <a:lnSpc>
                <a:spcPct val="200000"/>
              </a:lnSpc>
            </a:pPr>
            <a:r>
              <a:rPr lang="en-US" altLang="ko-KR" sz="2500" b="1" dirty="0"/>
              <a:t>Glove (Global Vectors for Word Representation)</a:t>
            </a:r>
            <a:endParaRPr lang="en-US" altLang="ko-KR" sz="2500" b="1" dirty="0"/>
          </a:p>
          <a:p>
            <a:pPr>
              <a:lnSpc>
                <a:spcPct val="200000"/>
              </a:lnSpc>
            </a:pPr>
            <a:r>
              <a:rPr lang="en-US" altLang="ko-KR" sz="2500" b="1" dirty="0"/>
              <a:t>Word Sense</a:t>
            </a:r>
            <a:endParaRPr lang="en-US" altLang="ko-KR" sz="2500" b="1" dirty="0"/>
          </a:p>
          <a:p>
            <a:pPr>
              <a:lnSpc>
                <a:spcPct val="200000"/>
              </a:lnSpc>
            </a:pPr>
            <a:endParaRPr lang="en-US" altLang="ko-KR" sz="2000" dirty="0"/>
          </a:p>
          <a:p>
            <a:pPr lvl="1">
              <a:lnSpc>
                <a:spcPct val="150000"/>
              </a:lnSpc>
            </a:pPr>
            <a:endParaRPr lang="en-US" altLang="ko-KR" sz="2000" dirty="0"/>
          </a:p>
          <a:p>
            <a:pPr>
              <a:lnSpc>
                <a:spcPct val="150000"/>
              </a:lnSpc>
            </a:pPr>
            <a:endParaRPr lang="en-US" altLang="ko-K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Skip Grams</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The network is going to learn the statistics from the number of times each pairing shows up. So, for example, the network is probably going to get many more training samples of (“Soviet”, “Union”) than it is of (“Soviet”, “Sasquatch”). When the training is finished, if you give it the word “Soviet” as input, then it will output a much higher probability for “Union” or “Russia” than it will for “Sasquatch”.</a:t>
            </a:r>
            <a:endParaRPr lang="en-US" altLang="ko-KR" sz="1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Who wins?</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Both have their own advantages and disadvantages. According to Mikolov, Skip Gram works well with small amount of data and is found to represent rare words well.</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On the other hand, CBOW is faster and has better representations for more frequent words.</a:t>
            </a:r>
            <a:endParaRPr lang="en-US" altLang="ko-KR" sz="1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Negative Sampling</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For example, if we have word vectors with 300 features, and a vocabulary of 10,000 words. Recall that the neural network had two weight matrices–a hidden layer and output layer. Both of these layers would have a weight matrix with 300 x 10,000 = 3 million weights each!</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Running gradient descent on a neural network that large is going to be slow. And to make matters worse, you need a huge amount of training data in order to tune that many weights and avoid over-fitting. millions of weights times billions of training samples means that training this model is going to be a beast.</a:t>
            </a:r>
            <a:endParaRPr lang="en-US" altLang="ko-KR" sz="1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Negative Sampling</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Training a neural network means taking a training example and adjusting all of the neuron weights slightly so that it predicts that training sample more accurately. In other words, each training sample will tweak all of the weights in the neural network.</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Negative sampling addresses this by having each training sample only modify a small percentage of the weights, rather than all of them. </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With negative sampling, we are instead going to randomly select just a small number of “negative” words (let’s say 5) to update the weights for. (In this context, a “negative” word is one for which we want the network to output a 0 for). We will also still update the weights for our “positive” word (which is the word “quick” in our current example).</a:t>
            </a:r>
            <a:endParaRPr lang="en-US" altLang="ko-KR" sz="1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015" y="447040"/>
            <a:ext cx="8618855" cy="1325245"/>
          </a:xfrm>
        </p:spPr>
        <p:txBody>
          <a:bodyPr/>
          <a:lstStyle/>
          <a:p>
            <a:r>
              <a:rPr lang="en-US" altLang="ko-KR" sz="4000" dirty="0">
                <a:sym typeface="+mn-ea"/>
              </a:rPr>
              <a:t>More about Skip Grams and CBOW</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Loss functions and mathematic equations are all well explained in this paper.</a:t>
            </a:r>
            <a:endParaRPr lang="en-US" altLang="ko-KR" sz="1800" dirty="0"/>
          </a:p>
          <a:p>
            <a:pPr algn="just" fontAlgn="auto" latinLnBrk="0">
              <a:lnSpc>
                <a:spcPct val="120000"/>
              </a:lnSpc>
              <a:spcBef>
                <a:spcPts val="0"/>
              </a:spcBef>
            </a:pPr>
            <a:r>
              <a:rPr lang="en-US" altLang="ko-KR" sz="1800" dirty="0"/>
              <a:t>(word2vec Parameter Learning Explained) Xin Rong</a:t>
            </a:r>
            <a:endParaRPr lang="en-US" altLang="ko-KR" sz="1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015" y="447040"/>
            <a:ext cx="8618855" cy="1325245"/>
          </a:xfrm>
        </p:spPr>
        <p:txBody>
          <a:bodyPr/>
          <a:lstStyle/>
          <a:p>
            <a:r>
              <a:rPr lang="en-US" altLang="ko-KR" sz="4000" dirty="0">
                <a:sym typeface="+mn-ea"/>
              </a:rPr>
              <a:t>Glove</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Glove is a word vector representation method where training is performed on aggregated global word-word co-occurrence statistics from the corpus.</a:t>
            </a:r>
            <a:endParaRPr lang="en-US" altLang="ko-KR" sz="1800" dirty="0"/>
          </a:p>
          <a:p>
            <a:pPr algn="just" fontAlgn="auto" latinLnBrk="0">
              <a:lnSpc>
                <a:spcPct val="120000"/>
              </a:lnSpc>
              <a:spcBef>
                <a:spcPts val="0"/>
              </a:spcBef>
            </a:pPr>
            <a:r>
              <a:rPr lang="en-US" altLang="ko-KR" sz="1800" dirty="0"/>
              <a:t>This means that like word2vec it uses context to understand and create the word representations.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b="1" dirty="0"/>
              <a:t>1. Global matrix factorization</a:t>
            </a:r>
            <a:endParaRPr lang="en-US" altLang="ko-KR" sz="1800" b="1" dirty="0"/>
          </a:p>
          <a:p>
            <a:pPr algn="just" fontAlgn="auto" latinLnBrk="0">
              <a:lnSpc>
                <a:spcPct val="120000"/>
              </a:lnSpc>
              <a:spcBef>
                <a:spcPts val="0"/>
              </a:spcBef>
            </a:pPr>
            <a:r>
              <a:rPr lang="en-US" altLang="ko-KR" sz="1800" dirty="0"/>
              <a:t>In NLP, global matrix factorization is the process of using matrix factorization form linear algebra to reduce large term frequency matrices. These matrices usually represent the occurrences or the absence of words in the document.</a:t>
            </a:r>
            <a:endParaRPr lang="en-US" altLang="ko-KR" sz="1800" dirty="0"/>
          </a:p>
          <a:p>
            <a:pPr algn="just" fontAlgn="auto" latinLnBrk="0">
              <a:lnSpc>
                <a:spcPct val="120000"/>
              </a:lnSpc>
              <a:spcBef>
                <a:spcPts val="0"/>
              </a:spcBef>
            </a:pPr>
            <a:endParaRPr lang="en-US" altLang="ko-KR" sz="1800" b="1" dirty="0"/>
          </a:p>
          <a:p>
            <a:pPr algn="just" fontAlgn="auto" latinLnBrk="0">
              <a:lnSpc>
                <a:spcPct val="120000"/>
              </a:lnSpc>
              <a:spcBef>
                <a:spcPts val="0"/>
              </a:spcBef>
            </a:pPr>
            <a:r>
              <a:rPr lang="en-US" altLang="ko-KR" sz="1800" b="1" dirty="0"/>
              <a:t>2. Local context window</a:t>
            </a:r>
            <a:endParaRPr lang="en-US" altLang="ko-KR" sz="1800" b="1" dirty="0"/>
          </a:p>
          <a:p>
            <a:pPr algn="just" fontAlgn="auto" latinLnBrk="0">
              <a:lnSpc>
                <a:spcPct val="120000"/>
              </a:lnSpc>
              <a:spcBef>
                <a:spcPts val="0"/>
              </a:spcBef>
            </a:pPr>
            <a:r>
              <a:rPr lang="en-US" altLang="ko-KR" sz="1800" dirty="0"/>
              <a:t>Local context window methods are CBOW and Skip-Gram, the one which were explained above.</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endParaRPr lang="en-US" altLang="ko-KR" sz="1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015" y="447040"/>
            <a:ext cx="8618855" cy="1325245"/>
          </a:xfrm>
        </p:spPr>
        <p:txBody>
          <a:bodyPr/>
          <a:lstStyle/>
          <a:p>
            <a:r>
              <a:rPr lang="en-US" altLang="ko-KR" sz="4000" dirty="0">
                <a:sym typeface="+mn-ea"/>
              </a:rPr>
              <a:t>Glove</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The author of the paper mention that instead of learning the raw occurance probabilities, it was more useful to learn ratios of these co-occurence probabilities. The embeddings are optimized , so that the dot product of 2 vectors equals the log of number of times the 2 words will occur near each other.</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For example, if 2 words “cat” and “dog” occur in the context of each other , say 20 times in 10-word window in the document corpus, then —</a:t>
            </a:r>
            <a:endParaRPr lang="en-US" altLang="ko-KR" sz="1800" dirty="0"/>
          </a:p>
          <a:p>
            <a:pPr algn="just" fontAlgn="auto" latinLnBrk="0">
              <a:lnSpc>
                <a:spcPct val="120000"/>
              </a:lnSpc>
              <a:spcBef>
                <a:spcPts val="0"/>
              </a:spcBef>
            </a:pPr>
            <a:r>
              <a:rPr lang="en-US" altLang="ko-KR" sz="1800" dirty="0"/>
              <a:t>Vector(cat).Vector(dog) = log(10)</a:t>
            </a:r>
            <a:endParaRPr lang="en-US" altLang="ko-KR" sz="1800" dirty="0"/>
          </a:p>
          <a:p>
            <a:pPr algn="just" fontAlgn="auto" latinLnBrk="0">
              <a:lnSpc>
                <a:spcPct val="120000"/>
              </a:lnSpc>
              <a:spcBef>
                <a:spcPts val="0"/>
              </a:spcBef>
            </a:pPr>
            <a:r>
              <a:rPr lang="en-US" altLang="ko-KR" sz="1800" dirty="0"/>
              <a:t>This forces the model to encode the frequency distibution of words that occur near them in a more global context.</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b="1" dirty="0"/>
              <a:t>GloVe: Global Vectors for Word Representation</a:t>
            </a:r>
            <a:endParaRPr lang="en-US" altLang="ko-KR" sz="1800" b="1" dirty="0"/>
          </a:p>
          <a:p>
            <a:pPr algn="just" fontAlgn="auto" latinLnBrk="0">
              <a:lnSpc>
                <a:spcPct val="120000"/>
              </a:lnSpc>
              <a:spcBef>
                <a:spcPts val="0"/>
              </a:spcBef>
            </a:pPr>
            <a:endParaRPr lang="en-US" altLang="ko-KR" sz="18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015" y="447040"/>
            <a:ext cx="8618855" cy="1325245"/>
          </a:xfrm>
        </p:spPr>
        <p:txBody>
          <a:bodyPr/>
          <a:lstStyle/>
          <a:p>
            <a:r>
              <a:rPr lang="en-US" altLang="ko-KR" sz="3200" dirty="0">
                <a:sym typeface="+mn-ea"/>
              </a:rPr>
              <a:t>Word Sense &amp; </a:t>
            </a:r>
            <a:r>
              <a:rPr lang="en-US" altLang="ko-KR" sz="3200" dirty="0">
                <a:sym typeface="+mn-ea"/>
              </a:rPr>
              <a:t>Word Sense Disambiguation</a:t>
            </a:r>
            <a:endParaRPr lang="en-US" altLang="ko-KR" sz="3200" dirty="0">
              <a:sym typeface="+mn-ea"/>
            </a:endParaRPr>
          </a:p>
        </p:txBody>
      </p:sp>
      <p:sp>
        <p:nvSpPr>
          <p:cNvPr id="3" name="내용 개체 틀 2"/>
          <p:cNvSpPr>
            <a:spLocks noGrp="1"/>
          </p:cNvSpPr>
          <p:nvPr>
            <p:ph idx="1"/>
          </p:nvPr>
        </p:nvSpPr>
        <p:spPr>
          <a:xfrm>
            <a:off x="457200" y="1700808"/>
            <a:ext cx="8363272" cy="4608512"/>
          </a:xfrm>
        </p:spPr>
        <p:txBody>
          <a:bodyPr>
            <a:normAutofit fontScale="90000"/>
          </a:bodyPr>
          <a:lstStyle/>
          <a:p>
            <a:pPr algn="just" fontAlgn="auto" latinLnBrk="0">
              <a:lnSpc>
                <a:spcPct val="120000"/>
              </a:lnSpc>
              <a:spcBef>
                <a:spcPts val="0"/>
              </a:spcBef>
            </a:pPr>
            <a:r>
              <a:rPr lang="en-US" altLang="ko-KR" sz="1800" dirty="0"/>
              <a:t>Word sense disambiguation, in natural language processing (NLP), may be defined as the ability to determine which meaning of word is activated by the use of word in a particular context.</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For example, consider the two examples of the distinct sense that exist for the word “bass” −</a:t>
            </a:r>
            <a:endParaRPr lang="en-US" altLang="ko-KR" sz="1800" dirty="0"/>
          </a:p>
          <a:p>
            <a:pPr algn="just" fontAlgn="auto" latinLnBrk="0">
              <a:lnSpc>
                <a:spcPct val="120000"/>
              </a:lnSpc>
              <a:spcBef>
                <a:spcPts val="0"/>
              </a:spcBef>
            </a:pPr>
            <a:r>
              <a:rPr lang="en-US" altLang="ko-KR" sz="1800" dirty="0"/>
              <a:t>I can hear bass sound.</a:t>
            </a:r>
            <a:endParaRPr lang="en-US" altLang="ko-KR" sz="1800" dirty="0"/>
          </a:p>
          <a:p>
            <a:pPr algn="just" fontAlgn="auto" latinLnBrk="0">
              <a:lnSpc>
                <a:spcPct val="120000"/>
              </a:lnSpc>
              <a:spcBef>
                <a:spcPts val="0"/>
              </a:spcBef>
            </a:pPr>
            <a:r>
              <a:rPr lang="en-US" altLang="ko-KR" sz="1800" dirty="0"/>
              <a:t>He likes to eat grilled bass.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The occurrence of the word bass clearly denotes the distinct meaning. In first sentence, it means frequency and in second, it means fish. Hence, if it would be disambiguated by WSD then the correct meaning to the above sentences can be assigned as follows −</a:t>
            </a:r>
            <a:endParaRPr lang="en-US" altLang="ko-KR" sz="1800" dirty="0"/>
          </a:p>
          <a:p>
            <a:pPr algn="just" fontAlgn="auto" latinLnBrk="0">
              <a:lnSpc>
                <a:spcPct val="120000"/>
              </a:lnSpc>
              <a:spcBef>
                <a:spcPts val="0"/>
              </a:spcBef>
            </a:pPr>
            <a:r>
              <a:rPr lang="en-US" altLang="ko-KR" sz="1800" dirty="0"/>
              <a:t>I can hear bass/frequency sound.</a:t>
            </a:r>
            <a:endParaRPr lang="en-US" altLang="ko-KR" sz="1800" dirty="0"/>
          </a:p>
          <a:p>
            <a:pPr algn="just" fontAlgn="auto" latinLnBrk="0">
              <a:lnSpc>
                <a:spcPct val="120000"/>
              </a:lnSpc>
              <a:spcBef>
                <a:spcPts val="0"/>
              </a:spcBef>
            </a:pPr>
            <a:r>
              <a:rPr lang="en-US" altLang="ko-KR" sz="1800" dirty="0"/>
              <a:t>He likes to eat grilled bass/fish.</a:t>
            </a:r>
            <a:endParaRPr lang="en-US" altLang="ko-KR" sz="1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74015" y="447040"/>
            <a:ext cx="8618855" cy="1325245"/>
          </a:xfrm>
        </p:spPr>
        <p:txBody>
          <a:bodyPr/>
          <a:lstStyle/>
          <a:p>
            <a:r>
              <a:rPr lang="en-US" altLang="ko-KR" sz="4000" dirty="0">
                <a:sym typeface="+mn-ea"/>
              </a:rPr>
              <a:t>Word Sense Disambiguation</a:t>
            </a:r>
            <a:endParaRPr lang="en-US" altLang="ko-KR" sz="4000" dirty="0">
              <a:sym typeface="+mn-ea"/>
            </a:endParaRPr>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Dictionary-based or Knowledge-based Methods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Supervised Methods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sym typeface="+mn-ea"/>
              </a:rPr>
              <a:t>Semi-supervised Methods</a:t>
            </a:r>
            <a:endParaRPr lang="en-US" altLang="ko-KR" sz="1800" dirty="0">
              <a:sym typeface="+mn-ea"/>
            </a:endParaRPr>
          </a:p>
          <a:p>
            <a:pPr algn="just" fontAlgn="auto" latinLnBrk="0">
              <a:lnSpc>
                <a:spcPct val="120000"/>
              </a:lnSpc>
              <a:spcBef>
                <a:spcPts val="0"/>
              </a:spcBef>
            </a:pPr>
            <a:endParaRPr lang="en-US" altLang="ko-KR" sz="1800" dirty="0">
              <a:sym typeface="+mn-ea"/>
            </a:endParaRPr>
          </a:p>
          <a:p>
            <a:pPr algn="just" fontAlgn="auto" latinLnBrk="0">
              <a:lnSpc>
                <a:spcPct val="120000"/>
              </a:lnSpc>
              <a:spcBef>
                <a:spcPts val="0"/>
              </a:spcBef>
            </a:pPr>
            <a:r>
              <a:rPr lang="en-US" altLang="ko-KR" sz="1800" dirty="0">
                <a:sym typeface="+mn-ea"/>
              </a:rPr>
              <a:t>Unsupervised Methods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endParaRPr lang="en-US" altLang="ko-KR" sz="1800" dirty="0"/>
          </a:p>
          <a:p>
            <a:pPr marL="0" indent="0" algn="just" fontAlgn="auto" latinLnBrk="0">
              <a:lnSpc>
                <a:spcPct val="120000"/>
              </a:lnSpc>
              <a:spcBef>
                <a:spcPts val="0"/>
              </a:spcBef>
              <a:buNone/>
            </a:pPr>
            <a:endParaRPr lang="en-US" altLang="ko-KR" sz="1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853964" y="375246"/>
            <a:ext cx="7390444" cy="1325562"/>
          </a:xfrm>
        </p:spPr>
        <p:txBody>
          <a:bodyPr>
            <a:normAutofit/>
          </a:bodyPr>
          <a:lstStyle/>
          <a:p>
            <a:r>
              <a:rPr lang="en-US" altLang="ko-KR" sz="3600" dirty="0"/>
              <a:t>Homework</a:t>
            </a:r>
            <a:endParaRPr lang="ko-KR" altLang="en-US" sz="3600" dirty="0"/>
          </a:p>
        </p:txBody>
      </p:sp>
      <p:sp>
        <p:nvSpPr>
          <p:cNvPr id="3" name="내용 개체 틀 2"/>
          <p:cNvSpPr>
            <a:spLocks noGrp="1"/>
          </p:cNvSpPr>
          <p:nvPr>
            <p:ph idx="1"/>
          </p:nvPr>
        </p:nvSpPr>
        <p:spPr>
          <a:xfrm>
            <a:off x="457200" y="1671955"/>
            <a:ext cx="8229600" cy="3507740"/>
          </a:xfrm>
        </p:spPr>
        <p:txBody>
          <a:bodyPr>
            <a:normAutofit/>
          </a:bodyPr>
          <a:lstStyle/>
          <a:p>
            <a:pPr indent="0" algn="just" fontAlgn="auto" latinLnBrk="0"/>
            <a:r>
              <a:rPr lang="en-US" sz="2400" dirty="0"/>
              <a:t> Implement a one-hot encoding funcion</a:t>
            </a:r>
            <a:endParaRPr lang="en-US" sz="2400" dirty="0"/>
          </a:p>
          <a:p>
            <a:pPr indent="0" algn="just" fontAlgn="auto" latinLnBrk="0"/>
            <a:endParaRPr lang="en-US" sz="2400" dirty="0"/>
          </a:p>
          <a:p>
            <a:pPr indent="0" algn="just" fontAlgn="auto" latinLnBrk="0"/>
            <a:r>
              <a:rPr lang="en-US" sz="2400" dirty="0"/>
              <a:t> Take a simple paragraph and encode the words there using the one-hot encoding function created before</a:t>
            </a:r>
            <a:endParaRPr lang="en-US" sz="2400" dirty="0"/>
          </a:p>
          <a:p>
            <a:pPr marL="0" indent="0" algn="just" fontAlgn="auto" latinLnBrk="0">
              <a:spcBef>
                <a:spcPts val="0"/>
              </a:spcBef>
              <a:buNone/>
            </a:pPr>
            <a:endParaRPr lang="en-US" sz="2400" dirty="0"/>
          </a:p>
          <a:p>
            <a:pPr marL="0" indent="0" algn="just">
              <a:buNone/>
            </a:pPr>
            <a:endParaRPr lang="en-US" sz="2000" dirty="0"/>
          </a:p>
        </p:txBody>
      </p:sp>
      <p:sp>
        <p:nvSpPr>
          <p:cNvPr id="6" name="TextBox 5"/>
          <p:cNvSpPr txBox="1"/>
          <p:nvPr/>
        </p:nvSpPr>
        <p:spPr>
          <a:xfrm>
            <a:off x="7362284" y="541327"/>
            <a:ext cx="1768459" cy="368300"/>
          </a:xfrm>
          <a:prstGeom prst="rect">
            <a:avLst/>
          </a:prstGeom>
          <a:solidFill>
            <a:schemeClr val="accent2">
              <a:lumMod val="20000"/>
              <a:lumOff val="80000"/>
            </a:schemeClr>
          </a:solidFill>
        </p:spPr>
        <p:txBody>
          <a:bodyPr wrap="square" rtlCol="0">
            <a:spAutoFit/>
          </a:bodyPr>
          <a:lstStyle/>
          <a:p>
            <a:pPr algn="ctr"/>
            <a:r>
              <a:rPr lang="en-US" sz="1800" b="0" i="0" dirty="0">
                <a:solidFill>
                  <a:srgbClr val="C00000"/>
                </a:solidFill>
                <a:latin typeface="Tahoma" panose="020B0604030504040204" pitchFamily="34" charset="0"/>
                <a:ea typeface="Tahoma" panose="020B0604030504040204" pitchFamily="34" charset="0"/>
                <a:cs typeface="Tahoma" panose="020B0604030504040204" pitchFamily="34" charset="0"/>
              </a:rPr>
              <a:t>Homework #1</a:t>
            </a:r>
            <a:endParaRPr lang="en-US" sz="18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11560" y="2492896"/>
            <a:ext cx="7772400" cy="1470025"/>
          </a:xfrm>
        </p:spPr>
        <p:txBody>
          <a:bodyPr>
            <a:normAutofit/>
          </a:bodyPr>
          <a:lstStyle/>
          <a:p>
            <a:r>
              <a:rPr lang="en-US" dirty="0"/>
              <a:t>Word Vectors</a:t>
            </a:r>
            <a:endParaRPr lang="en-US" sz="33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187624" y="2391470"/>
            <a:ext cx="6851104" cy="1325562"/>
          </a:xfrm>
        </p:spPr>
        <p:txBody>
          <a:bodyPr>
            <a:normAutofit/>
          </a:bodyPr>
          <a:lstStyle/>
          <a:p>
            <a:r>
              <a:rPr lang="en-US" altLang="ko-KR" sz="3600" dirty="0"/>
              <a:t>Thank you!</a:t>
            </a:r>
            <a:endParaRPr lang="ko-KR" alt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sz="4000" dirty="0">
                <a:sym typeface="+mn-ea"/>
              </a:rPr>
              <a:t>Word Vectors</a:t>
            </a:r>
            <a:endParaRPr lang="en-US" sz="4000" dirty="0"/>
          </a:p>
        </p:txBody>
      </p:sp>
      <p:sp>
        <p:nvSpPr>
          <p:cNvPr id="3" name="내용 개체 틀 2"/>
          <p:cNvSpPr>
            <a:spLocks noGrp="1"/>
          </p:cNvSpPr>
          <p:nvPr>
            <p:ph idx="1"/>
          </p:nvPr>
        </p:nvSpPr>
        <p:spPr>
          <a:xfrm>
            <a:off x="457200" y="1700530"/>
            <a:ext cx="8363585" cy="3787775"/>
          </a:xfrm>
        </p:spPr>
        <p:txBody>
          <a:bodyPr>
            <a:normAutofit/>
          </a:bodyPr>
          <a:lstStyle/>
          <a:p>
            <a:pPr algn="just" fontAlgn="auto" latinLnBrk="0">
              <a:lnSpc>
                <a:spcPct val="120000"/>
              </a:lnSpc>
              <a:spcBef>
                <a:spcPts val="0"/>
              </a:spcBef>
            </a:pPr>
            <a:r>
              <a:rPr lang="en-US" altLang="ko-KR" sz="1800" dirty="0"/>
              <a:t>Word vectors are simply vectors of numbers that represent the meaning of a word. </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Why do we need word vectors?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Deep learning models can perform calculations only on numerical data not text.</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So, we need to transform text to numbers.</a:t>
            </a:r>
            <a:endParaRPr lang="en-US" altLang="ko-KR" sz="1800" dirty="0"/>
          </a:p>
          <a:p>
            <a:pPr algn="just" fontAlgn="auto" latinLnBrk="0">
              <a:lnSpc>
                <a:spcPct val="120000"/>
              </a:lnSpc>
              <a:spcBef>
                <a:spcPts val="0"/>
              </a:spcBef>
            </a:pPr>
            <a:endParaRPr lang="en-US" altLang="ko-KR" sz="1800" dirty="0"/>
          </a:p>
        </p:txBody>
      </p:sp>
      <p:sp>
        <p:nvSpPr>
          <p:cNvPr id="42" name="TextBox 41"/>
          <p:cNvSpPr txBox="1"/>
          <p:nvPr/>
        </p:nvSpPr>
        <p:spPr>
          <a:xfrm>
            <a:off x="7004156" y="6165304"/>
            <a:ext cx="1682644" cy="246221"/>
          </a:xfrm>
          <a:prstGeom prst="rect">
            <a:avLst/>
          </a:prstGeom>
          <a:noFill/>
        </p:spPr>
        <p:txBody>
          <a:bodyPr wrap="square" rtlCol="0">
            <a:spAutoFit/>
          </a:bodyPr>
          <a:lstStyle/>
          <a:p>
            <a:r>
              <a:rPr lang="en-US" sz="1000" b="1" i="0" dirty="0">
                <a:solidFill>
                  <a:srgbClr val="595959"/>
                </a:solidFill>
                <a:latin typeface="Tahoma" panose="020B0604030504040204" pitchFamily="34" charset="0"/>
                <a:ea typeface="Tahoma" panose="020B0604030504040204" pitchFamily="34" charset="0"/>
                <a:cs typeface="Tahoma" panose="020B0604030504040204" pitchFamily="34" charset="0"/>
              </a:rPr>
              <a:t>V</a:t>
            </a:r>
            <a:r>
              <a:rPr lang="en-US" sz="1000" b="0" i="0" dirty="0">
                <a:solidFill>
                  <a:srgbClr val="595959"/>
                </a:solidFill>
                <a:latin typeface="Tahoma" panose="020B0604030504040204" pitchFamily="34" charset="0"/>
                <a:ea typeface="Tahoma" panose="020B0604030504040204" pitchFamily="34" charset="0"/>
                <a:cs typeface="Tahoma" panose="020B0604030504040204" pitchFamily="34" charset="0"/>
              </a:rPr>
              <a:t>: vocabulary size</a:t>
            </a:r>
            <a:endParaRPr lang="en-US" sz="1000" dirty="0">
              <a:solidFill>
                <a:srgbClr val="595959"/>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sz="4000" dirty="0"/>
              <a:t>One-hot vector</a:t>
            </a:r>
            <a:endParaRPr lang="en-US" sz="4000" dirty="0"/>
          </a:p>
        </p:txBody>
      </p:sp>
      <p:sp>
        <p:nvSpPr>
          <p:cNvPr id="3" name="내용 개체 틀 2"/>
          <p:cNvSpPr>
            <a:spLocks noGrp="1"/>
          </p:cNvSpPr>
          <p:nvPr>
            <p:ph idx="1"/>
          </p:nvPr>
        </p:nvSpPr>
        <p:spPr>
          <a:xfrm>
            <a:off x="457200" y="1700530"/>
            <a:ext cx="8363585" cy="1494155"/>
          </a:xfrm>
        </p:spPr>
        <p:txBody>
          <a:bodyPr>
            <a:normAutofit/>
          </a:bodyPr>
          <a:lstStyle/>
          <a:p>
            <a:pPr algn="just" fontAlgn="auto" latinLnBrk="0">
              <a:lnSpc>
                <a:spcPct val="120000"/>
              </a:lnSpc>
              <a:spcBef>
                <a:spcPts val="0"/>
              </a:spcBef>
            </a:pPr>
            <a:r>
              <a:rPr lang="en-US" altLang="ko-KR" sz="1800" dirty="0"/>
              <a:t>In order to use text with a neural network, we need to </a:t>
            </a:r>
            <a:r>
              <a:rPr lang="en-US" altLang="ko-KR" sz="1800" b="1" dirty="0"/>
              <a:t>embed said text into a numerical vector of fixed-size</a:t>
            </a:r>
            <a:r>
              <a:rPr lang="en-US" altLang="ko-KR" sz="1800" dirty="0"/>
              <a:t>.</a:t>
            </a:r>
            <a:endParaRPr lang="en-US" altLang="ko-KR" sz="1800" dirty="0"/>
          </a:p>
          <a:p>
            <a:pPr algn="just" fontAlgn="auto" latinLnBrk="0">
              <a:lnSpc>
                <a:spcPct val="120000"/>
              </a:lnSpc>
              <a:spcBef>
                <a:spcPts val="0"/>
              </a:spcBef>
            </a:pPr>
            <a:r>
              <a:rPr lang="en-US" altLang="ko-KR" sz="1800" dirty="0"/>
              <a:t>One of the Embedding ways is called One-Hot Vector.</a:t>
            </a:r>
            <a:endParaRPr lang="en-US" altLang="ko-KR" sz="1800" dirty="0"/>
          </a:p>
        </p:txBody>
      </p:sp>
      <p:sp>
        <p:nvSpPr>
          <p:cNvPr id="4" name="TextBox 3"/>
          <p:cNvSpPr txBox="1"/>
          <p:nvPr/>
        </p:nvSpPr>
        <p:spPr>
          <a:xfrm>
            <a:off x="1977137" y="3481311"/>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Hello,</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p:cNvSpPr txBox="1"/>
          <p:nvPr/>
        </p:nvSpPr>
        <p:spPr>
          <a:xfrm>
            <a:off x="1979965" y="3917496"/>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I</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1977137" y="4353681"/>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am</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p:nvSpPr>
        <p:spPr>
          <a:xfrm>
            <a:off x="1977137" y="4789866"/>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a</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1977137" y="5226051"/>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student.</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1977137" y="5730688"/>
            <a:ext cx="864096" cy="523220"/>
          </a:xfrm>
          <a:prstGeom prst="rect">
            <a:avLst/>
          </a:prstGeom>
          <a:noFill/>
        </p:spPr>
        <p:txBody>
          <a:bodyPr wrap="square" rtlCol="0">
            <a:spAutoFit/>
          </a:bodyPr>
          <a:lstStyle/>
          <a:p>
            <a:pPr algn="ctr"/>
            <a:r>
              <a:rPr lang="en-US" sz="1400" b="0" i="0" dirty="0">
                <a:latin typeface="Tahoma" panose="020B0604030504040204" pitchFamily="34" charset="0"/>
                <a:ea typeface="Tahoma" panose="020B0604030504040204" pitchFamily="34" charset="0"/>
                <a:cs typeface="Tahoma" panose="020B0604030504040204" pitchFamily="34" charset="0"/>
              </a:rPr>
              <a:t>Text</a:t>
            </a:r>
            <a:endParaRPr lang="en-US" sz="1400" b="0" i="0" dirty="0">
              <a:latin typeface="Tahoma" panose="020B0604030504040204" pitchFamily="34" charset="0"/>
              <a:ea typeface="Tahoma" panose="020B0604030504040204" pitchFamily="34" charset="0"/>
              <a:cs typeface="Tahoma" panose="020B0604030504040204" pitchFamily="34" charset="0"/>
            </a:endParaRPr>
          </a:p>
          <a:p>
            <a:pPr algn="ctr"/>
            <a:r>
              <a:rPr lang="en-US" sz="1400" b="0" i="0" dirty="0">
                <a:latin typeface="Tahoma" panose="020B0604030504040204" pitchFamily="34" charset="0"/>
                <a:ea typeface="Tahoma" panose="020B0604030504040204" pitchFamily="34" charset="0"/>
                <a:cs typeface="Tahoma" panose="020B0604030504040204" pitchFamily="34" charset="0"/>
              </a:rPr>
              <a:t>(human)</a:t>
            </a:r>
            <a:endParaRPr lang="en-US" sz="1400" b="0" i="0" dirty="0">
              <a:latin typeface="Tahoma" panose="020B0604030504040204" pitchFamily="34" charset="0"/>
              <a:ea typeface="Tahoma" panose="020B0604030504040204" pitchFamily="34" charset="0"/>
              <a:cs typeface="Tahoma" panose="020B0604030504040204" pitchFamily="34" charset="0"/>
            </a:endParaRPr>
          </a:p>
        </p:txBody>
      </p:sp>
      <p:cxnSp>
        <p:nvCxnSpPr>
          <p:cNvPr id="11" name="Straight Connector 10"/>
          <p:cNvCxnSpPr/>
          <p:nvPr/>
        </p:nvCxnSpPr>
        <p:spPr>
          <a:xfrm>
            <a:off x="1907957" y="5662236"/>
            <a:ext cx="5328592" cy="0"/>
          </a:xfrm>
          <a:prstGeom prst="line">
            <a:avLst/>
          </a:prstGeom>
          <a:ln w="12700">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076308" y="5730688"/>
            <a:ext cx="1728194" cy="523220"/>
          </a:xfrm>
          <a:prstGeom prst="rect">
            <a:avLst/>
          </a:prstGeom>
          <a:noFill/>
        </p:spPr>
        <p:txBody>
          <a:bodyPr wrap="square" rtlCol="0">
            <a:spAutoFit/>
          </a:bodyPr>
          <a:lstStyle/>
          <a:p>
            <a:pPr algn="ctr"/>
            <a:r>
              <a:rPr lang="en-US" sz="1400" b="0" i="0" dirty="0">
                <a:latin typeface="Tahoma" panose="020B0604030504040204" pitchFamily="34" charset="0"/>
                <a:ea typeface="Tahoma" panose="020B0604030504040204" pitchFamily="34" charset="0"/>
                <a:cs typeface="Tahoma" panose="020B0604030504040204" pitchFamily="34" charset="0"/>
              </a:rPr>
              <a:t>Numerical vector</a:t>
            </a:r>
            <a:endParaRPr lang="en-US" sz="1400" b="0" i="0" dirty="0">
              <a:latin typeface="Tahoma" panose="020B0604030504040204" pitchFamily="34" charset="0"/>
              <a:ea typeface="Tahoma" panose="020B0604030504040204" pitchFamily="34" charset="0"/>
              <a:cs typeface="Tahoma" panose="020B0604030504040204" pitchFamily="34" charset="0"/>
            </a:endParaRPr>
          </a:p>
          <a:p>
            <a:pPr algn="ctr"/>
            <a:r>
              <a:rPr lang="en-US" sz="1400" b="0" i="0" dirty="0">
                <a:latin typeface="Tahoma" panose="020B0604030504040204" pitchFamily="34" charset="0"/>
                <a:ea typeface="Tahoma" panose="020B0604030504040204" pitchFamily="34" charset="0"/>
                <a:cs typeface="Tahoma" panose="020B0604030504040204" pitchFamily="34" charset="0"/>
              </a:rPr>
              <a:t>(computer)</a:t>
            </a:r>
            <a:endParaRPr lang="en-US" sz="1400" b="0" i="0" dirty="0">
              <a:latin typeface="Tahoma" panose="020B0604030504040204" pitchFamily="34" charset="0"/>
              <a:ea typeface="Tahoma" panose="020B0604030504040204" pitchFamily="34" charset="0"/>
              <a:cs typeface="Tahoma" panose="020B0604030504040204" pitchFamily="34" charset="0"/>
            </a:endParaRPr>
          </a:p>
        </p:txBody>
      </p:sp>
      <p:grpSp>
        <p:nvGrpSpPr>
          <p:cNvPr id="41" name="Group 40"/>
          <p:cNvGrpSpPr/>
          <p:nvPr/>
        </p:nvGrpSpPr>
        <p:grpSpPr>
          <a:xfrm>
            <a:off x="3033768" y="2966323"/>
            <a:ext cx="3986757" cy="2567500"/>
            <a:chOff x="3105523" y="2679303"/>
            <a:chExt cx="3986757" cy="2567500"/>
          </a:xfrm>
        </p:grpSpPr>
        <p:sp>
          <p:nvSpPr>
            <p:cNvPr id="12" name="Right Arrow 11"/>
            <p:cNvSpPr/>
            <p:nvPr/>
          </p:nvSpPr>
          <p:spPr>
            <a:xfrm>
              <a:off x="3402956" y="3878656"/>
              <a:ext cx="936104" cy="307777"/>
            </a:xfrm>
            <a:prstGeom prst="rightArrow">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3304488" y="4252717"/>
              <a:ext cx="1133040" cy="276999"/>
            </a:xfrm>
            <a:prstGeom prst="rect">
              <a:avLst/>
            </a:prstGeom>
            <a:noFill/>
          </p:spPr>
          <p:txBody>
            <a:bodyPr wrap="square" rtlCol="0">
              <a:spAutoFit/>
            </a:bodyPr>
            <a:lstStyle/>
            <a:p>
              <a:pPr algn="ctr"/>
              <a:r>
                <a:rPr lang="en-US" sz="1200" b="0" i="0" dirty="0">
                  <a:latin typeface="Tahoma" panose="020B0604030504040204" pitchFamily="34" charset="0"/>
                  <a:ea typeface="Tahoma" panose="020B0604030504040204" pitchFamily="34" charset="0"/>
                  <a:cs typeface="Tahoma" panose="020B0604030504040204" pitchFamily="34" charset="0"/>
                </a:rPr>
                <a:t>Lookup table</a:t>
              </a:r>
              <a:endParaRPr lang="en-US" sz="1200" b="0" i="0" dirty="0">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5256076" y="2679303"/>
              <a:ext cx="1512168" cy="461665"/>
            </a:xfrm>
            <a:prstGeom prst="rect">
              <a:avLst/>
            </a:prstGeom>
            <a:noFill/>
          </p:spPr>
          <p:txBody>
            <a:bodyPr wrap="square" rtlCol="0">
              <a:spAutoFit/>
            </a:bodyPr>
            <a:lstStyle/>
            <a:p>
              <a:pPr algn="ctr"/>
              <a:r>
                <a:rPr lang="en-US" sz="1400" b="0" i="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one-hot vector</a:t>
              </a:r>
              <a:endParaRPr lang="en-US" sz="1400" b="0" i="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algn="ctr"/>
              <a:r>
                <a:rPr lang="en-US" sz="1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shape: (1, V)</a:t>
              </a:r>
              <a:endParaRPr lang="en-US" sz="1000" b="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p:cNvSpPr txBox="1"/>
            <p:nvPr/>
          </p:nvSpPr>
          <p:spPr>
            <a:xfrm>
              <a:off x="3105523" y="4502846"/>
              <a:ext cx="1530970" cy="553998"/>
            </a:xfrm>
            <a:prstGeom prst="rect">
              <a:avLst/>
            </a:prstGeom>
            <a:noFill/>
            <a:ln>
              <a:noFill/>
            </a:ln>
          </p:spPr>
          <p:txBody>
            <a:bodyPr wrap="square" rtlCol="0">
              <a:spAutoFit/>
            </a:bodyPr>
            <a:lstStyle/>
            <a:p>
              <a:pPr algn="ctr"/>
              <a:r>
                <a:rPr lang="en-US" sz="1000" dirty="0">
                  <a:latin typeface="Tahoma" panose="020B0604030504040204" pitchFamily="34" charset="0"/>
                  <a:ea typeface="Tahoma" panose="020B0604030504040204" pitchFamily="34" charset="0"/>
                  <a:cs typeface="Tahoma" panose="020B0604030504040204" pitchFamily="34" charset="0"/>
                </a:rPr>
                <a:t>Each word is associated </a:t>
              </a:r>
              <a:endParaRPr lang="en-US" sz="1000" dirty="0">
                <a:latin typeface="Tahoma" panose="020B0604030504040204" pitchFamily="34" charset="0"/>
                <a:ea typeface="Tahoma" panose="020B0604030504040204" pitchFamily="34" charset="0"/>
                <a:cs typeface="Tahoma" panose="020B0604030504040204" pitchFamily="34" charset="0"/>
              </a:endParaRPr>
            </a:p>
            <a:p>
              <a:pPr algn="ctr"/>
              <a:r>
                <a:rPr lang="en-US" sz="1000" dirty="0">
                  <a:latin typeface="Tahoma" panose="020B0604030504040204" pitchFamily="34" charset="0"/>
                  <a:ea typeface="Tahoma" panose="020B0604030504040204" pitchFamily="34" charset="0"/>
                  <a:cs typeface="Tahoma" panose="020B0604030504040204" pitchFamily="34" charset="0"/>
                </a:rPr>
                <a:t>with a sparse vector of 0s and </a:t>
              </a:r>
              <a:r>
                <a:rPr lang="en-US" sz="1000" u="sng" dirty="0">
                  <a:latin typeface="Tahoma" panose="020B0604030504040204" pitchFamily="34" charset="0"/>
                  <a:ea typeface="Tahoma" panose="020B0604030504040204" pitchFamily="34" charset="0"/>
                  <a:cs typeface="Tahoma" panose="020B0604030504040204" pitchFamily="34" charset="0"/>
                </a:rPr>
                <a:t>one</a:t>
              </a:r>
              <a:r>
                <a:rPr lang="en-US" sz="1000" dirty="0">
                  <a:latin typeface="Tahoma" panose="020B0604030504040204" pitchFamily="34" charset="0"/>
                  <a:ea typeface="Tahoma" panose="020B0604030504040204" pitchFamily="34" charset="0"/>
                  <a:cs typeface="Tahoma" panose="020B0604030504040204" pitchFamily="34" charset="0"/>
                </a:rPr>
                <a:t> 1.</a:t>
              </a:r>
              <a:endParaRPr lang="en-US" sz="1000" b="0" i="0" dirty="0">
                <a:latin typeface="Tahoma" panose="020B0604030504040204" pitchFamily="34" charset="0"/>
                <a:ea typeface="Tahoma" panose="020B0604030504040204" pitchFamily="34" charset="0"/>
                <a:cs typeface="Tahoma" panose="020B0604030504040204" pitchFamily="34" charset="0"/>
              </a:endParaRPr>
            </a:p>
          </p:txBody>
        </p:sp>
        <p:sp>
          <p:nvSpPr>
            <p:cNvPr id="17" name="Rectangle 16"/>
            <p:cNvSpPr/>
            <p:nvPr/>
          </p:nvSpPr>
          <p:spPr>
            <a:xfrm>
              <a:off x="4932040" y="3194291"/>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 1 0 0 … 0</a:t>
              </a:r>
              <a:endParaRPr lang="en-US" dirty="0">
                <a:solidFill>
                  <a:srgbClr val="C00000"/>
                </a:solidFill>
              </a:endParaRPr>
            </a:p>
          </p:txBody>
        </p:sp>
        <p:sp>
          <p:nvSpPr>
            <p:cNvPr id="18" name="Rectangle 17"/>
            <p:cNvSpPr/>
            <p:nvPr/>
          </p:nvSpPr>
          <p:spPr>
            <a:xfrm>
              <a:off x="4932040" y="3630468"/>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1 0 0 … 0 0 0 … 0</a:t>
              </a:r>
              <a:endParaRPr lang="en-US" dirty="0">
                <a:solidFill>
                  <a:srgbClr val="C00000"/>
                </a:solidFill>
              </a:endParaRPr>
            </a:p>
          </p:txBody>
        </p:sp>
        <p:sp>
          <p:nvSpPr>
            <p:cNvPr id="19" name="Rectangle 18"/>
            <p:cNvSpPr/>
            <p:nvPr/>
          </p:nvSpPr>
          <p:spPr>
            <a:xfrm>
              <a:off x="4932040" y="4070943"/>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 1 0 0 … 0 0</a:t>
              </a:r>
              <a:endParaRPr lang="en-US" dirty="0">
                <a:solidFill>
                  <a:srgbClr val="C00000"/>
                </a:solidFill>
              </a:endParaRPr>
            </a:p>
          </p:txBody>
        </p:sp>
        <p:sp>
          <p:nvSpPr>
            <p:cNvPr id="20" name="Rectangle 19"/>
            <p:cNvSpPr/>
            <p:nvPr/>
          </p:nvSpPr>
          <p:spPr>
            <a:xfrm>
              <a:off x="4932040" y="4507120"/>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1 0 … 0 0 … 0 0</a:t>
              </a:r>
              <a:endParaRPr lang="en-US" dirty="0">
                <a:solidFill>
                  <a:srgbClr val="C00000"/>
                </a:solidFill>
              </a:endParaRPr>
            </a:p>
          </p:txBody>
        </p:sp>
        <p:sp>
          <p:nvSpPr>
            <p:cNvPr id="21" name="Rectangle 20"/>
            <p:cNvSpPr/>
            <p:nvPr/>
          </p:nvSpPr>
          <p:spPr>
            <a:xfrm>
              <a:off x="4932040" y="4939034"/>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 0 0 0 … 0 1 0</a:t>
              </a:r>
              <a:endParaRPr lang="en-US" dirty="0">
                <a:solidFill>
                  <a:srgbClr val="C00000"/>
                </a:solidFill>
              </a:endParaRPr>
            </a:p>
          </p:txBody>
        </p:sp>
      </p:grpSp>
      <p:sp>
        <p:nvSpPr>
          <p:cNvPr id="42" name="TextBox 41"/>
          <p:cNvSpPr txBox="1"/>
          <p:nvPr/>
        </p:nvSpPr>
        <p:spPr>
          <a:xfrm>
            <a:off x="7004156" y="6165304"/>
            <a:ext cx="1682644" cy="246221"/>
          </a:xfrm>
          <a:prstGeom prst="rect">
            <a:avLst/>
          </a:prstGeom>
          <a:noFill/>
        </p:spPr>
        <p:txBody>
          <a:bodyPr wrap="square" rtlCol="0">
            <a:spAutoFit/>
          </a:bodyPr>
          <a:lstStyle/>
          <a:p>
            <a:r>
              <a:rPr lang="en-US" sz="1000" b="1" i="0" dirty="0">
                <a:solidFill>
                  <a:srgbClr val="595959"/>
                </a:solidFill>
                <a:latin typeface="Tahoma" panose="020B0604030504040204" pitchFamily="34" charset="0"/>
                <a:ea typeface="Tahoma" panose="020B0604030504040204" pitchFamily="34" charset="0"/>
                <a:cs typeface="Tahoma" panose="020B0604030504040204" pitchFamily="34" charset="0"/>
              </a:rPr>
              <a:t>V</a:t>
            </a:r>
            <a:r>
              <a:rPr lang="en-US" sz="1000" b="0" i="0" dirty="0">
                <a:solidFill>
                  <a:srgbClr val="595959"/>
                </a:solidFill>
                <a:latin typeface="Tahoma" panose="020B0604030504040204" pitchFamily="34" charset="0"/>
                <a:ea typeface="Tahoma" panose="020B0604030504040204" pitchFamily="34" charset="0"/>
                <a:cs typeface="Tahoma" panose="020B0604030504040204" pitchFamily="34" charset="0"/>
              </a:rPr>
              <a:t>: vocabulary size</a:t>
            </a:r>
            <a:endParaRPr lang="en-US" sz="1000" dirty="0">
              <a:solidFill>
                <a:srgbClr val="595959"/>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sz="4000" dirty="0">
                <a:sym typeface="+mn-ea"/>
              </a:rPr>
              <a:t>One-hot vector</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fontAlgn="auto" latinLnBrk="0">
              <a:lnSpc>
                <a:spcPct val="120000"/>
              </a:lnSpc>
              <a:spcBef>
                <a:spcPts val="0"/>
              </a:spcBef>
            </a:pPr>
            <a:r>
              <a:rPr lang="en-US" altLang="ko-KR" sz="1800" dirty="0"/>
              <a:t>In order to use text with a neural network, we need to </a:t>
            </a:r>
            <a:r>
              <a:rPr lang="en-US" altLang="ko-KR" sz="1800" b="1" dirty="0"/>
              <a:t>embed said text into a numerical vector of fixed-size</a:t>
            </a:r>
            <a:r>
              <a:rPr lang="en-US" altLang="ko-KR" sz="1800" dirty="0"/>
              <a:t>.</a:t>
            </a:r>
            <a:endParaRPr lang="en-US" altLang="ko-KR" sz="1800" dirty="0"/>
          </a:p>
          <a:p>
            <a:pPr algn="just">
              <a:lnSpc>
                <a:spcPct val="120000"/>
              </a:lnSpc>
            </a:pPr>
            <a:endParaRPr lang="en-US" altLang="ko-KR" sz="1800" dirty="0"/>
          </a:p>
          <a:p>
            <a:pPr algn="just">
              <a:lnSpc>
                <a:spcPct val="120000"/>
              </a:lnSpc>
            </a:pPr>
            <a:r>
              <a:rPr lang="en-US" altLang="ko-KR" sz="1800" b="1" dirty="0"/>
              <a:t>Issues</a:t>
            </a:r>
            <a:r>
              <a:rPr lang="en-US" altLang="ko-KR" sz="1800" dirty="0"/>
              <a:t>:</a:t>
            </a:r>
            <a:endParaRPr lang="en-US" altLang="ko-KR" sz="1800" dirty="0"/>
          </a:p>
          <a:p>
            <a:pPr lvl="1" algn="just">
              <a:lnSpc>
                <a:spcPct val="120000"/>
              </a:lnSpc>
            </a:pPr>
            <a:r>
              <a:rPr lang="en-US" altLang="ko-KR" sz="1400" dirty="0"/>
              <a:t>Not efficient</a:t>
            </a:r>
            <a:endParaRPr lang="en-US" altLang="ko-KR" sz="1400" dirty="0"/>
          </a:p>
          <a:p>
            <a:pPr lvl="1" algn="just">
              <a:lnSpc>
                <a:spcPct val="120000"/>
              </a:lnSpc>
            </a:pPr>
            <a:r>
              <a:rPr lang="en-US" altLang="ko-KR" sz="1400" dirty="0"/>
              <a:t>Results in extremely large and sparse representation vectors: a language with vocabulary of 40,000 words would have a one-hot vector of length 40,000.</a:t>
            </a:r>
            <a:endParaRPr lang="en-US" altLang="ko-KR" sz="1400" dirty="0"/>
          </a:p>
          <a:p>
            <a:pPr lvl="1" algn="just">
              <a:lnSpc>
                <a:spcPct val="120000"/>
              </a:lnSpc>
            </a:pPr>
            <a:r>
              <a:rPr lang="en-US" altLang="ko-KR" sz="1400" i="1" dirty="0"/>
              <a:t>Curse of dimensionality</a:t>
            </a:r>
            <a:r>
              <a:rPr lang="en-US" altLang="ko-KR" sz="1400" dirty="0"/>
              <a:t> when learning joint probability functions of language models.</a:t>
            </a:r>
            <a:endParaRPr lang="en-US" altLang="ko-KR" sz="1400" dirty="0"/>
          </a:p>
          <a:p>
            <a:pPr lvl="1" algn="just">
              <a:lnSpc>
                <a:spcPct val="120000"/>
              </a:lnSpc>
            </a:pPr>
            <a:r>
              <a:rPr lang="en-US" altLang="ko-KR" sz="1400" dirty="0"/>
              <a:t>One-hot vectors cannot understand similarities between words.</a:t>
            </a:r>
            <a:endParaRPr lang="en-US" altLang="ko-K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t>Distributed Representation</a:t>
            </a:r>
            <a:endParaRPr lang="ko-KR" altLang="en-US" sz="4000" dirty="0"/>
          </a:p>
        </p:txBody>
      </p:sp>
      <p:sp>
        <p:nvSpPr>
          <p:cNvPr id="3" name="내용 개체 틀 2"/>
          <p:cNvSpPr>
            <a:spLocks noGrp="1"/>
          </p:cNvSpPr>
          <p:nvPr>
            <p:ph idx="1"/>
          </p:nvPr>
        </p:nvSpPr>
        <p:spPr>
          <a:xfrm>
            <a:off x="457200" y="1700530"/>
            <a:ext cx="8363585" cy="4331335"/>
          </a:xfrm>
        </p:spPr>
        <p:txBody>
          <a:bodyPr>
            <a:normAutofit/>
          </a:bodyPr>
          <a:lstStyle/>
          <a:p>
            <a:pPr algn="just" fontAlgn="auto" latinLnBrk="0">
              <a:lnSpc>
                <a:spcPct val="120000"/>
              </a:lnSpc>
              <a:spcBef>
                <a:spcPts val="0"/>
              </a:spcBef>
            </a:pPr>
            <a:r>
              <a:rPr lang="en-US" altLang="ko-KR" sz="1800" dirty="0"/>
              <a:t>To solve one-hot encoding problems, we need another way of embedding words.</a:t>
            </a:r>
            <a:endParaRPr lang="en-US" altLang="ko-KR" sz="1800" dirty="0"/>
          </a:p>
          <a:p>
            <a:pPr algn="just" fontAlgn="auto" latinLnBrk="0">
              <a:lnSpc>
                <a:spcPct val="120000"/>
              </a:lnSpc>
              <a:spcBef>
                <a:spcPts val="0"/>
              </a:spcBef>
            </a:pPr>
            <a:r>
              <a:rPr lang="en-US" altLang="ko-KR" sz="1800" dirty="0"/>
              <a:t>A word representation that encodes similarity wins but why?!</a:t>
            </a:r>
            <a:endParaRPr lang="en-US" altLang="ko-KR" sz="1800" dirty="0"/>
          </a:p>
          <a:p>
            <a:pPr algn="just" fontAlgn="auto" latinLnBrk="0">
              <a:lnSpc>
                <a:spcPct val="120000"/>
              </a:lnSpc>
              <a:spcBef>
                <a:spcPts val="0"/>
              </a:spcBef>
              <a:buAutoNum type="arabicPeriod"/>
            </a:pPr>
            <a:r>
              <a:rPr lang="en-US" altLang="ko-KR" sz="1800" dirty="0"/>
              <a:t>Less parameters to learn.</a:t>
            </a:r>
            <a:endParaRPr lang="en-US" altLang="ko-KR" sz="1800" dirty="0"/>
          </a:p>
          <a:p>
            <a:pPr algn="just" fontAlgn="auto" latinLnBrk="0">
              <a:lnSpc>
                <a:spcPct val="120000"/>
              </a:lnSpc>
              <a:spcBef>
                <a:spcPts val="0"/>
              </a:spcBef>
              <a:buAutoNum type="arabicPeriod"/>
            </a:pPr>
            <a:r>
              <a:rPr lang="en-US" altLang="ko-KR" sz="1800" dirty="0"/>
              <a:t>More sharing of statistics.</a:t>
            </a:r>
            <a:endParaRPr lang="en-US" altLang="ko-KR" sz="1800" dirty="0"/>
          </a:p>
          <a:p>
            <a:pPr algn="just" fontAlgn="auto" latinLnBrk="0">
              <a:lnSpc>
                <a:spcPct val="120000"/>
              </a:lnSpc>
              <a:spcBef>
                <a:spcPts val="0"/>
              </a:spcBef>
              <a:buAutoNum type="arabicPeriod"/>
            </a:pPr>
            <a:r>
              <a:rPr lang="en-US" altLang="ko-KR" sz="1800" dirty="0"/>
              <a:t>More opportunities for multi-task learning.</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You can get a lot of value by representing a word by means of its neighbors</a:t>
            </a:r>
            <a:endParaRPr lang="en-US" altLang="ko-KR" sz="1800" dirty="0"/>
          </a:p>
          <a:p>
            <a:pPr algn="just" fontAlgn="auto" latinLnBrk="0">
              <a:lnSpc>
                <a:spcPct val="120000"/>
              </a:lnSpc>
              <a:spcBef>
                <a:spcPts val="0"/>
              </a:spcBef>
            </a:pPr>
            <a:endParaRPr lang="en-US" altLang="ko-KR" sz="1800" dirty="0"/>
          </a:p>
          <a:p>
            <a:pPr algn="just" fontAlgn="auto" latinLnBrk="0">
              <a:lnSpc>
                <a:spcPct val="120000"/>
              </a:lnSpc>
              <a:spcBef>
                <a:spcPts val="0"/>
              </a:spcBef>
            </a:pPr>
            <a:r>
              <a:rPr lang="en-US" altLang="ko-KR" sz="1800" dirty="0"/>
              <a:t>“You shall know a word by the company it keeps” (J. R. Firth 1957: 11)</a:t>
            </a:r>
            <a:endParaRPr lang="en-US" altLang="ko-KR" sz="1800" dirty="0"/>
          </a:p>
          <a:p>
            <a:pPr marL="0" indent="0" algn="just">
              <a:lnSpc>
                <a:spcPct val="120000"/>
              </a:lnSpc>
              <a:buNone/>
            </a:pPr>
            <a:endParaRPr lang="en-US" altLang="ko-KR"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t>Distributed Representation</a:t>
            </a:r>
            <a:endParaRPr lang="ko-KR" altLang="en-US" sz="4000" dirty="0"/>
          </a:p>
        </p:txBody>
      </p:sp>
      <p:sp>
        <p:nvSpPr>
          <p:cNvPr id="3" name="내용 개체 틀 2"/>
          <p:cNvSpPr>
            <a:spLocks noGrp="1"/>
          </p:cNvSpPr>
          <p:nvPr>
            <p:ph idx="1"/>
          </p:nvPr>
        </p:nvSpPr>
        <p:spPr>
          <a:xfrm>
            <a:off x="457200" y="1700808"/>
            <a:ext cx="8363272" cy="4608512"/>
          </a:xfrm>
        </p:spPr>
        <p:txBody>
          <a:bodyPr>
            <a:normAutofit/>
          </a:bodyPr>
          <a:lstStyle/>
          <a:p>
            <a:pPr algn="just">
              <a:lnSpc>
                <a:spcPct val="120000"/>
              </a:lnSpc>
            </a:pPr>
            <a:endParaRPr lang="en-US" altLang="ko-KR" sz="1800" dirty="0"/>
          </a:p>
          <a:p>
            <a:pPr marL="0" indent="0" algn="just">
              <a:lnSpc>
                <a:spcPct val="120000"/>
              </a:lnSpc>
              <a:buNone/>
            </a:pPr>
            <a:endParaRPr lang="en-US" altLang="ko-KR" sz="1400" dirty="0"/>
          </a:p>
        </p:txBody>
      </p:sp>
      <p:pic>
        <p:nvPicPr>
          <p:cNvPr id="4" name="Picture 3" descr="embed1"/>
          <p:cNvPicPr>
            <a:picLocks noChangeAspect="1"/>
          </p:cNvPicPr>
          <p:nvPr/>
        </p:nvPicPr>
        <p:blipFill>
          <a:blip r:embed="rId1"/>
          <a:stretch>
            <a:fillRect/>
          </a:stretch>
        </p:blipFill>
        <p:spPr>
          <a:xfrm>
            <a:off x="400050" y="2606040"/>
            <a:ext cx="8343900" cy="16459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1564580" y="447254"/>
            <a:ext cx="6148512" cy="1325562"/>
          </a:xfrm>
        </p:spPr>
        <p:txBody>
          <a:bodyPr/>
          <a:lstStyle/>
          <a:p>
            <a:r>
              <a:rPr lang="en-US" altLang="ko-KR" sz="4000" dirty="0">
                <a:sym typeface="+mn-ea"/>
              </a:rPr>
              <a:t>Distributed Representation</a:t>
            </a:r>
            <a:endParaRPr lang="ko-KR" altLang="en-US" sz="4000" dirty="0"/>
          </a:p>
        </p:txBody>
      </p:sp>
      <p:sp>
        <p:nvSpPr>
          <p:cNvPr id="26" name="TextBox 25"/>
          <p:cNvSpPr txBox="1"/>
          <p:nvPr/>
        </p:nvSpPr>
        <p:spPr>
          <a:xfrm>
            <a:off x="608732" y="2990282"/>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Hello,</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7" name="TextBox 26"/>
          <p:cNvSpPr txBox="1"/>
          <p:nvPr/>
        </p:nvSpPr>
        <p:spPr>
          <a:xfrm>
            <a:off x="611560" y="3426467"/>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I</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8" name="TextBox 27"/>
          <p:cNvSpPr txBox="1"/>
          <p:nvPr/>
        </p:nvSpPr>
        <p:spPr>
          <a:xfrm>
            <a:off x="608732" y="3862652"/>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am</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29" name="TextBox 28"/>
          <p:cNvSpPr txBox="1"/>
          <p:nvPr/>
        </p:nvSpPr>
        <p:spPr>
          <a:xfrm>
            <a:off x="608732" y="4298837"/>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a</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0" name="TextBox 29"/>
          <p:cNvSpPr txBox="1"/>
          <p:nvPr/>
        </p:nvSpPr>
        <p:spPr>
          <a:xfrm>
            <a:off x="608732" y="4735022"/>
            <a:ext cx="864096" cy="307777"/>
          </a:xfrm>
          <a:prstGeom prst="rect">
            <a:avLst/>
          </a:prstGeom>
          <a:noFill/>
        </p:spPr>
        <p:txBody>
          <a:bodyPr wrap="square" rtlCol="0">
            <a:spAutoFit/>
          </a:bodyPr>
          <a:lstStyle/>
          <a:p>
            <a:pPr algn="ctr"/>
            <a:r>
              <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rPr>
              <a:t>student.</a:t>
            </a:r>
            <a:endParaRPr lang="en-US" sz="1400" b="0"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1" name="TextBox 30"/>
          <p:cNvSpPr txBox="1"/>
          <p:nvPr/>
        </p:nvSpPr>
        <p:spPr>
          <a:xfrm>
            <a:off x="608732" y="5239659"/>
            <a:ext cx="864096" cy="523220"/>
          </a:xfrm>
          <a:prstGeom prst="rect">
            <a:avLst/>
          </a:prstGeom>
          <a:noFill/>
        </p:spPr>
        <p:txBody>
          <a:bodyPr wrap="square" rtlCol="0">
            <a:spAutoFit/>
          </a:bodyPr>
          <a:lstStyle/>
          <a:p>
            <a:pPr algn="ctr"/>
            <a:r>
              <a:rPr lang="en-US" sz="1400" b="0" i="0" dirty="0">
                <a:latin typeface="Tahoma" panose="020B0604030504040204" pitchFamily="34" charset="0"/>
                <a:ea typeface="Tahoma" panose="020B0604030504040204" pitchFamily="34" charset="0"/>
                <a:cs typeface="Tahoma" panose="020B0604030504040204" pitchFamily="34" charset="0"/>
              </a:rPr>
              <a:t>Text</a:t>
            </a:r>
            <a:endParaRPr lang="en-US" sz="1400" b="0" i="0" dirty="0">
              <a:latin typeface="Tahoma" panose="020B0604030504040204" pitchFamily="34" charset="0"/>
              <a:ea typeface="Tahoma" panose="020B0604030504040204" pitchFamily="34" charset="0"/>
              <a:cs typeface="Tahoma" panose="020B0604030504040204" pitchFamily="34" charset="0"/>
            </a:endParaRPr>
          </a:p>
          <a:p>
            <a:pPr algn="ctr"/>
            <a:r>
              <a:rPr lang="en-US" sz="1400" b="0" i="0" dirty="0">
                <a:latin typeface="Tahoma" panose="020B0604030504040204" pitchFamily="34" charset="0"/>
                <a:ea typeface="Tahoma" panose="020B0604030504040204" pitchFamily="34" charset="0"/>
                <a:cs typeface="Tahoma" panose="020B0604030504040204" pitchFamily="34" charset="0"/>
              </a:rPr>
              <a:t>(human)</a:t>
            </a:r>
            <a:endParaRPr lang="en-US" sz="1400" b="0" i="0" dirty="0">
              <a:latin typeface="Tahoma" panose="020B0604030504040204" pitchFamily="34" charset="0"/>
              <a:ea typeface="Tahoma" panose="020B0604030504040204" pitchFamily="34" charset="0"/>
              <a:cs typeface="Tahoma" panose="020B0604030504040204" pitchFamily="34" charset="0"/>
            </a:endParaRPr>
          </a:p>
        </p:txBody>
      </p:sp>
      <p:cxnSp>
        <p:nvCxnSpPr>
          <p:cNvPr id="32" name="Straight Connector 31"/>
          <p:cNvCxnSpPr/>
          <p:nvPr/>
        </p:nvCxnSpPr>
        <p:spPr>
          <a:xfrm>
            <a:off x="539552" y="5171207"/>
            <a:ext cx="8254603" cy="0"/>
          </a:xfrm>
          <a:prstGeom prst="line">
            <a:avLst/>
          </a:prstGeom>
          <a:ln w="12700">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2673474" y="5239659"/>
            <a:ext cx="1728194" cy="523220"/>
          </a:xfrm>
          <a:prstGeom prst="rect">
            <a:avLst/>
          </a:prstGeom>
          <a:noFill/>
        </p:spPr>
        <p:txBody>
          <a:bodyPr wrap="square" rtlCol="0">
            <a:spAutoFit/>
          </a:bodyPr>
          <a:lstStyle/>
          <a:p>
            <a:pPr algn="ctr"/>
            <a:r>
              <a:rPr lang="en-US" sz="1400" b="0" i="0" dirty="0">
                <a:latin typeface="Tahoma" panose="020B0604030504040204" pitchFamily="34" charset="0"/>
                <a:ea typeface="Tahoma" panose="020B0604030504040204" pitchFamily="34" charset="0"/>
                <a:cs typeface="Tahoma" panose="020B0604030504040204" pitchFamily="34" charset="0"/>
              </a:rPr>
              <a:t>Numerical vector</a:t>
            </a:r>
            <a:endParaRPr lang="en-US" sz="1400" b="0" i="0" dirty="0">
              <a:latin typeface="Tahoma" panose="020B0604030504040204" pitchFamily="34" charset="0"/>
              <a:ea typeface="Tahoma" panose="020B0604030504040204" pitchFamily="34" charset="0"/>
              <a:cs typeface="Tahoma" panose="020B0604030504040204" pitchFamily="34" charset="0"/>
            </a:endParaRPr>
          </a:p>
          <a:p>
            <a:pPr algn="ctr"/>
            <a:r>
              <a:rPr lang="en-US" sz="1400" b="0" i="0" dirty="0">
                <a:latin typeface="Tahoma" panose="020B0604030504040204" pitchFamily="34" charset="0"/>
                <a:ea typeface="Tahoma" panose="020B0604030504040204" pitchFamily="34" charset="0"/>
                <a:cs typeface="Tahoma" panose="020B0604030504040204" pitchFamily="34" charset="0"/>
              </a:rPr>
              <a:t>(computer)</a:t>
            </a:r>
            <a:endParaRPr lang="en-US" sz="1400" b="0" i="0" dirty="0">
              <a:latin typeface="Tahoma" panose="020B0604030504040204" pitchFamily="34" charset="0"/>
              <a:ea typeface="Tahoma" panose="020B0604030504040204" pitchFamily="34" charset="0"/>
              <a:cs typeface="Tahoma" panose="020B0604030504040204" pitchFamily="34" charset="0"/>
            </a:endParaRPr>
          </a:p>
        </p:txBody>
      </p:sp>
      <p:sp>
        <p:nvSpPr>
          <p:cNvPr id="35" name="Right Arrow 34"/>
          <p:cNvSpPr/>
          <p:nvPr/>
        </p:nvSpPr>
        <p:spPr>
          <a:xfrm>
            <a:off x="1403791" y="3674647"/>
            <a:ext cx="936104" cy="307777"/>
          </a:xfrm>
          <a:prstGeom prst="rightArrow">
            <a:avLst/>
          </a:prstGeom>
          <a:solidFill>
            <a:schemeClr val="bg1">
              <a:lumMod val="8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305323" y="4048708"/>
            <a:ext cx="1133040" cy="276999"/>
          </a:xfrm>
          <a:prstGeom prst="rect">
            <a:avLst/>
          </a:prstGeom>
          <a:noFill/>
        </p:spPr>
        <p:txBody>
          <a:bodyPr wrap="square" rtlCol="0">
            <a:spAutoFit/>
          </a:bodyPr>
          <a:lstStyle/>
          <a:p>
            <a:pPr algn="ctr"/>
            <a:r>
              <a:rPr lang="en-US" sz="1200" b="0" i="0" dirty="0">
                <a:latin typeface="Tahoma" panose="020B0604030504040204" pitchFamily="34" charset="0"/>
                <a:ea typeface="Tahoma" panose="020B0604030504040204" pitchFamily="34" charset="0"/>
                <a:cs typeface="Tahoma" panose="020B0604030504040204" pitchFamily="34" charset="0"/>
              </a:rPr>
              <a:t>Lookup table</a:t>
            </a:r>
            <a:endParaRPr lang="en-US" sz="1200" b="0" i="0" dirty="0">
              <a:latin typeface="Tahoma" panose="020B0604030504040204" pitchFamily="34" charset="0"/>
              <a:ea typeface="Tahoma" panose="020B0604030504040204" pitchFamily="34" charset="0"/>
              <a:cs typeface="Tahoma" panose="020B0604030504040204" pitchFamily="34" charset="0"/>
            </a:endParaRPr>
          </a:p>
        </p:txBody>
      </p:sp>
      <p:sp>
        <p:nvSpPr>
          <p:cNvPr id="37" name="TextBox 36"/>
          <p:cNvSpPr txBox="1"/>
          <p:nvPr/>
        </p:nvSpPr>
        <p:spPr>
          <a:xfrm>
            <a:off x="2745483" y="2492896"/>
            <a:ext cx="1512168" cy="461665"/>
          </a:xfrm>
          <a:prstGeom prst="rect">
            <a:avLst/>
          </a:prstGeom>
          <a:noFill/>
        </p:spPr>
        <p:txBody>
          <a:bodyPr wrap="square" rtlCol="0">
            <a:spAutoFit/>
          </a:bodyPr>
          <a:lstStyle/>
          <a:p>
            <a:pPr algn="ctr"/>
            <a:r>
              <a:rPr lang="en-US" sz="1400" b="0" i="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one-hot vector</a:t>
            </a:r>
            <a:endParaRPr lang="en-US" sz="1400" b="0" i="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algn="ctr"/>
            <a:r>
              <a:rPr lang="en-US" sz="1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shape: (1, V)</a:t>
            </a:r>
            <a:endParaRPr lang="en-US" sz="1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2457451" y="2990282"/>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0 0 … 1 0 0 … 0</a:t>
            </a:r>
            <a:endParaRPr lang="en-US" dirty="0">
              <a:solidFill>
                <a:srgbClr val="C00000"/>
              </a:solidFill>
            </a:endParaRPr>
          </a:p>
        </p:txBody>
      </p:sp>
      <p:sp>
        <p:nvSpPr>
          <p:cNvPr id="43" name="Rectangle 42"/>
          <p:cNvSpPr/>
          <p:nvPr/>
        </p:nvSpPr>
        <p:spPr>
          <a:xfrm>
            <a:off x="2457451" y="4735025"/>
            <a:ext cx="2160240" cy="307769"/>
          </a:xfrm>
          <a:prstGeom prst="rect">
            <a:avLst/>
          </a:prstGeom>
          <a:solidFill>
            <a:schemeClr val="accent2">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0 … 0 0 0 … 0 1 0</a:t>
            </a:r>
            <a:endParaRPr lang="en-US" dirty="0">
              <a:solidFill>
                <a:srgbClr val="C00000"/>
              </a:solidFill>
            </a:endParaRPr>
          </a:p>
        </p:txBody>
      </p:sp>
      <p:sp>
        <p:nvSpPr>
          <p:cNvPr id="45" name="TextBox 44"/>
          <p:cNvSpPr txBox="1"/>
          <p:nvPr/>
        </p:nvSpPr>
        <p:spPr>
          <a:xfrm>
            <a:off x="7004156" y="6036783"/>
            <a:ext cx="1682644" cy="400110"/>
          </a:xfrm>
          <a:prstGeom prst="rect">
            <a:avLst/>
          </a:prstGeom>
          <a:noFill/>
        </p:spPr>
        <p:txBody>
          <a:bodyPr wrap="square" rtlCol="0">
            <a:spAutoFit/>
          </a:bodyPr>
          <a:lstStyle/>
          <a:p>
            <a:r>
              <a:rPr lang="en-US" sz="1000" b="1" i="0" dirty="0">
                <a:solidFill>
                  <a:srgbClr val="595959"/>
                </a:solidFill>
                <a:latin typeface="Tahoma" panose="020B0604030504040204" pitchFamily="34" charset="0"/>
                <a:ea typeface="Tahoma" panose="020B0604030504040204" pitchFamily="34" charset="0"/>
                <a:cs typeface="Tahoma" panose="020B0604030504040204" pitchFamily="34" charset="0"/>
              </a:rPr>
              <a:t>V</a:t>
            </a:r>
            <a:r>
              <a:rPr lang="en-US" sz="1000" b="0" i="0" dirty="0">
                <a:solidFill>
                  <a:srgbClr val="595959"/>
                </a:solidFill>
                <a:latin typeface="Tahoma" panose="020B0604030504040204" pitchFamily="34" charset="0"/>
                <a:ea typeface="Tahoma" panose="020B0604030504040204" pitchFamily="34" charset="0"/>
                <a:cs typeface="Tahoma" panose="020B0604030504040204" pitchFamily="34" charset="0"/>
              </a:rPr>
              <a:t>: vocabulary size</a:t>
            </a:r>
            <a:endParaRPr lang="en-US" sz="1000" dirty="0">
              <a:solidFill>
                <a:srgbClr val="595959"/>
              </a:solidFill>
              <a:latin typeface="Tahoma" panose="020B0604030504040204" pitchFamily="34" charset="0"/>
              <a:ea typeface="Tahoma" panose="020B0604030504040204" pitchFamily="34" charset="0"/>
              <a:cs typeface="Tahoma" panose="020B0604030504040204" pitchFamily="34" charset="0"/>
            </a:endParaRPr>
          </a:p>
          <a:p>
            <a:r>
              <a:rPr lang="en-US" sz="1000" b="1" dirty="0">
                <a:solidFill>
                  <a:srgbClr val="595959"/>
                </a:solidFill>
                <a:latin typeface="Tahoma" panose="020B0604030504040204" pitchFamily="34" charset="0"/>
                <a:ea typeface="Tahoma" panose="020B0604030504040204" pitchFamily="34" charset="0"/>
                <a:cs typeface="Tahoma" panose="020B0604030504040204" pitchFamily="34" charset="0"/>
              </a:rPr>
              <a:t>E</a:t>
            </a:r>
            <a:r>
              <a:rPr lang="en-US" sz="1000" dirty="0">
                <a:solidFill>
                  <a:srgbClr val="595959"/>
                </a:solidFill>
                <a:latin typeface="Tahoma" panose="020B0604030504040204" pitchFamily="34" charset="0"/>
                <a:ea typeface="Tahoma" panose="020B0604030504040204" pitchFamily="34" charset="0"/>
                <a:cs typeface="Tahoma" panose="020B0604030504040204" pitchFamily="34" charset="0"/>
              </a:rPr>
              <a:t>: embedding dimension</a:t>
            </a:r>
            <a:endParaRPr lang="en-US" sz="1000" dirty="0">
              <a:solidFill>
                <a:srgbClr val="595959"/>
              </a:solidFill>
              <a:latin typeface="Tahoma" panose="020B0604030504040204" pitchFamily="34" charset="0"/>
              <a:ea typeface="Tahoma" panose="020B0604030504040204" pitchFamily="34" charset="0"/>
              <a:cs typeface="Tahoma" panose="020B0604030504040204" pitchFamily="34" charset="0"/>
            </a:endParaRPr>
          </a:p>
        </p:txBody>
      </p:sp>
      <p:sp>
        <p:nvSpPr>
          <p:cNvPr id="48" name="TextBox 47"/>
          <p:cNvSpPr txBox="1"/>
          <p:nvPr/>
        </p:nvSpPr>
        <p:spPr>
          <a:xfrm>
            <a:off x="6720163" y="5239659"/>
            <a:ext cx="1728194" cy="523220"/>
          </a:xfrm>
          <a:prstGeom prst="rect">
            <a:avLst/>
          </a:prstGeom>
          <a:noFill/>
        </p:spPr>
        <p:txBody>
          <a:bodyPr wrap="square" rtlCol="0">
            <a:spAutoFit/>
          </a:bodyPr>
          <a:lstStyle/>
          <a:p>
            <a:pPr algn="ctr"/>
            <a:r>
              <a:rPr lang="en-US" sz="1400" dirty="0">
                <a:latin typeface="Tahoma" panose="020B0604030504040204" pitchFamily="34" charset="0"/>
                <a:ea typeface="Tahoma" panose="020B0604030504040204" pitchFamily="34" charset="0"/>
                <a:cs typeface="Tahoma" panose="020B0604030504040204" pitchFamily="34" charset="0"/>
              </a:rPr>
              <a:t>Meaningful word </a:t>
            </a:r>
            <a:endParaRPr lang="en-US" sz="1400" dirty="0">
              <a:latin typeface="Tahoma" panose="020B0604030504040204" pitchFamily="34" charset="0"/>
              <a:ea typeface="Tahoma" panose="020B0604030504040204" pitchFamily="34" charset="0"/>
              <a:cs typeface="Tahoma" panose="020B0604030504040204" pitchFamily="34" charset="0"/>
            </a:endParaRPr>
          </a:p>
          <a:p>
            <a:pPr algn="ctr"/>
            <a:r>
              <a:rPr lang="en-US" sz="1400" dirty="0">
                <a:latin typeface="Tahoma" panose="020B0604030504040204" pitchFamily="34" charset="0"/>
                <a:ea typeface="Tahoma" panose="020B0604030504040204" pitchFamily="34" charset="0"/>
                <a:cs typeface="Tahoma" panose="020B0604030504040204" pitchFamily="34" charset="0"/>
              </a:rPr>
              <a:t>embedding</a:t>
            </a:r>
            <a:endParaRPr lang="en-US" sz="1400" b="0" i="0" dirty="0">
              <a:latin typeface="Tahoma" panose="020B0604030504040204" pitchFamily="34" charset="0"/>
              <a:ea typeface="Tahoma" panose="020B0604030504040204" pitchFamily="34" charset="0"/>
              <a:cs typeface="Tahoma" panose="020B0604030504040204" pitchFamily="34" charset="0"/>
            </a:endParaRPr>
          </a:p>
        </p:txBody>
      </p:sp>
      <p:grpSp>
        <p:nvGrpSpPr>
          <p:cNvPr id="11" name="Group 10"/>
          <p:cNvGrpSpPr/>
          <p:nvPr/>
        </p:nvGrpSpPr>
        <p:grpSpPr>
          <a:xfrm>
            <a:off x="4769493" y="2523306"/>
            <a:ext cx="3922147" cy="2524884"/>
            <a:chOff x="4769493" y="2523306"/>
            <a:chExt cx="3922147" cy="2524884"/>
          </a:xfrm>
        </p:grpSpPr>
        <p:grpSp>
          <p:nvGrpSpPr>
            <p:cNvPr id="8" name="Group 7"/>
            <p:cNvGrpSpPr/>
            <p:nvPr/>
          </p:nvGrpSpPr>
          <p:grpSpPr>
            <a:xfrm>
              <a:off x="4850366" y="3494621"/>
              <a:ext cx="1440160" cy="936104"/>
              <a:chOff x="5261321" y="3645964"/>
              <a:chExt cx="1440160" cy="936104"/>
            </a:xfrm>
          </p:grpSpPr>
          <p:sp>
            <p:nvSpPr>
              <p:cNvPr id="17" name="Trapezoid 16"/>
              <p:cNvSpPr/>
              <p:nvPr/>
            </p:nvSpPr>
            <p:spPr>
              <a:xfrm rot="5400000">
                <a:off x="5513349" y="3537952"/>
                <a:ext cx="936104" cy="1152128"/>
              </a:xfrm>
              <a:prstGeom prst="trapezoid">
                <a:avLst>
                  <a:gd name="adj" fmla="val 22965"/>
                </a:avLst>
              </a:prstGeom>
              <a:solidFill>
                <a:schemeClr val="bg1">
                  <a:lumMod val="85000"/>
                </a:schemeClr>
              </a:solidFill>
              <a:ln>
                <a:solidFill>
                  <a:srgbClr val="BFBFB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557465" y="3861988"/>
                <a:ext cx="144016" cy="504056"/>
              </a:xfrm>
              <a:prstGeom prst="rect">
                <a:avLst/>
              </a:prstGeom>
              <a:solidFill>
                <a:srgbClr val="A6A6A6"/>
              </a:solid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5261321" y="3645964"/>
                <a:ext cx="144016" cy="936095"/>
              </a:xfrm>
              <a:prstGeom prst="rect">
                <a:avLst/>
              </a:prstGeom>
              <a:solidFill>
                <a:schemeClr val="bg1">
                  <a:lumMod val="65000"/>
                </a:schemeClr>
              </a:solidFill>
              <a:ln>
                <a:solidFill>
                  <a:srgbClr val="A6A6A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TextBox 19"/>
            <p:cNvSpPr txBox="1"/>
            <p:nvPr/>
          </p:nvSpPr>
          <p:spPr>
            <a:xfrm rot="680166">
              <a:off x="4769493" y="3337456"/>
              <a:ext cx="1682644" cy="246221"/>
            </a:xfrm>
            <a:prstGeom prst="rect">
              <a:avLst/>
            </a:prstGeom>
            <a:noFill/>
          </p:spPr>
          <p:txBody>
            <a:bodyPr wrap="square" rtlCol="0">
              <a:spAutoFit/>
            </a:bodyPr>
            <a:lstStyle/>
            <a:p>
              <a:pPr algn="ctr"/>
              <a:r>
                <a:rPr lang="en-US" sz="1000" b="0" i="0" dirty="0">
                  <a:solidFill>
                    <a:srgbClr val="595959"/>
                  </a:solidFill>
                  <a:latin typeface="Tahoma" panose="020B0604030504040204" pitchFamily="34" charset="0"/>
                  <a:ea typeface="Tahoma" panose="020B0604030504040204" pitchFamily="34" charset="0"/>
                  <a:cs typeface="Tahoma" panose="020B0604030504040204" pitchFamily="34" charset="0"/>
                </a:rPr>
                <a:t>Matrix of shape (V, E)</a:t>
              </a:r>
              <a:endParaRPr lang="en-US" sz="1000" b="0" i="0" dirty="0">
                <a:solidFill>
                  <a:srgbClr val="595959"/>
                </a:solidFill>
                <a:latin typeface="Tahoma" panose="020B0604030504040204" pitchFamily="34" charset="0"/>
                <a:ea typeface="Tahoma" panose="020B0604030504040204" pitchFamily="34" charset="0"/>
                <a:cs typeface="Tahoma" panose="020B0604030504040204" pitchFamily="34" charset="0"/>
              </a:endParaRPr>
            </a:p>
          </p:txBody>
        </p:sp>
        <p:sp>
          <p:nvSpPr>
            <p:cNvPr id="46" name="TextBox 45"/>
            <p:cNvSpPr txBox="1"/>
            <p:nvPr/>
          </p:nvSpPr>
          <p:spPr>
            <a:xfrm rot="20875806">
              <a:off x="4960735" y="4420624"/>
              <a:ext cx="1300160" cy="276999"/>
            </a:xfrm>
            <a:prstGeom prst="rect">
              <a:avLst/>
            </a:prstGeom>
            <a:noFill/>
          </p:spPr>
          <p:txBody>
            <a:bodyPr wrap="square" rtlCol="0">
              <a:spAutoFit/>
            </a:bodyPr>
            <a:lstStyle/>
            <a:p>
              <a:pPr algn="ctr"/>
              <a:r>
                <a:rPr lang="en-US" sz="1200" b="0" i="0" dirty="0">
                  <a:latin typeface="Tahoma" panose="020B0604030504040204" pitchFamily="34" charset="0"/>
                  <a:ea typeface="Tahoma" panose="020B0604030504040204" pitchFamily="34" charset="0"/>
                  <a:cs typeface="Tahoma" panose="020B0604030504040204" pitchFamily="34" charset="0"/>
                </a:rPr>
                <a:t>Lookup table #2</a:t>
              </a:r>
              <a:endParaRPr lang="en-US" sz="1200" b="0" i="0" dirty="0">
                <a:latin typeface="Tahoma" panose="020B0604030504040204" pitchFamily="34" charset="0"/>
                <a:ea typeface="Tahoma" panose="020B0604030504040204" pitchFamily="34" charset="0"/>
                <a:cs typeface="Tahoma" panose="020B0604030504040204" pitchFamily="34" charset="0"/>
              </a:endParaRPr>
            </a:p>
          </p:txBody>
        </p:sp>
        <p:sp>
          <p:nvSpPr>
            <p:cNvPr id="47" name="TextBox 46"/>
            <p:cNvSpPr txBox="1"/>
            <p:nvPr/>
          </p:nvSpPr>
          <p:spPr>
            <a:xfrm>
              <a:off x="6489899" y="2523306"/>
              <a:ext cx="2160240" cy="461665"/>
            </a:xfrm>
            <a:prstGeom prst="rect">
              <a:avLst/>
            </a:prstGeom>
            <a:noFill/>
          </p:spPr>
          <p:txBody>
            <a:bodyPr wrap="square" rtlCol="0">
              <a:spAutoFit/>
            </a:bodyPr>
            <a:lstStyle/>
            <a:p>
              <a:pPr algn="ctr"/>
              <a:r>
                <a:rPr lang="en-US" sz="1400" b="0" i="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featurized representation</a:t>
              </a:r>
              <a:endParaRPr lang="en-US" sz="1400" b="0" i="1"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a:p>
              <a:pPr algn="ctr"/>
              <a:r>
                <a:rPr lang="en-US" sz="1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shape: (1, E)</a:t>
              </a:r>
              <a:endParaRPr lang="en-US" sz="1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54" name="Rectangle 53"/>
            <p:cNvSpPr/>
            <p:nvPr/>
          </p:nvSpPr>
          <p:spPr>
            <a:xfrm>
              <a:off x="6531400" y="2995678"/>
              <a:ext cx="2160240" cy="307769"/>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10 12 6 … 1 2 8</a:t>
              </a:r>
              <a:endParaRPr lang="en-US" dirty="0">
                <a:solidFill>
                  <a:srgbClr val="7030A0"/>
                </a:solidFill>
              </a:endParaRPr>
            </a:p>
          </p:txBody>
        </p:sp>
        <p:sp>
          <p:nvSpPr>
            <p:cNvPr id="58" name="Rectangle 57"/>
            <p:cNvSpPr/>
            <p:nvPr/>
          </p:nvSpPr>
          <p:spPr>
            <a:xfrm>
              <a:off x="6531400" y="4740421"/>
              <a:ext cx="2160240" cy="307769"/>
            </a:xfrm>
            <a:prstGeom prst="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1 4 … 11 13 20</a:t>
              </a:r>
              <a:endParaRPr lang="en-US" dirty="0">
                <a:solidFill>
                  <a:srgbClr val="7030A0"/>
                </a:solidFill>
              </a:endParaRPr>
            </a:p>
          </p:txBody>
        </p:sp>
        <p:sp>
          <p:nvSpPr>
            <p:cNvPr id="59" name="TextBox 58"/>
            <p:cNvSpPr txBox="1"/>
            <p:nvPr/>
          </p:nvSpPr>
          <p:spPr>
            <a:xfrm rot="5400000">
              <a:off x="7242082" y="3837828"/>
              <a:ext cx="864096" cy="338554"/>
            </a:xfrm>
            <a:prstGeom prst="rect">
              <a:avLst/>
            </a:prstGeom>
            <a:noFill/>
          </p:spPr>
          <p:txBody>
            <a:bodyPr wrap="square" rtlCol="0">
              <a:spAutoFit/>
            </a:bodyPr>
            <a:lstStyle/>
            <a:p>
              <a:pPr algn="ctr"/>
              <a:r>
                <a:rPr lang="en-US" sz="1600" b="1" i="0" dirty="0">
                  <a:solidFill>
                    <a:srgbClr val="7030A0"/>
                  </a:solidFill>
                  <a:latin typeface="Tahoma" panose="020B0604030504040204" pitchFamily="34" charset="0"/>
                  <a:ea typeface="Tahoma" panose="020B0604030504040204" pitchFamily="34" charset="0"/>
                  <a:cs typeface="Tahoma" panose="020B0604030504040204" pitchFamily="34" charset="0"/>
                </a:rPr>
                <a:t>…</a:t>
              </a:r>
              <a:endParaRPr lang="en-US" sz="1600" b="1" i="0" dirty="0">
                <a:solidFill>
                  <a:srgbClr val="7030A0"/>
                </a:solidFill>
                <a:latin typeface="Tahoma" panose="020B0604030504040204" pitchFamily="34" charset="0"/>
                <a:ea typeface="Tahoma" panose="020B0604030504040204" pitchFamily="34" charset="0"/>
                <a:cs typeface="Tahoma" panose="020B0604030504040204" pitchFamily="34" charset="0"/>
              </a:endParaRPr>
            </a:p>
          </p:txBody>
        </p:sp>
      </p:grpSp>
      <p:sp>
        <p:nvSpPr>
          <p:cNvPr id="60" name="TextBox 59"/>
          <p:cNvSpPr txBox="1"/>
          <p:nvPr/>
        </p:nvSpPr>
        <p:spPr>
          <a:xfrm rot="5400000">
            <a:off x="3132690" y="3835787"/>
            <a:ext cx="864096" cy="338554"/>
          </a:xfrm>
          <a:prstGeom prst="rect">
            <a:avLst/>
          </a:prstGeom>
          <a:noFill/>
        </p:spPr>
        <p:txBody>
          <a:bodyPr wrap="square" rtlCol="0">
            <a:spAutoFit/>
          </a:bodyPr>
          <a:lstStyle/>
          <a:p>
            <a:pPr algn="ctr"/>
            <a:r>
              <a:rPr lang="en-US" sz="1600" b="1" i="0" dirty="0">
                <a:solidFill>
                  <a:srgbClr val="C00000"/>
                </a:solidFill>
                <a:latin typeface="Tahoma" panose="020B0604030504040204" pitchFamily="34" charset="0"/>
                <a:ea typeface="Tahoma" panose="020B0604030504040204" pitchFamily="34" charset="0"/>
                <a:cs typeface="Tahoma" panose="020B0604030504040204" pitchFamily="34" charset="0"/>
              </a:rPr>
              <a:t>…</a:t>
            </a:r>
            <a:endParaRPr lang="en-US" sz="1600" b="1" i="0"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800" b="0" i="0" dirty="0" smtClean="0">
            <a:latin typeface="Tahoma" panose="020B0604030504040204" pitchFamily="34" charset="0"/>
            <a:ea typeface="Tahoma" panose="020B0604030504040204" pitchFamily="34" charset="0"/>
            <a:cs typeface="Tahoma" panose="020B060403050404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9089</Words>
  <Application>WPS Presentation</Application>
  <PresentationFormat>On-screen Show (4:3)</PresentationFormat>
  <Paragraphs>332</Paragraphs>
  <Slides>30</Slides>
  <Notes>32</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SimSun</vt:lpstr>
      <vt:lpstr>Wingdings</vt:lpstr>
      <vt:lpstr>Tahoma</vt:lpstr>
      <vt:lpstr>Malgun Gothic</vt:lpstr>
      <vt:lpstr>Baghdad</vt:lpstr>
      <vt:lpstr>Segoe Print</vt:lpstr>
      <vt:lpstr>Microsoft YaHei</vt:lpstr>
      <vt:lpstr>Arial Unicode MS</vt:lpstr>
      <vt:lpstr>Office 테마</vt:lpstr>
      <vt:lpstr>Word Vectors &amp; Word2Vec </vt:lpstr>
      <vt:lpstr>Contents</vt:lpstr>
      <vt:lpstr>Word Vectors</vt:lpstr>
      <vt:lpstr>Word Vectors</vt:lpstr>
      <vt:lpstr>One-hot vector</vt:lpstr>
      <vt:lpstr>One-hot vector</vt:lpstr>
      <vt:lpstr>Distributed Representation</vt:lpstr>
      <vt:lpstr>Distributed Representation</vt:lpstr>
      <vt:lpstr>Distributed Representation</vt:lpstr>
      <vt:lpstr>Word Embedding</vt:lpstr>
      <vt:lpstr>Word Embedding</vt:lpstr>
      <vt:lpstr>Other embeddings</vt:lpstr>
      <vt:lpstr>Word2Vec</vt:lpstr>
      <vt:lpstr>Word2Vec</vt:lpstr>
      <vt:lpstr>Word2Vec</vt:lpstr>
      <vt:lpstr>Skip Grams</vt:lpstr>
      <vt:lpstr>Skip Grams</vt:lpstr>
      <vt:lpstr>Skip Grams</vt:lpstr>
      <vt:lpstr>Skip Grams</vt:lpstr>
      <vt:lpstr>Skip Grams</vt:lpstr>
      <vt:lpstr>Skip Grams</vt:lpstr>
      <vt:lpstr>Who wins?</vt:lpstr>
      <vt:lpstr>Negative Sampling</vt:lpstr>
      <vt:lpstr>Who wins?</vt:lpstr>
      <vt:lpstr>Glove</vt:lpstr>
      <vt:lpstr>Glove</vt:lpstr>
      <vt:lpstr>Glove</vt:lpstr>
      <vt:lpstr>Word Sense Disambiguation</vt:lpstr>
      <vt:lpstr>Homework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Jong Hong</dc:creator>
  <cp:lastModifiedBy>Safofoh</cp:lastModifiedBy>
  <cp:revision>1490</cp:revision>
  <cp:lastPrinted>2018-07-10T20:18:00Z</cp:lastPrinted>
  <dcterms:created xsi:type="dcterms:W3CDTF">2014-07-16T06:16:00Z</dcterms:created>
  <dcterms:modified xsi:type="dcterms:W3CDTF">2021-04-26T23:02:33Z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