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341" r:id="rId3"/>
    <p:sldId id="379" r:id="rId4"/>
    <p:sldId id="371" r:id="rId5"/>
    <p:sldId id="360" r:id="rId6"/>
    <p:sldId id="372" r:id="rId7"/>
    <p:sldId id="373" r:id="rId8"/>
    <p:sldId id="346" r:id="rId9"/>
    <p:sldId id="374" r:id="rId10"/>
    <p:sldId id="347" r:id="rId11"/>
    <p:sldId id="380" r:id="rId12"/>
    <p:sldId id="375" r:id="rId13"/>
    <p:sldId id="350" r:id="rId14"/>
    <p:sldId id="376" r:id="rId15"/>
    <p:sldId id="355" r:id="rId16"/>
    <p:sldId id="377" r:id="rId17"/>
    <p:sldId id="378" r:id="rId18"/>
    <p:sldId id="381" r:id="rId19"/>
    <p:sldId id="382" r:id="rId20"/>
    <p:sldId id="288" r:id="rId2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p15:clr>
            <a:srgbClr val="A4A3A4"/>
          </p15:clr>
        </p15:guide>
        <p15:guide id="2" pos="2880">
          <p15:clr>
            <a:srgbClr val="A4A3A4"/>
          </p15:clr>
        </p15:guide>
      </p15:sldGuideLst>
    </p:ext>
    <p:ext uri="{2D200454-40CA-4A62-9FC3-DE9A4176ACB9}">
      <p15:notesGuideLst xmlns:p15="http://schemas.microsoft.com/office/powerpoint/2012/main">
        <p15:guide id="1" orient="horz" pos="2836">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r-jg"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1" autoAdjust="0"/>
    <p:restoredTop sz="95246" autoAdjust="0"/>
  </p:normalViewPr>
  <p:slideViewPr>
    <p:cSldViewPr>
      <p:cViewPr varScale="1">
        <p:scale>
          <a:sx n="83" d="100"/>
          <a:sy n="83" d="100"/>
        </p:scale>
        <p:origin x="1277" y="77"/>
      </p:cViewPr>
      <p:guideLst>
        <p:guide orient="horz" pos="2127"/>
        <p:guide pos="2880"/>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67" d="100"/>
          <a:sy n="67" d="100"/>
        </p:scale>
        <p:origin x="3120" y="77"/>
      </p:cViewPr>
      <p:guideLst>
        <p:guide orient="horz" pos="2836"/>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B61EB59C-84B3-48BD-A4EF-C1E475EEEB78}" type="datetime1">
              <a:rPr lang="ko-KR" altLang="en-US"/>
              <a:t>2021-09-15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6849E48F-E46B-45DB-A62E-DDD6A2F67950}" type="slidenum">
              <a:rPr lang="ko-KR" altLang="en-US"/>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a:t>Ocr – </a:t>
            </a:r>
            <a:r>
              <a:rPr lang="ko-KR" altLang="en-US"/>
              <a:t>광학 문자 인식</a:t>
            </a:r>
          </a:p>
          <a:p>
            <a:pPr lvl="0">
              <a:defRPr/>
            </a:pPr>
            <a:r>
              <a:rPr lang="en-US" altLang="ko-KR"/>
              <a:t>Ridge – </a:t>
            </a:r>
            <a:r>
              <a:rPr lang="ko-KR" altLang="en-US"/>
              <a:t>융선</a:t>
            </a:r>
            <a:r>
              <a:rPr lang="en-US" altLang="ko-KR"/>
              <a:t>(</a:t>
            </a:r>
            <a:r>
              <a:rPr lang="ko-KR" altLang="en-US"/>
              <a:t>지문</a:t>
            </a:r>
            <a:r>
              <a:rPr lang="en-US" altLang="ko-KR"/>
              <a:t>)</a:t>
            </a:r>
            <a:endParaRPr lang="ko-KR" altLang="en-US"/>
          </a:p>
        </p:txBody>
      </p:sp>
      <p:sp>
        <p:nvSpPr>
          <p:cNvPr id="4" name="슬라이드 번호 개체 틀 3"/>
          <p:cNvSpPr>
            <a:spLocks noGrp="1"/>
          </p:cNvSpPr>
          <p:nvPr>
            <p:ph type="sldNum" sz="quarter" idx="10"/>
          </p:nvPr>
        </p:nvSpPr>
        <p:spPr/>
        <p:txBody>
          <a:bodyPr/>
          <a:lstStyle/>
          <a:p>
            <a:pPr lvl="0">
              <a:defRPr/>
            </a:pPr>
            <a:fld id="{6849E48F-E46B-45DB-A62E-DDD6A2F67950}" type="slidenum">
              <a:rPr lang="en-US" altLang="en-US"/>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a:t>Ocr – </a:t>
            </a:r>
            <a:r>
              <a:rPr lang="ko-KR" altLang="en-US"/>
              <a:t>광학 문자 인식</a:t>
            </a:r>
          </a:p>
          <a:p>
            <a:pPr lvl="0">
              <a:defRPr/>
            </a:pPr>
            <a:r>
              <a:rPr lang="en-US" altLang="ko-KR"/>
              <a:t>Ridge – </a:t>
            </a:r>
            <a:r>
              <a:rPr lang="ko-KR" altLang="en-US"/>
              <a:t>융선</a:t>
            </a:r>
            <a:r>
              <a:rPr lang="en-US" altLang="ko-KR"/>
              <a:t>(</a:t>
            </a:r>
            <a:r>
              <a:rPr lang="ko-KR" altLang="en-US"/>
              <a:t>지문</a:t>
            </a:r>
            <a:r>
              <a:rPr lang="en-US" altLang="ko-KR"/>
              <a:t>)</a:t>
            </a:r>
            <a:endParaRPr lang="ko-KR" altLang="en-US"/>
          </a:p>
        </p:txBody>
      </p:sp>
      <p:sp>
        <p:nvSpPr>
          <p:cNvPr id="4" name="슬라이드 번호 개체 틀 3"/>
          <p:cNvSpPr>
            <a:spLocks noGrp="1"/>
          </p:cNvSpPr>
          <p:nvPr>
            <p:ph type="sldNum" sz="quarter" idx="10"/>
          </p:nvPr>
        </p:nvSpPr>
        <p:spPr/>
        <p:txBody>
          <a:bodyPr/>
          <a:lstStyle/>
          <a:p>
            <a:pPr lvl="0">
              <a:defRPr/>
            </a:pPr>
            <a:fld id="{6849E48F-E46B-45DB-A62E-DDD6A2F67950}" type="slidenum">
              <a:rPr lang="en-US" altLang="en-US"/>
              <a:t>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a:t>Ocr – </a:t>
            </a:r>
            <a:r>
              <a:rPr lang="ko-KR" altLang="en-US"/>
              <a:t>광학 문자 인식</a:t>
            </a:r>
          </a:p>
          <a:p>
            <a:pPr lvl="0">
              <a:defRPr/>
            </a:pPr>
            <a:r>
              <a:rPr lang="en-US" altLang="ko-KR"/>
              <a:t>Ridge – </a:t>
            </a:r>
            <a:r>
              <a:rPr lang="ko-KR" altLang="en-US"/>
              <a:t>융선</a:t>
            </a:r>
            <a:r>
              <a:rPr lang="en-US" altLang="ko-KR"/>
              <a:t>(</a:t>
            </a:r>
            <a:r>
              <a:rPr lang="ko-KR" altLang="en-US"/>
              <a:t>지문</a:t>
            </a:r>
            <a:r>
              <a:rPr lang="en-US" altLang="ko-KR"/>
              <a:t>)</a:t>
            </a:r>
            <a:endParaRPr lang="ko-KR" altLang="en-US"/>
          </a:p>
        </p:txBody>
      </p:sp>
      <p:sp>
        <p:nvSpPr>
          <p:cNvPr id="4" name="슬라이드 번호 개체 틀 3"/>
          <p:cNvSpPr>
            <a:spLocks noGrp="1"/>
          </p:cNvSpPr>
          <p:nvPr>
            <p:ph type="sldNum" sz="quarter" idx="10"/>
          </p:nvPr>
        </p:nvSpPr>
        <p:spPr/>
        <p:txBody>
          <a:bodyPr/>
          <a:lstStyle/>
          <a:p>
            <a:pPr lvl="0">
              <a:defRPr/>
            </a:pPr>
            <a:fld id="{6849E48F-E46B-45DB-A62E-DDD6A2F67950}" type="slidenum">
              <a:rPr lang="en-US" altLang="en-US"/>
              <a:t>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a:t>Ocr – </a:t>
            </a:r>
            <a:r>
              <a:rPr lang="ko-KR" altLang="en-US"/>
              <a:t>광학 문자 인식</a:t>
            </a:r>
          </a:p>
          <a:p>
            <a:pPr lvl="0">
              <a:defRPr/>
            </a:pPr>
            <a:r>
              <a:rPr lang="en-US" altLang="ko-KR"/>
              <a:t>Ridge – </a:t>
            </a:r>
            <a:r>
              <a:rPr lang="ko-KR" altLang="en-US"/>
              <a:t>융선</a:t>
            </a:r>
            <a:r>
              <a:rPr lang="en-US" altLang="ko-KR"/>
              <a:t>(</a:t>
            </a:r>
            <a:r>
              <a:rPr lang="ko-KR" altLang="en-US"/>
              <a:t>지문</a:t>
            </a:r>
            <a:r>
              <a:rPr lang="en-US" altLang="ko-KR"/>
              <a:t>)</a:t>
            </a:r>
            <a:endParaRPr lang="ko-KR" altLang="en-US"/>
          </a:p>
        </p:txBody>
      </p:sp>
      <p:sp>
        <p:nvSpPr>
          <p:cNvPr id="4" name="슬라이드 번호 개체 틀 3"/>
          <p:cNvSpPr>
            <a:spLocks noGrp="1"/>
          </p:cNvSpPr>
          <p:nvPr>
            <p:ph type="sldNum" sz="quarter" idx="10"/>
          </p:nvPr>
        </p:nvSpPr>
        <p:spPr/>
        <p:txBody>
          <a:bodyPr/>
          <a:lstStyle/>
          <a:p>
            <a:pPr lvl="0">
              <a:defRPr/>
            </a:pPr>
            <a:fld id="{6849E48F-E46B-45DB-A62E-DDD6A2F67950}" type="slidenum">
              <a:rPr lang="en-US" altLang="en-US"/>
              <a:t>10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a:t>Ocr – </a:t>
            </a:r>
            <a:r>
              <a:rPr lang="ko-KR" altLang="en-US"/>
              <a:t>광학 문자 인식</a:t>
            </a:r>
          </a:p>
          <a:p>
            <a:pPr lvl="0">
              <a:defRPr/>
            </a:pPr>
            <a:r>
              <a:rPr lang="en-US" altLang="ko-KR"/>
              <a:t>Ridge – </a:t>
            </a:r>
            <a:r>
              <a:rPr lang="ko-KR" altLang="en-US"/>
              <a:t>융선</a:t>
            </a:r>
            <a:r>
              <a:rPr lang="en-US" altLang="ko-KR"/>
              <a:t>(</a:t>
            </a:r>
            <a:r>
              <a:rPr lang="ko-KR" altLang="en-US"/>
              <a:t>지문</a:t>
            </a:r>
            <a:r>
              <a:rPr lang="en-US" altLang="ko-KR"/>
              <a:t>)</a:t>
            </a:r>
            <a:endParaRPr lang="ko-KR" altLang="en-US"/>
          </a:p>
        </p:txBody>
      </p:sp>
      <p:sp>
        <p:nvSpPr>
          <p:cNvPr id="4" name="슬라이드 번호 개체 틀 3"/>
          <p:cNvSpPr>
            <a:spLocks noGrp="1"/>
          </p:cNvSpPr>
          <p:nvPr>
            <p:ph type="sldNum" sz="quarter" idx="10"/>
          </p:nvPr>
        </p:nvSpPr>
        <p:spPr/>
        <p:txBody>
          <a:bodyPr/>
          <a:lstStyle/>
          <a:p>
            <a:pPr lvl="0">
              <a:defRPr/>
            </a:pPr>
            <a:fld id="{6849E48F-E46B-45DB-A62E-DDD6A2F67950}" type="slidenum">
              <a:rPr lang="en-US" altLang="en-US"/>
              <a:t>13</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a:t>Ocr – </a:t>
            </a:r>
            <a:r>
              <a:rPr lang="ko-KR" altLang="en-US"/>
              <a:t>광학 문자 인식</a:t>
            </a:r>
          </a:p>
          <a:p>
            <a:pPr lvl="0">
              <a:defRPr/>
            </a:pPr>
            <a:r>
              <a:rPr lang="en-US" altLang="ko-KR"/>
              <a:t>Ridge – </a:t>
            </a:r>
            <a:r>
              <a:rPr lang="ko-KR" altLang="en-US"/>
              <a:t>융선</a:t>
            </a:r>
            <a:r>
              <a:rPr lang="en-US" altLang="ko-KR"/>
              <a:t>(</a:t>
            </a:r>
            <a:r>
              <a:rPr lang="ko-KR" altLang="en-US"/>
              <a:t>지문</a:t>
            </a:r>
            <a:r>
              <a:rPr lang="en-US" altLang="ko-KR"/>
              <a:t>)</a:t>
            </a:r>
            <a:endParaRPr lang="ko-KR" altLang="en-US"/>
          </a:p>
        </p:txBody>
      </p:sp>
      <p:sp>
        <p:nvSpPr>
          <p:cNvPr id="4" name="슬라이드 번호 개체 틀 3"/>
          <p:cNvSpPr>
            <a:spLocks noGrp="1"/>
          </p:cNvSpPr>
          <p:nvPr>
            <p:ph type="sldNum" sz="quarter" idx="10"/>
          </p:nvPr>
        </p:nvSpPr>
        <p:spPr/>
        <p:txBody>
          <a:bodyPr/>
          <a:lstStyle/>
          <a:p>
            <a:pPr lvl="0">
              <a:defRPr/>
            </a:pPr>
            <a:fld id="{6849E48F-E46B-45DB-A62E-DDD6A2F67950}" type="slidenum">
              <a:rPr lang="en-US" altLang="en-US"/>
              <a:t>15</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a:pPr>
            <a:r>
              <a:rPr lang="en-US" altLang="ko-KR"/>
              <a:t>Ocr – </a:t>
            </a:r>
            <a:r>
              <a:rPr lang="ko-KR" altLang="en-US"/>
              <a:t>광학 문자 인식</a:t>
            </a:r>
          </a:p>
          <a:p>
            <a:pPr lvl="0">
              <a:defRPr/>
            </a:pPr>
            <a:r>
              <a:rPr lang="en-US" altLang="ko-KR"/>
              <a:t>Ridge – </a:t>
            </a:r>
            <a:r>
              <a:rPr lang="ko-KR" altLang="en-US"/>
              <a:t>융선</a:t>
            </a:r>
            <a:r>
              <a:rPr lang="en-US" altLang="ko-KR"/>
              <a:t>(</a:t>
            </a:r>
            <a:r>
              <a:rPr lang="ko-KR" altLang="en-US"/>
              <a:t>지문</a:t>
            </a:r>
            <a:r>
              <a:rPr lang="en-US" altLang="ko-KR"/>
              <a:t>)</a:t>
            </a:r>
            <a:endParaRPr lang="ko-KR" altLang="en-US"/>
          </a:p>
        </p:txBody>
      </p:sp>
      <p:sp>
        <p:nvSpPr>
          <p:cNvPr id="4" name="슬라이드 번호 개체 틀 3"/>
          <p:cNvSpPr>
            <a:spLocks noGrp="1"/>
          </p:cNvSpPr>
          <p:nvPr>
            <p:ph type="sldNum" sz="quarter" idx="10"/>
          </p:nvPr>
        </p:nvSpPr>
        <p:spPr/>
        <p:txBody>
          <a:bodyPr/>
          <a:lstStyle/>
          <a:p>
            <a:pPr lvl="0">
              <a:defRPr/>
            </a:pPr>
            <a:fld id="{6849E48F-E46B-45DB-A62E-DDD6A2F67950}" type="slidenum">
              <a:rPr lang="en-US" altLang="en-US"/>
              <a:t>20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4" Type="http://schemas.openxmlformats.org/officeDocument/2006/relationships/image" Target="../media/image3.png"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1" name="직사각형 10"/>
          <p:cNvSpPr/>
          <p:nvPr userDrawn="1"/>
        </p:nvSpPr>
        <p:spPr>
          <a:xfrm>
            <a:off x="0" y="6453336"/>
            <a:ext cx="9144000" cy="216024"/>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userDrawn="1"/>
        </p:nvSpPr>
        <p:spPr>
          <a:xfrm>
            <a:off x="0" y="260648"/>
            <a:ext cx="9144000" cy="216024"/>
          </a:xfrm>
          <a:prstGeom prst="rect">
            <a:avLst/>
          </a:prstGeom>
          <a:solidFill>
            <a:schemeClr val="tx1">
              <a:lumMod val="85000"/>
              <a:lumOff val="1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날짜 개체 틀 3"/>
          <p:cNvSpPr>
            <a:spLocks noGrp="1"/>
          </p:cNvSpPr>
          <p:nvPr>
            <p:ph type="dt" sz="half" idx="10"/>
          </p:nvPr>
        </p:nvSpPr>
        <p:spPr/>
        <p:txBody>
          <a:bodyPr/>
          <a:lstStyle/>
          <a:p>
            <a:fld id="{C0F53C2A-7C0B-4DC8-903B-E70256884734}" type="datetimeFigureOut">
              <a:rPr lang="ko-KR" altLang="en-US" smtClean="0"/>
              <a:t>2021-09-15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pic>
        <p:nvPicPr>
          <p:cNvPr id="10" name="그림 9"/>
          <p:cNvPicPr>
            <a:picLocks noChangeAspect="1"/>
          </p:cNvPicPr>
          <p:nvPr userDrawn="1"/>
        </p:nvPicPr>
        <p:blipFill>
          <a:blip r:embed="rId2"/>
          <a:stretch>
            <a:fillRect/>
          </a:stretch>
        </p:blipFill>
        <p:spPr>
          <a:xfrm>
            <a:off x="8567936" y="6257657"/>
            <a:ext cx="576064" cy="562510"/>
          </a:xfrm>
          <a:prstGeom prst="rect">
            <a:avLst/>
          </a:prstGeom>
        </p:spPr>
      </p:pic>
      <p:sp>
        <p:nvSpPr>
          <p:cNvPr id="2" name="제목 1"/>
          <p:cNvSpPr>
            <a:spLocks noGrp="1"/>
          </p:cNvSpPr>
          <p:nvPr>
            <p:ph type="ctrTitle"/>
          </p:nvPr>
        </p:nvSpPr>
        <p:spPr>
          <a:xfrm>
            <a:off x="685800" y="2130425"/>
            <a:ext cx="7772400" cy="1470025"/>
          </a:xfrm>
        </p:spPr>
        <p:txBody>
          <a:bodyPr/>
          <a:lstStyle>
            <a:lvl1pPr>
              <a:defRPr>
                <a:latin typeface="Tahoma" panose="020B0604030504040204" pitchFamily="34" charset="0"/>
                <a:ea typeface="Malgun Gothic" panose="020B0503020000020004" pitchFamily="50" charset="-127"/>
                <a:cs typeface="Tahoma" panose="020B0604030504040204" pitchFamily="34" charset="0"/>
              </a:defRPr>
            </a:lvl1pPr>
          </a:lstStyle>
          <a:p>
            <a:endParaRPr lang="ko-KR" altLang="en-US" dirty="0"/>
          </a:p>
        </p:txBody>
      </p:sp>
      <p:sp>
        <p:nvSpPr>
          <p:cNvPr id="3" name="부제목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latin typeface="Tahoma" panose="020B0604030504040204" pitchFamily="34" charset="0"/>
                <a:ea typeface="Malgun Gothic" panose="020B0503020000020004" pitchFamily="50" charset="-127"/>
                <a:cs typeface="Tahom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마스터 부제목 스타일 편집</a:t>
            </a:r>
          </a:p>
        </p:txBody>
      </p:sp>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728" y="167374"/>
            <a:ext cx="1725960" cy="309298"/>
          </a:xfrm>
          <a:prstGeom prst="rect">
            <a:avLst/>
          </a:prstGeom>
          <a:noFill/>
          <a:ln>
            <a:noFill/>
          </a:ln>
        </p:spPr>
      </p:pic>
      <p:pic>
        <p:nvPicPr>
          <p:cNvPr id="6" name="그림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90069" y="28857"/>
            <a:ext cx="865707" cy="7986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lang="ko-KR" altLang="en-US"/>
              <a:t>마스터 제목 스타일 편집</a:t>
            </a:r>
          </a:p>
        </p:txBody>
      </p:sp>
      <p:sp>
        <p:nvSpPr>
          <p:cNvPr id="3" name="세로 텍스트 개체 틀 2"/>
          <p:cNvSpPr>
            <a:spLocks noGrp="1"/>
          </p:cNvSpPr>
          <p:nvPr>
            <p:ph type="body" orient="vert" idx="1" hasCustomPrompt="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0F53C2A-7C0B-4DC8-903B-E70256884734}" type="datetimeFigureOut">
              <a:rPr lang="ko-KR" altLang="en-US" smtClean="0"/>
              <a:t>2021-09-15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0A00ED34-E781-4CEA-8CB0-6814ED50C3B4}" type="slidenum">
              <a:rPr lang="ko-KR" altLang="en-US" smtClean="0"/>
              <a:t>‹#›</a:t>
            </a:fld>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hasCustomPrompt="1"/>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hasCustomPrompt="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0F53C2A-7C0B-4DC8-903B-E70256884734}" type="datetimeFigureOut">
              <a:rPr lang="ko-KR" altLang="en-US" smtClean="0"/>
              <a:t>2021-09-15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0A00ED34-E781-4CEA-8CB0-6814ED50C3B4}" type="slidenum">
              <a:rPr lang="ko-KR" altLang="en-US" smtClean="0"/>
              <a:t>‹#›</a:t>
            </a:fld>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C0F53C2A-7C0B-4DC8-903B-E70256884734}" type="datetimeFigureOut">
              <a:rPr lang="ko-KR" altLang="en-US" smtClean="0"/>
              <a:t>2021-09-15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0A00ED34-E781-4CEA-8CB0-6814ED50C3B4}" type="slidenum">
              <a:rPr lang="ko-KR" altLang="en-US" smtClean="0"/>
              <a:t>‹#›</a:t>
            </a:fld>
            <a:endParaRPr lang="ko-KR" altLang="en-US" dirty="0"/>
          </a:p>
        </p:txBody>
      </p:sp>
      <p:sp>
        <p:nvSpPr>
          <p:cNvPr id="11" name="직사각형 10"/>
          <p:cNvSpPr/>
          <p:nvPr userDrawn="1"/>
        </p:nvSpPr>
        <p:spPr>
          <a:xfrm>
            <a:off x="0" y="6453336"/>
            <a:ext cx="9144000" cy="216024"/>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userDrawn="1"/>
        </p:nvSpPr>
        <p:spPr>
          <a:xfrm>
            <a:off x="0" y="260648"/>
            <a:ext cx="9144000" cy="216024"/>
          </a:xfrm>
          <a:prstGeom prst="rect">
            <a:avLst/>
          </a:prstGeom>
          <a:solidFill>
            <a:schemeClr val="tx1">
              <a:lumMod val="85000"/>
              <a:lumOff val="1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날짜 개체 틀 3"/>
          <p:cNvSpPr txBox="1"/>
          <p:nvPr userDrawn="1"/>
        </p:nvSpPr>
        <p:spPr>
          <a:xfrm>
            <a:off x="457200" y="6376243"/>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C0F53C2A-7C0B-4DC8-903B-E70256884734}" type="datetimeFigureOut">
              <a:rPr lang="ko-KR" altLang="en-US" smtClean="0">
                <a:solidFill>
                  <a:schemeClr val="bg1"/>
                </a:solidFill>
              </a:rPr>
              <a:t>2021-09-15</a:t>
            </a:fld>
            <a:endParaRPr lang="ko-KR" altLang="en-US" dirty="0">
              <a:solidFill>
                <a:schemeClr val="bg1"/>
              </a:solidFill>
            </a:endParaRPr>
          </a:p>
        </p:txBody>
      </p:sp>
      <p:pic>
        <p:nvPicPr>
          <p:cNvPr id="17" name="그림 16"/>
          <p:cNvPicPr>
            <a:picLocks noChangeAspect="1"/>
          </p:cNvPicPr>
          <p:nvPr userDrawn="1"/>
        </p:nvPicPr>
        <p:blipFill>
          <a:blip r:embed="rId2"/>
          <a:stretch>
            <a:fillRect/>
          </a:stretch>
        </p:blipFill>
        <p:spPr>
          <a:xfrm>
            <a:off x="8567936" y="6257657"/>
            <a:ext cx="576064" cy="562510"/>
          </a:xfrm>
          <a:prstGeom prst="rect">
            <a:avLst/>
          </a:prstGeom>
        </p:spPr>
      </p:pic>
      <p:sp>
        <p:nvSpPr>
          <p:cNvPr id="2" name="제목 1"/>
          <p:cNvSpPr>
            <a:spLocks noGrp="1"/>
          </p:cNvSpPr>
          <p:nvPr>
            <p:ph type="title" hasCustomPrompt="1"/>
          </p:nvPr>
        </p:nvSpPr>
        <p:spPr>
          <a:xfrm>
            <a:off x="2538288" y="274639"/>
            <a:ext cx="6148512" cy="1325562"/>
          </a:xfrm>
        </p:spPr>
        <p:txBody>
          <a:bodyPr/>
          <a:lstStyle>
            <a:lvl1pPr>
              <a:defRPr>
                <a:latin typeface="Tahoma" panose="020B0604030504040204" pitchFamily="34" charset="0"/>
                <a:ea typeface="Malgun Gothic" panose="020B0503020000020004" pitchFamily="50" charset="-127"/>
                <a:cs typeface="Tahoma" panose="020B0604030504040204" pitchFamily="34" charset="0"/>
              </a:defRPr>
            </a:lvl1pPr>
          </a:lstStyle>
          <a:p>
            <a:r>
              <a:rPr lang="ko-KR" altLang="en-US" dirty="0"/>
              <a:t>마스터 제목 스타일 편집</a:t>
            </a:r>
          </a:p>
        </p:txBody>
      </p:sp>
      <p:sp>
        <p:nvSpPr>
          <p:cNvPr id="3" name="내용 개체 틀 2"/>
          <p:cNvSpPr>
            <a:spLocks noGrp="1"/>
          </p:cNvSpPr>
          <p:nvPr>
            <p:ph idx="1" hasCustomPrompt="1"/>
          </p:nvPr>
        </p:nvSpPr>
        <p:spPr/>
        <p:txBody>
          <a:bodyPr/>
          <a:lstStyle>
            <a:lvl1pPr>
              <a:defRPr>
                <a:latin typeface="Tahoma" panose="020B0604030504040204" pitchFamily="34" charset="0"/>
                <a:cs typeface="Tahoma" panose="020B0604030504040204" pitchFamily="34" charset="0"/>
              </a:defRPr>
            </a:lvl1pPr>
            <a:lvl2pPr>
              <a:defRPr>
                <a:latin typeface="Tahoma" panose="020B0604030504040204" pitchFamily="34" charset="0"/>
                <a:cs typeface="Tahoma" panose="020B0604030504040204" pitchFamily="34" charset="0"/>
              </a:defRPr>
            </a:lvl2pPr>
            <a:lvl3pPr>
              <a:defRPr>
                <a:latin typeface="Tahoma" panose="020B0604030504040204" pitchFamily="34" charset="0"/>
                <a:cs typeface="Tahoma" panose="020B0604030504040204" pitchFamily="34" charset="0"/>
              </a:defRPr>
            </a:lvl3pPr>
            <a:lvl4pPr>
              <a:defRPr>
                <a:latin typeface="Tahoma" panose="020B0604030504040204" pitchFamily="34" charset="0"/>
                <a:cs typeface="Tahoma" panose="020B0604030504040204" pitchFamily="34" charset="0"/>
              </a:defRPr>
            </a:lvl4pPr>
            <a:lvl5pPr>
              <a:defRPr>
                <a:latin typeface="Tahoma" panose="020B0604030504040204" pitchFamily="34" charset="0"/>
                <a:cs typeface="Tahoma" panose="020B060403050404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pic>
        <p:nvPicPr>
          <p:cNvPr id="2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728" y="167374"/>
            <a:ext cx="1725960" cy="309298"/>
          </a:xfrm>
          <a:prstGeom prst="rect">
            <a:avLst/>
          </a:prstGeom>
          <a:noFill/>
          <a:ln>
            <a:noFill/>
          </a:ln>
        </p:spPr>
      </p:pic>
      <p:pic>
        <p:nvPicPr>
          <p:cNvPr id="15" name="그림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90069" y="28857"/>
            <a:ext cx="865707" cy="79864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0F53C2A-7C0B-4DC8-903B-E70256884734}" type="datetimeFigureOut">
              <a:rPr lang="ko-KR" altLang="en-US" smtClean="0"/>
              <a:t>2021-09-15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0A00ED34-E781-4CEA-8CB0-6814ED50C3B4}" type="slidenum">
              <a:rPr lang="ko-KR" altLang="en-US" smtClean="0"/>
              <a:t>‹#›</a:t>
            </a:fld>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lang="ko-KR" altLang="en-US"/>
              <a:t>마스터 제목 스타일 편집</a:t>
            </a:r>
          </a:p>
        </p:txBody>
      </p:sp>
      <p:sp>
        <p:nvSpPr>
          <p:cNvPr id="3" name="내용 개체 틀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0F53C2A-7C0B-4DC8-903B-E70256884734}" type="datetimeFigureOut">
              <a:rPr lang="ko-KR" altLang="en-US" smtClean="0"/>
              <a:t>2021-09-15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0A00ED34-E781-4CEA-8CB0-6814ED50C3B4}" type="slidenum">
              <a:rPr lang="ko-KR" altLang="en-US" smtClean="0"/>
              <a:t>‹#›</a:t>
            </a:fld>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defRPr/>
            </a:lvl1pPr>
          </a:lstStyle>
          <a:p>
            <a:r>
              <a:rPr lang="ko-KR" altLang="en-US"/>
              <a:t>마스터 제목 스타일 편집</a:t>
            </a:r>
          </a:p>
        </p:txBody>
      </p:sp>
      <p:sp>
        <p:nvSpPr>
          <p:cNvPr id="3" name="텍스트 개체 틀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0F53C2A-7C0B-4DC8-903B-E70256884734}" type="datetimeFigureOut">
              <a:rPr lang="ko-KR" altLang="en-US" smtClean="0"/>
              <a:t>2021-09-15</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0A00ED34-E781-4CEA-8CB0-6814ED50C3B4}" type="slidenum">
              <a:rPr lang="ko-KR" altLang="en-US" smtClean="0"/>
              <a:t>‹#›</a:t>
            </a:fld>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0F53C2A-7C0B-4DC8-903B-E70256884734}" type="datetimeFigureOut">
              <a:rPr lang="ko-KR" altLang="en-US" smtClean="0"/>
              <a:t>2021-09-15</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0A00ED34-E781-4CEA-8CB0-6814ED50C3B4}" type="slidenum">
              <a:rPr lang="ko-KR" altLang="en-US" smtClean="0"/>
              <a:t>‹#›</a:t>
            </a:fld>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0F53C2A-7C0B-4DC8-903B-E70256884734}" type="datetimeFigureOut">
              <a:rPr lang="ko-KR" altLang="en-US" smtClean="0"/>
              <a:t>2021-09-15</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0A00ED34-E781-4CEA-8CB0-6814ED50C3B4}" type="slidenum">
              <a:rPr lang="ko-KR" altLang="en-US" smtClean="0"/>
              <a:t>‹#›</a:t>
            </a:fld>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0F53C2A-7C0B-4DC8-903B-E70256884734}" type="datetimeFigureOut">
              <a:rPr lang="ko-KR" altLang="en-US" smtClean="0"/>
              <a:t>2021-09-15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0A00ED34-E781-4CEA-8CB0-6814ED50C3B4}" type="slidenum">
              <a:rPr lang="ko-KR" altLang="en-US" smtClean="0"/>
              <a:t>‹#›</a:t>
            </a:fld>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0F53C2A-7C0B-4DC8-903B-E70256884734}" type="datetimeFigureOut">
              <a:rPr lang="ko-KR" altLang="en-US" smtClean="0"/>
              <a:t>2021-09-15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0A00ED34-E781-4CEA-8CB0-6814ED50C3B4}" type="slidenum">
              <a:rPr lang="ko-KR" altLang="en-US" smtClean="0"/>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53C2A-7C0B-4DC8-903B-E70256884734}" type="datetimeFigureOut">
              <a:rPr lang="ko-KR" altLang="en-US" smtClean="0"/>
              <a:t>2021-09-15</a:t>
            </a:fld>
            <a:endParaRPr lang="ko-KR" altLang="en-US" dirty="0"/>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0ED34-E781-4CEA-8CB0-6814ED50C3B4}" type="slidenum">
              <a:rPr lang="ko-KR" altLang="en-US" smtClean="0"/>
              <a:t>‹#›</a:t>
            </a:fld>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pdf/1909.11942.pdf" TargetMode="External" /><Relationship Id="rId3" Type="http://schemas.openxmlformats.org/officeDocument/2006/relationships/hyperlink" Target="https://arxiv.org/pdf/1609.08144v2.pdf" TargetMode="External" /><Relationship Id="rId7" Type="http://schemas.openxmlformats.org/officeDocument/2006/relationships/hyperlink" Target="https://arxiv.org/pdf/1906.08237.pdf" TargetMode="External" /><Relationship Id="rId2" Type="http://schemas.openxmlformats.org/officeDocument/2006/relationships/notesSlide" Target="../notesSlides/notesSlide4.xml" /><Relationship Id="rId1" Type="http://schemas.openxmlformats.org/officeDocument/2006/relationships/slideLayout" Target="../slideLayouts/slideLayout2.xml" /><Relationship Id="rId6" Type="http://schemas.openxmlformats.org/officeDocument/2006/relationships/hyperlink" Target="https://arxiv.org/pdf/1804.10959.pdf" TargetMode="External" /><Relationship Id="rId11" Type="http://schemas.openxmlformats.org/officeDocument/2006/relationships/hyperlink" Target="https://arxiv.org/pdf/1907.11692.pdf" TargetMode="External" /><Relationship Id="rId5" Type="http://schemas.openxmlformats.org/officeDocument/2006/relationships/hyperlink" Target="https://arxiv.org/pdf/1910.01108.pdf" TargetMode="External" /><Relationship Id="rId10" Type="http://schemas.openxmlformats.org/officeDocument/2006/relationships/hyperlink" Target="https://cdn.openai.com/better-language-models/language_models_are_unsupervised_multitask_learners.pdf" TargetMode="External" /><Relationship Id="rId4" Type="http://schemas.openxmlformats.org/officeDocument/2006/relationships/hyperlink" Target="https://arxiv.org/pdf/1810.04805.pdf" TargetMode="External" /><Relationship Id="rId9" Type="http://schemas.openxmlformats.org/officeDocument/2006/relationships/hyperlink" Target="https://arxiv.org/pdf/1508.07909.pdf" TargetMode="External" /></Relationships>
</file>

<file path=ppt/slides/_rels/slide1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huggingface/tokenizers" TargetMode="External" /><Relationship Id="rId2" Type="http://schemas.openxmlformats.org/officeDocument/2006/relationships/hyperlink" Target="https://leimao.github.io/blog/Byte-Pair-Encoding/"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hyperlink" Target="https://raw.githubusercontent.com/dscape/spell/master/test/resources/big.txt"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s://arxiv.org/pdf/1901.02860.pdf" TargetMode="Externa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484784"/>
            <a:ext cx="7772400" cy="2304255"/>
          </a:xfrm>
        </p:spPr>
        <p:txBody>
          <a:bodyPr>
            <a:normAutofit/>
          </a:bodyPr>
          <a:lstStyle/>
          <a:p>
            <a:pPr lvl="0" fontAlgn="auto" latinLnBrk="0">
              <a:defRPr/>
            </a:pPr>
            <a:r>
              <a:rPr lang="en-US" altLang="ko-KR" dirty="0"/>
              <a:t>Tokenization</a:t>
            </a:r>
          </a:p>
        </p:txBody>
      </p:sp>
      <p:sp>
        <p:nvSpPr>
          <p:cNvPr id="3" name="부제목 2"/>
          <p:cNvSpPr>
            <a:spLocks noGrp="1"/>
          </p:cNvSpPr>
          <p:nvPr>
            <p:ph type="subTitle" idx="1"/>
          </p:nvPr>
        </p:nvSpPr>
        <p:spPr>
          <a:xfrm>
            <a:off x="1607185" y="3879850"/>
            <a:ext cx="5838190" cy="1198880"/>
          </a:xfrm>
        </p:spPr>
        <p:txBody>
          <a:bodyPr>
            <a:normAutofit/>
          </a:bodyPr>
          <a:lstStyle/>
          <a:p>
            <a:pPr lvl="0">
              <a:defRPr/>
            </a:pPr>
            <a:r>
              <a:rPr lang="en-US" altLang="ko-KR" sz="2400" dirty="0"/>
              <a:t>By: </a:t>
            </a:r>
            <a:r>
              <a:rPr lang="en-US" altLang="ko-KR" sz="2400" dirty="0" err="1"/>
              <a:t>Kanchan</a:t>
            </a:r>
            <a:r>
              <a:rPr lang="en-US" altLang="ko-KR" sz="2400" dirty="0"/>
              <a:t> </a:t>
            </a:r>
            <a:r>
              <a:rPr lang="en-US" altLang="ko-KR" sz="2400" dirty="0" err="1"/>
              <a:t>keisham</a:t>
            </a:r>
            <a:endParaRPr lang="en-US" altLang="ko-KR" sz="2400" dirty="0"/>
          </a:p>
          <a:p>
            <a:pPr lvl="0">
              <a:defRPr/>
            </a:pPr>
            <a:r>
              <a:rPr lang="en-US" altLang="ko-KR" sz="2400" dirty="0"/>
              <a:t>ABR Lab</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en-US" dirty="0"/>
          </a:p>
        </p:txBody>
      </p:sp>
      <p:sp>
        <p:nvSpPr>
          <p:cNvPr id="3" name="내용 개체 틀 2"/>
          <p:cNvSpPr>
            <a:spLocks noGrp="1"/>
          </p:cNvSpPr>
          <p:nvPr>
            <p:ph idx="1"/>
          </p:nvPr>
        </p:nvSpPr>
        <p:spPr/>
        <p:txBody>
          <a:bodyPr>
            <a:normAutofit/>
          </a:bodyPr>
          <a:lstStyle/>
          <a:p>
            <a:pPr fontAlgn="auto" latinLnBrk="0">
              <a:spcBef>
                <a:spcPts val="0"/>
              </a:spcBef>
              <a:buAutoNum type="arabicParenR"/>
            </a:pPr>
            <a:endParaRPr lang="en-US" sz="1400" baseline="-25000" dirty="0">
              <a:ea typeface="Tahoma" panose="020B0604030504040204" pitchFamily="34" charset="0"/>
            </a:endParaRPr>
          </a:p>
          <a:p>
            <a:pPr fontAlgn="auto" latinLnBrk="0">
              <a:spcBef>
                <a:spcPts val="0"/>
              </a:spcBef>
              <a:buAutoNum type="arabicParenR"/>
            </a:pPr>
            <a:endParaRPr lang="en-US" sz="1400" baseline="-25000" dirty="0">
              <a:ea typeface="Tahoma" panose="020B0604030504040204" pitchFamily="34" charset="0"/>
            </a:endParaRPr>
          </a:p>
          <a:p>
            <a:pPr marL="0" indent="0" fontAlgn="auto" latinLnBrk="0">
              <a:spcBef>
                <a:spcPts val="0"/>
              </a:spcBef>
              <a:buNone/>
            </a:pPr>
            <a:r>
              <a:rPr lang="en-US" sz="2400" b="1" dirty="0">
                <a:latin typeface="Arial" panose="020B0604020202020204" pitchFamily="34" charset="0"/>
                <a:ea typeface="Tahoma" panose="020B0604030504040204" pitchFamily="34" charset="0"/>
                <a:cs typeface="Arial" panose="020B0604020202020204" pitchFamily="34" charset="0"/>
              </a:rPr>
              <a:t>Common sub-word based tokenization</a:t>
            </a:r>
          </a:p>
          <a:p>
            <a:pPr marL="0" indent="0" fontAlgn="auto" latinLnBrk="0">
              <a:spcBef>
                <a:spcPts val="0"/>
              </a:spcBef>
              <a:buNone/>
            </a:pPr>
            <a:r>
              <a:rPr lang="en-US" sz="2000" dirty="0">
                <a:latin typeface="Arial" panose="020B0604020202020204" pitchFamily="34" charset="0"/>
                <a:cs typeface="Arial" panose="020B0604020202020204" pitchFamily="34" charset="0"/>
              </a:rPr>
              <a:t> </a:t>
            </a:r>
            <a:r>
              <a:rPr lang="en-US" sz="2000" u="sng" dirty="0" err="1">
                <a:latin typeface="Arial" panose="020B0604020202020204" pitchFamily="34" charset="0"/>
                <a:cs typeface="Arial" panose="020B0604020202020204" pitchFamily="34" charset="0"/>
                <a:hlinkClick r:id="rId3"/>
              </a:rPr>
              <a:t>WordPiece</a:t>
            </a:r>
            <a:r>
              <a:rPr lang="en-US" sz="2000" dirty="0">
                <a:latin typeface="Arial" panose="020B0604020202020204" pitchFamily="34" charset="0"/>
                <a:cs typeface="Arial" panose="020B0604020202020204" pitchFamily="34" charset="0"/>
              </a:rPr>
              <a:t> used by </a:t>
            </a:r>
            <a:r>
              <a:rPr lang="en-US" sz="2000" u="sng" dirty="0">
                <a:latin typeface="Arial" panose="020B0604020202020204" pitchFamily="34" charset="0"/>
                <a:cs typeface="Arial" panose="020B0604020202020204" pitchFamily="34" charset="0"/>
                <a:hlinkClick r:id="rId4"/>
              </a:rPr>
              <a:t>BERT</a:t>
            </a:r>
            <a:r>
              <a:rPr lang="en-US" sz="2000" dirty="0">
                <a:latin typeface="Arial" panose="020B0604020202020204" pitchFamily="34" charset="0"/>
                <a:cs typeface="Arial" panose="020B0604020202020204" pitchFamily="34" charset="0"/>
              </a:rPr>
              <a:t> and </a:t>
            </a:r>
            <a:r>
              <a:rPr lang="en-US" sz="2000" u="sng" dirty="0" err="1">
                <a:latin typeface="Arial" panose="020B0604020202020204" pitchFamily="34" charset="0"/>
                <a:cs typeface="Arial" panose="020B0604020202020204" pitchFamily="34" charset="0"/>
                <a:hlinkClick r:id="rId5"/>
              </a:rPr>
              <a:t>DistilBERT</a:t>
            </a:r>
            <a:r>
              <a:rPr lang="en-US" sz="2000" dirty="0">
                <a:latin typeface="Arial" panose="020B0604020202020204" pitchFamily="34" charset="0"/>
                <a:cs typeface="Arial" panose="020B0604020202020204" pitchFamily="34" charset="0"/>
              </a:rPr>
              <a:t>, </a:t>
            </a:r>
            <a:r>
              <a:rPr lang="en-US" sz="2000" u="sng" dirty="0">
                <a:latin typeface="Arial" panose="020B0604020202020204" pitchFamily="34" charset="0"/>
                <a:cs typeface="Arial" panose="020B0604020202020204" pitchFamily="34" charset="0"/>
                <a:hlinkClick r:id="rId6"/>
              </a:rPr>
              <a:t>Unigram</a:t>
            </a:r>
            <a:r>
              <a:rPr lang="en-US" sz="2000" dirty="0">
                <a:latin typeface="Arial" panose="020B0604020202020204" pitchFamily="34" charset="0"/>
                <a:cs typeface="Arial" panose="020B0604020202020204" pitchFamily="34" charset="0"/>
              </a:rPr>
              <a:t> by </a:t>
            </a:r>
            <a:r>
              <a:rPr lang="en-US" sz="2000" u="sng" dirty="0" err="1">
                <a:latin typeface="Arial" panose="020B0604020202020204" pitchFamily="34" charset="0"/>
                <a:cs typeface="Arial" panose="020B0604020202020204" pitchFamily="34" charset="0"/>
                <a:hlinkClick r:id="rId7"/>
              </a:rPr>
              <a:t>XLNet</a:t>
            </a:r>
            <a:r>
              <a:rPr lang="en-US" sz="2000" dirty="0">
                <a:latin typeface="Arial" panose="020B0604020202020204" pitchFamily="34" charset="0"/>
                <a:cs typeface="Arial" panose="020B0604020202020204" pitchFamily="34" charset="0"/>
              </a:rPr>
              <a:t> and </a:t>
            </a:r>
            <a:r>
              <a:rPr lang="en-US" sz="2000" u="sng" dirty="0">
                <a:latin typeface="Arial" panose="020B0604020202020204" pitchFamily="34" charset="0"/>
                <a:cs typeface="Arial" panose="020B0604020202020204" pitchFamily="34" charset="0"/>
                <a:hlinkClick r:id="rId8"/>
              </a:rPr>
              <a:t>ALBERT</a:t>
            </a:r>
            <a:r>
              <a:rPr lang="en-US" sz="2000" dirty="0">
                <a:latin typeface="Arial" panose="020B0604020202020204" pitchFamily="34" charset="0"/>
                <a:cs typeface="Arial" panose="020B0604020202020204" pitchFamily="34" charset="0"/>
              </a:rPr>
              <a:t>, and </a:t>
            </a:r>
            <a:r>
              <a:rPr lang="en-US" sz="2000" u="sng" dirty="0">
                <a:latin typeface="Arial" panose="020B0604020202020204" pitchFamily="34" charset="0"/>
                <a:cs typeface="Arial" panose="020B0604020202020204" pitchFamily="34" charset="0"/>
                <a:hlinkClick r:id="rId9"/>
              </a:rPr>
              <a:t>Bye-Pair Encoding</a:t>
            </a:r>
            <a:r>
              <a:rPr lang="en-US" sz="2000" dirty="0">
                <a:latin typeface="Arial" panose="020B0604020202020204" pitchFamily="34" charset="0"/>
                <a:cs typeface="Arial" panose="020B0604020202020204" pitchFamily="34" charset="0"/>
              </a:rPr>
              <a:t> by </a:t>
            </a:r>
            <a:r>
              <a:rPr lang="en-US" sz="2000" u="sng" dirty="0">
                <a:latin typeface="Arial" panose="020B0604020202020204" pitchFamily="34" charset="0"/>
                <a:cs typeface="Arial" panose="020B0604020202020204" pitchFamily="34" charset="0"/>
                <a:hlinkClick r:id="rId10"/>
              </a:rPr>
              <a:t>GPT-2</a:t>
            </a:r>
            <a:r>
              <a:rPr lang="en-US" sz="2000" dirty="0">
                <a:latin typeface="Arial" panose="020B0604020202020204" pitchFamily="34" charset="0"/>
                <a:cs typeface="Arial" panose="020B0604020202020204" pitchFamily="34" charset="0"/>
              </a:rPr>
              <a:t> and </a:t>
            </a:r>
            <a:r>
              <a:rPr lang="en-US" sz="2000" u="sng" dirty="0" err="1">
                <a:latin typeface="Arial" panose="020B0604020202020204" pitchFamily="34" charset="0"/>
                <a:cs typeface="Arial" panose="020B0604020202020204" pitchFamily="34" charset="0"/>
                <a:hlinkClick r:id="rId11"/>
              </a:rPr>
              <a:t>RoBERTa</a:t>
            </a:r>
            <a:r>
              <a:rPr lang="en-US" sz="2000" u="sng" dirty="0">
                <a:latin typeface="Arial" panose="020B0604020202020204" pitchFamily="34" charset="0"/>
                <a:cs typeface="Arial" panose="020B0604020202020204" pitchFamily="34" charset="0"/>
              </a:rPr>
              <a:t>.</a:t>
            </a:r>
          </a:p>
          <a:p>
            <a:pPr marL="0" indent="0" fontAlgn="auto" latinLnBrk="0">
              <a:spcBef>
                <a:spcPts val="0"/>
              </a:spcBef>
              <a:buNone/>
            </a:pPr>
            <a:endParaRPr lang="en-US" sz="2000" b="1" u="sng" dirty="0">
              <a:latin typeface="Arial" panose="020B0604020202020204" pitchFamily="34" charset="0"/>
              <a:ea typeface="Tahoma" panose="020B0604030504040204" pitchFamily="34" charset="0"/>
              <a:cs typeface="Arial" panose="020B0604020202020204" pitchFamily="34" charset="0"/>
            </a:endParaRPr>
          </a:p>
          <a:p>
            <a:pPr marL="0" indent="0" latinLnBrk="0">
              <a:spcBef>
                <a:spcPts val="0"/>
              </a:spcBef>
              <a:buNone/>
            </a:pPr>
            <a:r>
              <a:rPr lang="en-US" sz="2400" b="1" dirty="0"/>
              <a:t>Byte Pair Encoding (BPE)</a:t>
            </a:r>
          </a:p>
          <a:p>
            <a:pPr marL="0" indent="0" latinLnBrk="0">
              <a:spcBef>
                <a:spcPts val="0"/>
              </a:spcBef>
              <a:buNone/>
            </a:pPr>
            <a:endParaRPr lang="en-US" sz="2400" b="1" dirty="0"/>
          </a:p>
          <a:p>
            <a:r>
              <a:rPr lang="en-US" sz="2000" dirty="0"/>
              <a:t>Suppose the frequency of these words is as follows:</a:t>
            </a:r>
          </a:p>
          <a:p>
            <a:r>
              <a:rPr lang="en-US" sz="2000" b="1" dirty="0"/>
              <a:t>{“old”: 7, “older”: 3, “finest”: 9, “lowest”: 4}</a:t>
            </a:r>
            <a:endParaRPr lang="en-US" sz="2000" dirty="0"/>
          </a:p>
          <a:p>
            <a:pPr marL="0" indent="0" fontAlgn="auto" latinLnBrk="0">
              <a:spcBef>
                <a:spcPts val="0"/>
              </a:spcBef>
              <a:buNone/>
            </a:pPr>
            <a:endParaRPr lang="en-US" sz="2000" b="1" u="sng" dirty="0">
              <a:latin typeface="Arial" panose="020B0604020202020204" pitchFamily="34" charset="0"/>
              <a:ea typeface="Tahoma" panose="020B0604030504040204" pitchFamily="34" charset="0"/>
              <a:cs typeface="Arial" panose="020B0604020202020204" pitchFamily="34" charset="0"/>
            </a:endParaRPr>
          </a:p>
          <a:p>
            <a:pPr marL="0" indent="0" fontAlgn="auto" latinLnBrk="0">
              <a:spcBef>
                <a:spcPts val="0"/>
              </a:spcBef>
              <a:buNone/>
            </a:pPr>
            <a:endParaRPr lang="en-US" sz="2000" b="1" dirty="0">
              <a:latin typeface="Arial" panose="020B0604020202020204" pitchFamily="34" charset="0"/>
              <a:ea typeface="Tahoma" panose="020B0604030504040204" pitchFamily="34" charset="0"/>
              <a:cs typeface="Arial" panose="020B0604020202020204" pitchFamily="34" charset="0"/>
            </a:endParaRPr>
          </a:p>
          <a:p>
            <a:pPr marL="0" indent="0" fontAlgn="auto" latinLnBrk="0">
              <a:spcBef>
                <a:spcPts val="0"/>
              </a:spcBef>
              <a:buNone/>
            </a:pPr>
            <a:endParaRPr lang="en-US" altLang="ko-KR" sz="2400" b="1" dirty="0">
              <a:latin typeface="Arial" panose="020B0604020202020204" pitchFamily="34" charset="0"/>
              <a:cs typeface="Arial" panose="020B0604020202020204" pitchFamily="34" charset="0"/>
              <a:sym typeface="+mn-ea"/>
            </a:endParaRPr>
          </a:p>
          <a:p>
            <a:pPr fontAlgn="auto" latinLnBrk="0">
              <a:spcBef>
                <a:spcPts val="0"/>
              </a:spcBef>
            </a:pPr>
            <a:endParaRPr lang="en-US" altLang="ko-KR" sz="2000" dirty="0">
              <a:latin typeface="Times New Roman" panose="02020603050405020304" pitchFamily="18" charset="0"/>
              <a:cs typeface="Times New Roman" panose="02020603050405020304" pitchFamily="18" charset="0"/>
              <a:sym typeface="+mn-ea"/>
            </a:endParaRPr>
          </a:p>
          <a:p>
            <a:pPr marL="0" indent="0" fontAlgn="auto" latinLnBrk="0">
              <a:spcBef>
                <a:spcPts val="0"/>
              </a:spcBef>
              <a:buNone/>
            </a:pPr>
            <a:endParaRPr lang="en-US" altLang="ko-KR" dirty="0"/>
          </a:p>
          <a:p>
            <a:pPr fontAlgn="auto" latinLnBrk="0">
              <a:spcBef>
                <a:spcPts val="0"/>
              </a:spcBef>
            </a:pPr>
            <a:endParaRPr lang="en-US" altLang="ko-KR" dirty="0"/>
          </a:p>
          <a:p>
            <a:pPr fontAlgn="auto" latinLnBrk="0">
              <a:spcBef>
                <a:spcPts val="0"/>
              </a:spcBef>
            </a:pPr>
            <a:endParaRPr lang="en-US" altLang="ko-KR" dirty="0"/>
          </a:p>
          <a:p>
            <a:pPr fontAlgn="auto" latinLnBrk="0">
              <a:spcBef>
                <a:spcPts val="0"/>
              </a:spcBef>
            </a:pPr>
            <a:endParaRPr lang="en-US" altLang="ko-KR" dirty="0"/>
          </a:p>
          <a:p>
            <a:pPr fontAlgn="auto" latinLnBrk="0">
              <a:spcBef>
                <a:spcPts val="0"/>
              </a:spcBef>
            </a:pPr>
            <a:endParaRPr lang="en-US" altLang="ko-KR" dirty="0"/>
          </a:p>
          <a:p>
            <a:pPr fontAlgn="auto" latinLnBrk="0">
              <a:spcBef>
                <a:spcPts val="0"/>
              </a:spcBef>
            </a:pPr>
            <a:endParaRPr lang="en-US" altLang="ko-KR" dirty="0"/>
          </a:p>
          <a:p>
            <a:pPr fontAlgn="auto" latinLnBrk="0">
              <a:spcBef>
                <a:spcPts val="0"/>
              </a:spcBef>
            </a:pPr>
            <a:endParaRPr lang="en-US" altLang="ko-KR" dirty="0"/>
          </a:p>
          <a:p>
            <a:pPr fontAlgn="auto" latinLnBrk="0">
              <a:spcBef>
                <a:spcPts val="0"/>
              </a:spcBef>
            </a:pPr>
            <a:endParaRPr lang="en-US" altLang="ko-K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1600201"/>
            <a:ext cx="5256584" cy="4776050"/>
          </a:xfrm>
        </p:spPr>
      </p:pic>
    </p:spTree>
    <p:extLst>
      <p:ext uri="{BB962C8B-B14F-4D97-AF65-F5344CB8AC3E}">
        <p14:creationId xmlns:p14="http://schemas.microsoft.com/office/powerpoint/2010/main" val="113303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4" y="1628158"/>
            <a:ext cx="4789350" cy="4525963"/>
          </a:xfrm>
        </p:spPr>
      </p:pic>
    </p:spTree>
    <p:extLst>
      <p:ext uri="{BB962C8B-B14F-4D97-AF65-F5344CB8AC3E}">
        <p14:creationId xmlns:p14="http://schemas.microsoft.com/office/powerpoint/2010/main" val="375376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096135" y="274955"/>
            <a:ext cx="6590665" cy="1325245"/>
          </a:xfrm>
        </p:spPr>
        <p:txBody>
          <a:bodyPr>
            <a:normAutofit/>
          </a:bodyPr>
          <a:lstStyle/>
          <a:p>
            <a:endParaRPr lang="en-US" sz="2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712" y="1700808"/>
            <a:ext cx="4979140"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600201"/>
            <a:ext cx="5129042" cy="4525963"/>
          </a:xfrm>
        </p:spPr>
      </p:pic>
    </p:spTree>
    <p:extLst>
      <p:ext uri="{BB962C8B-B14F-4D97-AF65-F5344CB8AC3E}">
        <p14:creationId xmlns:p14="http://schemas.microsoft.com/office/powerpoint/2010/main" val="736967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7744" y="1988840"/>
            <a:ext cx="4456242" cy="4281488"/>
          </a:xfrm>
        </p:spPr>
      </p:pic>
      <p:sp>
        <p:nvSpPr>
          <p:cNvPr id="5" name="제목 1"/>
          <p:cNvSpPr>
            <a:spLocks noGrp="1"/>
          </p:cNvSpPr>
          <p:nvPr>
            <p:ph type="title"/>
          </p:nvPr>
        </p:nvSpPr>
        <p:spPr>
          <a:xfrm>
            <a:off x="570230" y="418465"/>
            <a:ext cx="8116570" cy="1325245"/>
          </a:xfrm>
        </p:spPr>
        <p:txBody>
          <a:bodyPr/>
          <a:lstStyle/>
          <a:p>
            <a:endParaRPr lang="en-US" altLang="ko-KR" sz="3200" dirty="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937" y="1600200"/>
            <a:ext cx="5456126" cy="4525963"/>
          </a:xfrm>
        </p:spPr>
      </p:pic>
    </p:spTree>
    <p:extLst>
      <p:ext uri="{BB962C8B-B14F-4D97-AF65-F5344CB8AC3E}">
        <p14:creationId xmlns:p14="http://schemas.microsoft.com/office/powerpoint/2010/main" val="259001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Encoding and Decoding</a:t>
            </a:r>
          </a:p>
          <a:p>
            <a:pPr marL="0" indent="0">
              <a:buNone/>
            </a:pPr>
            <a:r>
              <a:rPr lang="en-US" sz="2000" dirty="0">
                <a:latin typeface="Arial" panose="020B0604020202020204" pitchFamily="34" charset="0"/>
                <a:cs typeface="Arial" panose="020B0604020202020204" pitchFamily="34" charset="0"/>
              </a:rPr>
              <a:t>To decode, we have to simply concatenate all the tokens together to get the whole word. For example, the encoded sequence [“the&lt;/w&gt;”, “high”, “</a:t>
            </a:r>
            <a:r>
              <a:rPr lang="en-US" sz="2000" dirty="0" err="1">
                <a:latin typeface="Arial" panose="020B0604020202020204" pitchFamily="34" charset="0"/>
                <a:cs typeface="Arial" panose="020B0604020202020204" pitchFamily="34" charset="0"/>
              </a:rPr>
              <a:t>est</a:t>
            </a:r>
            <a:r>
              <a:rPr lang="en-US" sz="2000" dirty="0">
                <a:latin typeface="Arial" panose="020B0604020202020204" pitchFamily="34" charset="0"/>
                <a:cs typeface="Arial" panose="020B0604020202020204" pitchFamily="34" charset="0"/>
              </a:rPr>
              <a:t>&lt;/w&gt;”, “range&lt;/w&gt;”, “in&lt;/w&gt;”, “Seattle&lt;/w&gt;”], we will be decoded as [“the”, “highest”, “range”, “in”, “Seattle”] and not as [“the”, “high”, “estrange”, “in”, “Seattle”]. Notice the presence of the “&lt;/w&gt;” token in “</a:t>
            </a:r>
            <a:r>
              <a:rPr lang="en-US" sz="2000" dirty="0" err="1">
                <a:latin typeface="Arial" panose="020B0604020202020204" pitchFamily="34" charset="0"/>
                <a:cs typeface="Arial" panose="020B0604020202020204" pitchFamily="34" charset="0"/>
              </a:rPr>
              <a:t>est</a:t>
            </a:r>
            <a:r>
              <a:rPr lang="en-US" sz="2000" dirty="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However, encoding in itself is computationally expensive. Suppose the sequence of words is [“the&lt;/w&gt;”, “highest&lt;/w&gt;”, “range&lt;/w&gt;”, “in&lt;/w&gt;”, “Seattle&lt;/w&gt;”]. We will iterate through all the tokens we found in our corpus — longest to the shortest and try to replace substrings in our given sequence of words using these tokens.</a:t>
            </a:r>
            <a:r>
              <a:rPr lang="en-US" dirty="0"/>
              <a:t> </a:t>
            </a:r>
            <a:r>
              <a:rPr lang="en-US" sz="2200" dirty="0">
                <a:latin typeface="Arial" panose="020B0604020202020204" pitchFamily="34" charset="0"/>
                <a:cs typeface="Arial" panose="020B0604020202020204" pitchFamily="34" charset="0"/>
              </a:rPr>
              <a:t>In practice, we save the pre-tokenized words in a dictionary.</a:t>
            </a:r>
          </a:p>
          <a:p>
            <a:endParaRPr lang="en-US" sz="1400" dirty="0"/>
          </a:p>
        </p:txBody>
      </p:sp>
    </p:spTree>
    <p:extLst>
      <p:ext uri="{BB962C8B-B14F-4D97-AF65-F5344CB8AC3E}">
        <p14:creationId xmlns:p14="http://schemas.microsoft.com/office/powerpoint/2010/main" val="3334851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https://leimao.github.io/blog/Byte-Pair-Encoding/</a:t>
            </a:r>
            <a:endParaRPr lang="en-US" dirty="0"/>
          </a:p>
          <a:p>
            <a:r>
              <a:rPr lang="en-US" dirty="0"/>
              <a:t>Pseudocode for more understanding.</a:t>
            </a:r>
          </a:p>
          <a:p>
            <a:r>
              <a:rPr lang="en-US" dirty="0">
                <a:hlinkClick r:id="rId3"/>
              </a:rPr>
              <a:t>https://github.com/huggingface/tokenizers</a:t>
            </a:r>
            <a:endParaRPr lang="en-US" dirty="0"/>
          </a:p>
          <a:p>
            <a:r>
              <a:rPr lang="en-US" dirty="0" err="1"/>
              <a:t>huggingface</a:t>
            </a:r>
            <a:r>
              <a:rPr lang="en-US" dirty="0"/>
              <a:t> tokenizers code</a:t>
            </a:r>
          </a:p>
          <a:p>
            <a:pPr marL="0" indent="0">
              <a:buNone/>
            </a:pPr>
            <a:endParaRPr lang="en-US" dirty="0"/>
          </a:p>
        </p:txBody>
      </p:sp>
    </p:spTree>
    <p:extLst>
      <p:ext uri="{BB962C8B-B14F-4D97-AF65-F5344CB8AC3E}">
        <p14:creationId xmlns:p14="http://schemas.microsoft.com/office/powerpoint/2010/main" val="291765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normAutofit/>
          </a:bodyPr>
          <a:lstStyle/>
          <a:p>
            <a:r>
              <a:rPr lang="en-US" sz="1800" dirty="0"/>
              <a:t>Train a Byte-Pair Encoding tokenizer with the text file given below: </a:t>
            </a:r>
          </a:p>
          <a:p>
            <a:pPr marL="0" indent="0">
              <a:buNone/>
            </a:pPr>
            <a:r>
              <a:rPr lang="en-US" sz="1800" dirty="0">
                <a:hlinkClick r:id="rId2"/>
              </a:rPr>
              <a:t>https://raw.githubusercontent.com/dscape/spell/master/test/resources/big.txt</a:t>
            </a:r>
            <a:endParaRPr lang="en-US" sz="1800" dirty="0"/>
          </a:p>
          <a:p>
            <a:r>
              <a:rPr lang="en-US" sz="1800" dirty="0"/>
              <a:t>You can use </a:t>
            </a:r>
            <a:r>
              <a:rPr lang="en-US" sz="1800" dirty="0" err="1"/>
              <a:t>huggingface</a:t>
            </a:r>
            <a:r>
              <a:rPr lang="en-US" sz="1800" dirty="0"/>
              <a:t>/tokenizer library (import </a:t>
            </a:r>
            <a:r>
              <a:rPr lang="en-US" sz="1800" dirty="0" err="1"/>
              <a:t>BpeTrainer</a:t>
            </a:r>
            <a:r>
              <a:rPr lang="en-US" sz="1800" dirty="0"/>
              <a:t>) for training. Using your trained tokenizer ,perform encoding and decoding given an input sentence.(For ex: “This is a simple tokenizer”).</a:t>
            </a:r>
          </a:p>
        </p:txBody>
      </p:sp>
    </p:spTree>
    <p:extLst>
      <p:ext uri="{BB962C8B-B14F-4D97-AF65-F5344CB8AC3E}">
        <p14:creationId xmlns:p14="http://schemas.microsoft.com/office/powerpoint/2010/main" val="96222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Introduction</a:t>
            </a:r>
            <a:endParaRPr lang="ko-KR" altLang="en-US" dirty="0"/>
          </a:p>
        </p:txBody>
      </p:sp>
      <p:sp>
        <p:nvSpPr>
          <p:cNvPr id="3" name="내용 개체 틀 2"/>
          <p:cNvSpPr>
            <a:spLocks noGrp="1"/>
          </p:cNvSpPr>
          <p:nvPr>
            <p:ph idx="1"/>
          </p:nvPr>
        </p:nvSpPr>
        <p:spPr/>
        <p:txBody>
          <a:bodyPr>
            <a:normAutofit fontScale="97500"/>
          </a:bodyPr>
          <a:lstStyle/>
          <a:p>
            <a:pPr latinLnBrk="0">
              <a:spcBef>
                <a:spcPts val="0"/>
              </a:spcBef>
            </a:pPr>
            <a:r>
              <a:rPr lang="en-US" sz="1800" b="1" dirty="0">
                <a:latin typeface="Arial" panose="020B0604020202020204" pitchFamily="34" charset="0"/>
                <a:cs typeface="Arial" panose="020B0604020202020204" pitchFamily="34" charset="0"/>
              </a:rPr>
              <a:t>Natural Language Processing (NLP)</a:t>
            </a:r>
            <a:r>
              <a:rPr lang="en-US" sz="1800" dirty="0">
                <a:latin typeface="Arial" panose="020B0604020202020204" pitchFamily="34" charset="0"/>
                <a:cs typeface="Arial" panose="020B0604020202020204" pitchFamily="34" charset="0"/>
              </a:rPr>
              <a:t> is a branch of Artificial Intelligence (AI) that provides machines (computers) the ability to understand written and spoken human language in the same way as human being.</a:t>
            </a:r>
          </a:p>
          <a:p>
            <a:pPr latinLnBrk="0">
              <a:spcBef>
                <a:spcPts val="0"/>
              </a:spcBef>
            </a:pPr>
            <a:endParaRPr lang="en-US" sz="1800" dirty="0">
              <a:latin typeface="Arial" panose="020B0604020202020204" pitchFamily="34" charset="0"/>
              <a:cs typeface="Arial" panose="020B0604020202020204" pitchFamily="34" charset="0"/>
            </a:endParaRPr>
          </a:p>
          <a:p>
            <a:pPr latinLnBrk="0">
              <a:spcBef>
                <a:spcPts val="0"/>
              </a:spcBef>
            </a:pPr>
            <a:r>
              <a:rPr lang="en-US" sz="1800" dirty="0">
                <a:latin typeface="Arial" panose="020B0604020202020204" pitchFamily="34" charset="0"/>
                <a:cs typeface="Arial" panose="020B0604020202020204" pitchFamily="34" charset="0"/>
              </a:rPr>
              <a:t>A few examples are spell check, autocomplete, spam detection, Alexa, or Google assistant.</a:t>
            </a:r>
          </a:p>
          <a:p>
            <a:pPr latinLnBrk="0">
              <a:spcBef>
                <a:spcPts val="0"/>
              </a:spcBef>
            </a:pPr>
            <a:endParaRPr lang="en-US" sz="1800" dirty="0">
              <a:latin typeface="Arial" panose="020B0604020202020204" pitchFamily="34" charset="0"/>
              <a:cs typeface="Arial" panose="020B0604020202020204" pitchFamily="34" charset="0"/>
            </a:endParaRPr>
          </a:p>
          <a:p>
            <a:pPr latinLnBrk="0">
              <a:spcBef>
                <a:spcPts val="0"/>
              </a:spcBef>
            </a:pPr>
            <a:r>
              <a:rPr lang="en-US" sz="1800" dirty="0">
                <a:latin typeface="Arial" panose="020B0604020202020204" pitchFamily="34" charset="0"/>
                <a:cs typeface="Arial" panose="020B0604020202020204" pitchFamily="34" charset="0"/>
              </a:rPr>
              <a:t>Pre-processing is the first step in working with text and in building a model to solve our business problem. Here we will discuss about tokenizers and tokenization.</a:t>
            </a:r>
          </a:p>
          <a:p>
            <a:pPr marL="0" indent="0" fontAlgn="auto" latinLnBrk="0">
              <a:spcBef>
                <a:spcPts val="0"/>
              </a:spcBef>
              <a:buNone/>
            </a:pPr>
            <a:endParaRPr lang="en-US" altLang="ko-KR" sz="1800" dirty="0">
              <a:latin typeface="Arial" panose="020B0604020202020204" pitchFamily="34" charset="0"/>
              <a:cs typeface="Arial" panose="020B0604020202020204" pitchFamily="34" charset="0"/>
            </a:endParaRPr>
          </a:p>
          <a:p>
            <a:pPr marL="0" indent="0" latinLnBrk="0">
              <a:spcBef>
                <a:spcPts val="0"/>
              </a:spcBef>
              <a:buNone/>
            </a:pPr>
            <a:r>
              <a:rPr lang="en-US" sz="1800" b="1" dirty="0"/>
              <a:t>Tokenization</a:t>
            </a:r>
          </a:p>
          <a:p>
            <a:pPr marL="0" indent="0" latinLnBrk="0">
              <a:spcBef>
                <a:spcPts val="0"/>
              </a:spcBef>
              <a:buNone/>
            </a:pPr>
            <a:r>
              <a:rPr lang="en-US" sz="1800" dirty="0">
                <a:latin typeface="Arial" panose="020B0604020202020204" pitchFamily="34" charset="0"/>
                <a:cs typeface="Arial" panose="020B0604020202020204" pitchFamily="34" charset="0"/>
              </a:rPr>
              <a:t>Tokenization is one of the most important steps in text pre-processing. Whether you are working with traditional NLP techniques or using advanced deep-learning techniques, you cannot skip this step.</a:t>
            </a:r>
          </a:p>
          <a:p>
            <a:pPr fontAlgn="auto" latinLnBrk="0">
              <a:spcBef>
                <a:spcPts val="0"/>
              </a:spcBef>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25805" y="2685415"/>
            <a:ext cx="7691755" cy="1325245"/>
          </a:xfrm>
        </p:spPr>
        <p:txBody>
          <a:bodyPr>
            <a:normAutofit/>
          </a:bodyPr>
          <a:lstStyle/>
          <a:p>
            <a:r>
              <a:rPr lang="en-US" altLang="ko-KR" dirty="0">
                <a:sym typeface="+mn-ea"/>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Tokenization</a:t>
            </a:r>
            <a:r>
              <a:rPr lang="en-US" sz="2400" dirty="0"/>
              <a:t> in simple words is the process of splitting a phrase, sentence, paragraph, one or multiple text documents into smaller units. Each of these smaller units is called a </a:t>
            </a:r>
            <a:r>
              <a:rPr lang="en-US" sz="2400" b="1" dirty="0"/>
              <a:t>token</a:t>
            </a:r>
            <a:r>
              <a:rPr lang="en-US" sz="2400" dirty="0"/>
              <a:t>. Now, these tokens can be anything — a word, a </a:t>
            </a:r>
            <a:r>
              <a:rPr lang="en-US" sz="2400" dirty="0" err="1"/>
              <a:t>subword</a:t>
            </a:r>
            <a:r>
              <a:rPr lang="en-US" sz="2400" dirty="0"/>
              <a:t>, or even a character.</a:t>
            </a:r>
          </a:p>
        </p:txBody>
      </p:sp>
    </p:spTree>
    <p:extLst>
      <p:ext uri="{BB962C8B-B14F-4D97-AF65-F5344CB8AC3E}">
        <p14:creationId xmlns:p14="http://schemas.microsoft.com/office/powerpoint/2010/main" val="383878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9"/>
            <a:ext cx="8147248" cy="1325562"/>
          </a:xfrm>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sz="2100" dirty="0"/>
              <a:t>Consider the following sentence/raw text.</a:t>
            </a:r>
          </a:p>
          <a:p>
            <a:r>
              <a:rPr lang="en-US" sz="2100" b="1" dirty="0"/>
              <a:t>“Let us learn tokenization.”</a:t>
            </a:r>
            <a:endParaRPr lang="en-US" sz="2100" dirty="0"/>
          </a:p>
          <a:p>
            <a:r>
              <a:rPr lang="en-US" sz="2100" dirty="0"/>
              <a:t>A </a:t>
            </a:r>
            <a:r>
              <a:rPr lang="en-US" sz="2100" b="1" dirty="0"/>
              <a:t>word-based tokenization algorithm</a:t>
            </a:r>
            <a:r>
              <a:rPr lang="en-US" sz="2100" dirty="0"/>
              <a:t> will break the sentence into words. The most common one is splitting based on space.</a:t>
            </a:r>
          </a:p>
          <a:p>
            <a:r>
              <a:rPr lang="en-US" sz="2100" b="1" dirty="0"/>
              <a:t>[“Let”, “us”, “learn”, “tokenization.”]</a:t>
            </a:r>
          </a:p>
          <a:p>
            <a:endParaRPr lang="en-US" sz="2100" b="1" dirty="0"/>
          </a:p>
          <a:p>
            <a:r>
              <a:rPr lang="en-US" sz="2100" dirty="0"/>
              <a:t>A </a:t>
            </a:r>
            <a:r>
              <a:rPr lang="en-US" sz="2100" b="1" dirty="0" err="1"/>
              <a:t>subword</a:t>
            </a:r>
            <a:r>
              <a:rPr lang="en-US" sz="2100" b="1" dirty="0"/>
              <a:t>-based tokenization algorithm</a:t>
            </a:r>
            <a:r>
              <a:rPr lang="en-US" sz="2100" dirty="0"/>
              <a:t> will break the sentence into </a:t>
            </a:r>
            <a:r>
              <a:rPr lang="en-US" sz="2100" dirty="0" err="1"/>
              <a:t>subwords</a:t>
            </a:r>
            <a:r>
              <a:rPr lang="en-US" sz="2100" dirty="0"/>
              <a:t>.</a:t>
            </a:r>
          </a:p>
          <a:p>
            <a:r>
              <a:rPr lang="en-US" sz="2100" b="1" dirty="0"/>
              <a:t>[“Let”, “us”, “learn”, “token”, “</a:t>
            </a:r>
            <a:r>
              <a:rPr lang="en-US" sz="2100" b="1" dirty="0" err="1"/>
              <a:t>ization</a:t>
            </a:r>
            <a:r>
              <a:rPr lang="en-US" sz="2100" b="1" dirty="0"/>
              <a:t>.”]</a:t>
            </a:r>
            <a:endParaRPr lang="en-US" sz="2100" dirty="0"/>
          </a:p>
          <a:p>
            <a:endParaRPr lang="en-US" sz="2100" dirty="0"/>
          </a:p>
          <a:p>
            <a:r>
              <a:rPr lang="en-US" sz="2100" dirty="0"/>
              <a:t>A</a:t>
            </a:r>
            <a:r>
              <a:rPr lang="en-US" sz="2100" b="1" dirty="0"/>
              <a:t> character-based tokenization algorithm</a:t>
            </a:r>
            <a:r>
              <a:rPr lang="en-US" sz="2100" dirty="0"/>
              <a:t> will break the sentence into characters.</a:t>
            </a:r>
          </a:p>
          <a:p>
            <a:r>
              <a:rPr lang="en-US" sz="2100" b="1" dirty="0"/>
              <a:t>[“L”, “e”, “t”, “u”, “s”, “l”, “e”, “a”, “r”, “n”, “t”, “o”, “k”, “e”, “n”, “</a:t>
            </a:r>
            <a:r>
              <a:rPr lang="en-US" sz="2100" b="1" dirty="0" err="1"/>
              <a:t>i</a:t>
            </a:r>
            <a:r>
              <a:rPr lang="en-US" sz="2100" b="1" dirty="0"/>
              <a:t>”, “z”, “a”, “t”, “</a:t>
            </a:r>
            <a:r>
              <a:rPr lang="en-US" sz="2100" b="1" dirty="0" err="1"/>
              <a:t>i</a:t>
            </a:r>
            <a:r>
              <a:rPr lang="en-US" sz="2100" b="1" dirty="0"/>
              <a:t>”, “o”, “n”, “.”]</a:t>
            </a:r>
            <a:endParaRPr lang="en-US" sz="2100" dirty="0"/>
          </a:p>
          <a:p>
            <a:endParaRPr lang="en-US" sz="1800" dirty="0"/>
          </a:p>
          <a:p>
            <a:pPr marL="0" indent="0">
              <a:buNone/>
            </a:pPr>
            <a:endParaRPr lang="en-US" sz="1800" b="1" dirty="0">
              <a:ea typeface="Tahoma" panose="020B0604030504040204" pitchFamily="34" charset="0"/>
            </a:endParaRPr>
          </a:p>
        </p:txBody>
      </p:sp>
    </p:spTree>
    <p:extLst>
      <p:ext uri="{BB962C8B-B14F-4D97-AF65-F5344CB8AC3E}">
        <p14:creationId xmlns:p14="http://schemas.microsoft.com/office/powerpoint/2010/main" val="180073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27584" y="404664"/>
            <a:ext cx="6480720" cy="720080"/>
          </a:xfrm>
        </p:spPr>
        <p:txBody>
          <a:bodyPr>
            <a:normAutofit/>
          </a:bodyPr>
          <a:lstStyle/>
          <a:p>
            <a:endParaRPr lang="ko-KR" altLang="en-US" sz="2800" dirty="0"/>
          </a:p>
        </p:txBody>
      </p:sp>
      <p:sp>
        <p:nvSpPr>
          <p:cNvPr id="3" name="Content Placeholder 2"/>
          <p:cNvSpPr>
            <a:spLocks noGrp="1"/>
          </p:cNvSpPr>
          <p:nvPr>
            <p:ph idx="1"/>
          </p:nvPr>
        </p:nvSpPr>
        <p:spPr>
          <a:xfrm>
            <a:off x="179512" y="1412776"/>
            <a:ext cx="8511131" cy="4525963"/>
          </a:xfrm>
        </p:spPr>
        <p:txBody>
          <a:bodyPr>
            <a:normAutofit fontScale="92500"/>
          </a:bodyPr>
          <a:lstStyle/>
          <a:p>
            <a:pPr marL="0" indent="0">
              <a:buNone/>
            </a:pPr>
            <a:r>
              <a:rPr lang="en-US" dirty="0"/>
              <a:t>Word-based tokenization</a:t>
            </a:r>
          </a:p>
          <a:p>
            <a:pPr marL="0" indent="0">
              <a:buNone/>
            </a:pPr>
            <a:r>
              <a:rPr lang="en-US" sz="2000" dirty="0"/>
              <a:t>This is the most commonly used tokenization technique. It splits a piece of text into words based on a delimiter. The most commonly used delimiter is space or punctuation.</a:t>
            </a:r>
          </a:p>
          <a:p>
            <a:pPr marL="0" indent="0">
              <a:buNone/>
            </a:pPr>
            <a:r>
              <a:rPr lang="en-US" sz="2000" dirty="0"/>
              <a:t>It can be done easily using Python’s split() method. Apart from that, there are plenty of libraries in Python — NLTK, </a:t>
            </a:r>
            <a:r>
              <a:rPr lang="en-US" sz="2000" dirty="0" err="1"/>
              <a:t>spaCy</a:t>
            </a:r>
            <a:r>
              <a:rPr lang="en-US" sz="2000" dirty="0"/>
              <a:t>, </a:t>
            </a:r>
            <a:r>
              <a:rPr lang="en-US" sz="2000" dirty="0" err="1"/>
              <a:t>Keras</a:t>
            </a:r>
            <a:r>
              <a:rPr lang="en-US" sz="2000" dirty="0"/>
              <a:t>, </a:t>
            </a:r>
            <a:r>
              <a:rPr lang="en-US" sz="2000" dirty="0" err="1"/>
              <a:t>Gensim</a:t>
            </a:r>
            <a:r>
              <a:rPr lang="en-US" sz="2000" dirty="0"/>
              <a:t>, which can help you perform tokenization easily.</a:t>
            </a:r>
          </a:p>
          <a:p>
            <a:r>
              <a:rPr lang="en-US" sz="2600" dirty="0"/>
              <a:t>Example:</a:t>
            </a:r>
          </a:p>
          <a:p>
            <a:r>
              <a:rPr lang="en-US" sz="2600" b="1" dirty="0"/>
              <a:t>“Is it weird I don’t like coffee?”</a:t>
            </a:r>
            <a:endParaRPr lang="en-US" sz="2600" dirty="0"/>
          </a:p>
          <a:p>
            <a:r>
              <a:rPr lang="en-US" sz="2600" dirty="0"/>
              <a:t>By performing word-based tokenization with space as a delimiter, we get:</a:t>
            </a:r>
          </a:p>
          <a:p>
            <a:r>
              <a:rPr lang="en-US" sz="2600" b="1" dirty="0"/>
              <a:t>[“Is”, “it”, “weird”, “I”, “don’t”, “like”, “coffee?”]</a:t>
            </a:r>
            <a:endParaRPr lang="en-US" sz="2600" dirty="0"/>
          </a:p>
          <a:p>
            <a:pPr marL="0" indent="0">
              <a:buNone/>
            </a:pPr>
            <a:endParaRPr 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600" dirty="0"/>
              <a:t>Example:</a:t>
            </a:r>
          </a:p>
          <a:p>
            <a:r>
              <a:rPr lang="en-US" sz="1600" b="1" dirty="0"/>
              <a:t>“Is it weird I don’t like coffee?”</a:t>
            </a:r>
            <a:endParaRPr lang="en-US" sz="1600" dirty="0"/>
          </a:p>
          <a:p>
            <a:r>
              <a:rPr lang="en-US" sz="1600" dirty="0"/>
              <a:t>By performing word-based tokenization with space as a delimiter, we get:</a:t>
            </a:r>
          </a:p>
          <a:p>
            <a:r>
              <a:rPr lang="en-US" sz="1600" b="1" dirty="0"/>
              <a:t>[“Is”, “it”, “weird”, “I”, “don’t”, “like”, “coffee?”]</a:t>
            </a:r>
          </a:p>
          <a:p>
            <a:endParaRPr lang="en-US" sz="1600" b="1" dirty="0"/>
          </a:p>
          <a:p>
            <a:r>
              <a:rPr lang="en-US" sz="1600" b="1" dirty="0"/>
              <a:t>However,</a:t>
            </a:r>
          </a:p>
          <a:p>
            <a:r>
              <a:rPr lang="en-US" sz="1600" b="1" dirty="0"/>
              <a:t>Don’t and coffee? </a:t>
            </a:r>
          </a:p>
          <a:p>
            <a:r>
              <a:rPr lang="en-US" sz="1600" b="1" dirty="0"/>
              <a:t>What about “I love coffee”. Is “coffee” and “coffee?” the same?</a:t>
            </a:r>
            <a:endParaRPr lang="en-US" sz="1600" dirty="0"/>
          </a:p>
          <a:p>
            <a:r>
              <a:rPr lang="en-US" sz="1600" b="1" dirty="0"/>
              <a:t>Model ends up learning different representation of coffee .</a:t>
            </a:r>
          </a:p>
          <a:p>
            <a:r>
              <a:rPr lang="en-US" sz="1600" b="1" dirty="0"/>
              <a:t>To avoid this, take punctuation into consideration as well</a:t>
            </a:r>
          </a:p>
          <a:p>
            <a:r>
              <a:rPr lang="en-US" sz="1800" b="1" dirty="0"/>
              <a:t>[“Is”, “it”, “weird”, “I”, “don”, “’”, “t”, “like”, “coffee”, “?”]</a:t>
            </a:r>
          </a:p>
        </p:txBody>
      </p:sp>
      <p:sp>
        <p:nvSpPr>
          <p:cNvPr id="5" name="Rectangle 4"/>
          <p:cNvSpPr/>
          <p:nvPr/>
        </p:nvSpPr>
        <p:spPr>
          <a:xfrm>
            <a:off x="1187624" y="3511023"/>
            <a:ext cx="7560840"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311921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endParaRPr lang="en-US" sz="1400" dirty="0">
              <a:latin typeface="Tahoma" panose="020B0604030504040204" pitchFamily="34" charset="0"/>
              <a:ea typeface="Tahoma" panose="020B0604030504040204" pitchFamily="34" charset="0"/>
              <a:cs typeface="Tahoma" panose="020B0604030504040204" pitchFamily="34" charset="0"/>
            </a:endParaRPr>
          </a:p>
          <a:p>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p:cNvSpPr>
            <a:spLocks noGrp="1"/>
          </p:cNvSpPr>
          <p:nvPr>
            <p:ph sz="half" idx="2"/>
          </p:nvPr>
        </p:nvSpPr>
        <p:spPr>
          <a:xfrm>
            <a:off x="755576" y="1608158"/>
            <a:ext cx="7931224" cy="4525963"/>
          </a:xfrm>
        </p:spPr>
        <p:txBody>
          <a:bodyPr>
            <a:normAutofit/>
          </a:bodyPr>
          <a:lstStyle/>
          <a:p>
            <a:r>
              <a:rPr lang="en-US" sz="2000" dirty="0">
                <a:latin typeface="Arial" panose="020B0604020202020204" pitchFamily="34" charset="0"/>
                <a:cs typeface="Arial" panose="020B0604020202020204" pitchFamily="34" charset="0"/>
              </a:rPr>
              <a:t>The state-of-the-art model, </a:t>
            </a:r>
            <a:r>
              <a:rPr lang="en-US" sz="2000" u="sng" dirty="0">
                <a:latin typeface="Arial" panose="020B0604020202020204" pitchFamily="34" charset="0"/>
                <a:cs typeface="Arial" panose="020B0604020202020204" pitchFamily="34" charset="0"/>
                <a:hlinkClick r:id="rId2"/>
              </a:rPr>
              <a:t>Transformer XL</a:t>
            </a:r>
            <a:r>
              <a:rPr lang="en-US" sz="2000" dirty="0">
                <a:latin typeface="Arial" panose="020B0604020202020204" pitchFamily="34" charset="0"/>
                <a:cs typeface="Arial" panose="020B0604020202020204" pitchFamily="34" charset="0"/>
              </a:rPr>
              <a:t>, uses space and punctuation tokenization and has a vocabulary size of 267,735. That’s huge! </a:t>
            </a:r>
          </a:p>
          <a:p>
            <a:r>
              <a:rPr lang="en-US" sz="2000" dirty="0">
                <a:latin typeface="Arial" panose="020B0604020202020204" pitchFamily="34" charset="0"/>
                <a:cs typeface="Arial" panose="020B0604020202020204" pitchFamily="34" charset="0"/>
              </a:rPr>
              <a:t>Huge embedding matrix along with more computational </a:t>
            </a:r>
            <a:r>
              <a:rPr lang="en-US" sz="2000" dirty="0" err="1">
                <a:latin typeface="Arial" panose="020B0604020202020204" pitchFamily="34" charset="0"/>
                <a:cs typeface="Arial" panose="020B0604020202020204" pitchFamily="34" charset="0"/>
              </a:rPr>
              <a:t>resourcesLess</a:t>
            </a:r>
            <a:r>
              <a:rPr lang="en-US" sz="2000" dirty="0">
                <a:latin typeface="Arial" panose="020B0604020202020204" pitchFamily="34" charset="0"/>
                <a:cs typeface="Arial" panose="020B0604020202020204" pitchFamily="34" charset="0"/>
              </a:rPr>
              <a:t> number of vocabulary words also leads to OOV (Out Of Vocabulary)</a:t>
            </a:r>
          </a:p>
          <a:p>
            <a:r>
              <a:rPr lang="en-US" sz="2000" dirty="0">
                <a:latin typeface="Arial" panose="020B0604020202020204" pitchFamily="34" charset="0"/>
                <a:cs typeface="Arial" panose="020B0604020202020204" pitchFamily="34" charset="0"/>
              </a:rPr>
              <a:t>To solve this problem </a:t>
            </a:r>
            <a:r>
              <a:rPr lang="en-US" sz="2000" b="1" dirty="0"/>
              <a:t>Character-based tokenization</a:t>
            </a:r>
          </a:p>
          <a:p>
            <a:r>
              <a:rPr lang="en-US" sz="2000" b="1" dirty="0"/>
              <a:t>-Splits raw text into individual characters</a:t>
            </a:r>
          </a:p>
          <a:p>
            <a:r>
              <a:rPr lang="en-US" sz="2000" dirty="0">
                <a:latin typeface="Arial" panose="020B0604020202020204" pitchFamily="34" charset="0"/>
                <a:cs typeface="Arial" panose="020B0604020202020204" pitchFamily="34" charset="0"/>
              </a:rPr>
              <a:t>will be no or very few unknown or OOV words. </a:t>
            </a:r>
          </a:p>
          <a:p>
            <a:r>
              <a:rPr lang="en-US" sz="2000" dirty="0">
                <a:latin typeface="Arial" panose="020B0604020202020204" pitchFamily="34" charset="0"/>
                <a:cs typeface="Arial" panose="020B0604020202020204" pitchFamily="34" charset="0"/>
              </a:rPr>
              <a:t>it can create a representation of the unknown words (words not seen during training) using the representation for each character. </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quite simple and can greatly reduce memory and time complexity.</a:t>
            </a:r>
          </a:p>
        </p:txBody>
      </p:sp>
      <p:sp>
        <p:nvSpPr>
          <p:cNvPr id="6" name="Rectangle 5"/>
          <p:cNvSpPr/>
          <p:nvPr/>
        </p:nvSpPr>
        <p:spPr>
          <a:xfrm>
            <a:off x="611560" y="3573016"/>
            <a:ext cx="8208912"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160107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en-US" dirty="0"/>
          </a:p>
        </p:txBody>
      </p:sp>
      <p:sp>
        <p:nvSpPr>
          <p:cNvPr id="3" name="내용 개체 틀 2"/>
          <p:cNvSpPr>
            <a:spLocks noGrp="1"/>
          </p:cNvSpPr>
          <p:nvPr>
            <p:ph idx="1"/>
          </p:nvPr>
        </p:nvSpPr>
        <p:spPr/>
        <p:txBody>
          <a:bodyPr>
            <a:normAutofit fontScale="97500"/>
          </a:bodyPr>
          <a:lstStyle/>
          <a:p>
            <a:pPr latinLnBrk="0">
              <a:spcBef>
                <a:spcPts val="0"/>
              </a:spcBef>
            </a:pPr>
            <a:endParaRPr lang="en-US" altLang="ko-KR" sz="1400" dirty="0"/>
          </a:p>
          <a:p>
            <a:pPr marL="0" indent="0" fontAlgn="auto" latinLnBrk="0">
              <a:spcBef>
                <a:spcPts val="0"/>
              </a:spcBef>
              <a:buNone/>
            </a:pPr>
            <a:r>
              <a:rPr lang="en-US" altLang="ko-KR" sz="2100" dirty="0"/>
              <a:t>However,</a:t>
            </a:r>
          </a:p>
          <a:p>
            <a:pPr marL="0" indent="0" fontAlgn="auto" latinLnBrk="0">
              <a:spcBef>
                <a:spcPts val="0"/>
              </a:spcBef>
              <a:buNone/>
            </a:pPr>
            <a:r>
              <a:rPr lang="en-US" sz="2100" dirty="0">
                <a:latin typeface="Arial" panose="020B0604020202020204" pitchFamily="34" charset="0"/>
                <a:cs typeface="Arial" panose="020B0604020202020204" pitchFamily="34" charset="0"/>
              </a:rPr>
              <a:t>the tokenized sequence is much longer than the initial raw text. For example, the word “knowledge” will have 9 different tokens.</a:t>
            </a:r>
          </a:p>
          <a:p>
            <a:pPr marL="0" indent="0" latinLnBrk="0">
              <a:spcBef>
                <a:spcPts val="0"/>
              </a:spcBef>
              <a:buNone/>
            </a:pPr>
            <a:r>
              <a:rPr lang="en-US" dirty="0" err="1"/>
              <a:t>Subword</a:t>
            </a:r>
            <a:r>
              <a:rPr lang="en-US" dirty="0"/>
              <a:t>-based tokenization</a:t>
            </a:r>
          </a:p>
          <a:p>
            <a:pPr marL="0" indent="0" latinLnBrk="0">
              <a:spcBef>
                <a:spcPts val="0"/>
              </a:spcBef>
              <a:buNone/>
            </a:pPr>
            <a:r>
              <a:rPr lang="en-US" sz="2100" dirty="0">
                <a:latin typeface="Arial" panose="020B0604020202020204" pitchFamily="34" charset="0"/>
                <a:cs typeface="Arial" panose="020B0604020202020204" pitchFamily="34" charset="0"/>
              </a:rPr>
              <a:t>Solves the issues faced by the above two tokenizers. Builds smallest collection of </a:t>
            </a:r>
            <a:r>
              <a:rPr lang="en-US" sz="2100" dirty="0" err="1">
                <a:latin typeface="Arial" panose="020B0604020202020204" pitchFamily="34" charset="0"/>
                <a:cs typeface="Arial" panose="020B0604020202020204" pitchFamily="34" charset="0"/>
              </a:rPr>
              <a:t>subword</a:t>
            </a:r>
            <a:r>
              <a:rPr lang="en-US" sz="2100" dirty="0">
                <a:latin typeface="Arial" panose="020B0604020202020204" pitchFamily="34" charset="0"/>
                <a:cs typeface="Arial" panose="020B0604020202020204" pitchFamily="34" charset="0"/>
              </a:rPr>
              <a:t> chunks which covers all the words in the dataset.</a:t>
            </a:r>
          </a:p>
          <a:p>
            <a:pPr latinLnBrk="0">
              <a:spcBef>
                <a:spcPts val="0"/>
              </a:spcBef>
            </a:pPr>
            <a:r>
              <a:rPr lang="en-US" sz="2100" dirty="0">
                <a:latin typeface="Arial" panose="020B0604020202020204" pitchFamily="34" charset="0"/>
                <a:cs typeface="Arial" panose="020B0604020202020204" pitchFamily="34" charset="0"/>
              </a:rPr>
              <a:t>Uses the following principle:</a:t>
            </a:r>
          </a:p>
          <a:p>
            <a:r>
              <a:rPr lang="en-US" sz="2100" dirty="0">
                <a:latin typeface="Arial" panose="020B0604020202020204" pitchFamily="34" charset="0"/>
                <a:cs typeface="Arial" panose="020B0604020202020204" pitchFamily="34" charset="0"/>
              </a:rPr>
              <a:t>Do not split the frequently used words into smaller </a:t>
            </a:r>
            <a:r>
              <a:rPr lang="en-US" sz="2100" dirty="0" err="1">
                <a:latin typeface="Arial" panose="020B0604020202020204" pitchFamily="34" charset="0"/>
                <a:cs typeface="Arial" panose="020B0604020202020204" pitchFamily="34" charset="0"/>
              </a:rPr>
              <a:t>subwords</a:t>
            </a:r>
            <a:r>
              <a:rPr lang="en-US" sz="2100" dirty="0">
                <a:latin typeface="Arial" panose="020B0604020202020204" pitchFamily="34" charset="0"/>
                <a:cs typeface="Arial" panose="020B0604020202020204" pitchFamily="34" charset="0"/>
              </a:rPr>
              <a:t>.</a:t>
            </a:r>
          </a:p>
          <a:p>
            <a:r>
              <a:rPr lang="en-US" sz="2100" dirty="0">
                <a:latin typeface="Arial" panose="020B0604020202020204" pitchFamily="34" charset="0"/>
                <a:cs typeface="Arial" panose="020B0604020202020204" pitchFamily="34" charset="0"/>
              </a:rPr>
              <a:t>Split the rare words into smaller meaningful </a:t>
            </a:r>
            <a:r>
              <a:rPr lang="en-US" sz="2100" dirty="0" err="1">
                <a:latin typeface="Arial" panose="020B0604020202020204" pitchFamily="34" charset="0"/>
                <a:cs typeface="Arial" panose="020B0604020202020204" pitchFamily="34" charset="0"/>
              </a:rPr>
              <a:t>subwords</a:t>
            </a:r>
            <a:r>
              <a:rPr lang="en-US" sz="2100" dirty="0">
                <a:latin typeface="Arial" panose="020B0604020202020204" pitchFamily="34" charset="0"/>
                <a:cs typeface="Arial" panose="020B0604020202020204" pitchFamily="34" charset="0"/>
              </a:rPr>
              <a:t>.</a:t>
            </a:r>
          </a:p>
          <a:p>
            <a:pPr latinLnBrk="0">
              <a:spcBef>
                <a:spcPts val="0"/>
              </a:spcBef>
            </a:pPr>
            <a:r>
              <a:rPr lang="en-US" sz="2100" dirty="0">
                <a:latin typeface="Arial" panose="020B0604020202020204" pitchFamily="34" charset="0"/>
                <a:cs typeface="Arial" panose="020B0604020202020204" pitchFamily="34" charset="0"/>
              </a:rPr>
              <a:t>For example </a:t>
            </a:r>
            <a:r>
              <a:rPr lang="en-US" dirty="0"/>
              <a:t>“tokenization” is split into “token” and “</a:t>
            </a:r>
            <a:r>
              <a:rPr lang="en-US" dirty="0" err="1"/>
              <a:t>ization</a:t>
            </a:r>
            <a:r>
              <a:rPr lang="en-US" dirty="0"/>
              <a:t>”. </a:t>
            </a:r>
            <a:endParaRPr lang="en-US" sz="21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Here “token” is the root word. It help the model learn that the </a:t>
            </a:r>
            <a:r>
              <a:rPr lang="en-US" sz="2000" dirty="0" err="1"/>
              <a:t>wordwith</a:t>
            </a:r>
            <a:r>
              <a:rPr lang="en-US" sz="2000" dirty="0"/>
              <a:t> the same root word as “token” like “tokens” and “tokenizing” are similar in meaning. Enables to re-use the word ”token”.</a:t>
            </a:r>
          </a:p>
          <a:p>
            <a:r>
              <a:rPr lang="en-US" sz="2000" dirty="0"/>
              <a:t>Many algorithms use special symbol to indicate which word is the start of the token and which word is the completion of the start of the token. For example, “tokenization” can be split into “token” and “##</a:t>
            </a:r>
            <a:r>
              <a:rPr lang="en-US" sz="2000" dirty="0" err="1"/>
              <a:t>ization</a:t>
            </a:r>
            <a:r>
              <a:rPr lang="en-US" sz="2000" dirty="0"/>
              <a:t>” which indicates that “token” is the start of the word and “##</a:t>
            </a:r>
            <a:r>
              <a:rPr lang="en-US" sz="2000" dirty="0" err="1"/>
              <a:t>ization</a:t>
            </a:r>
            <a:r>
              <a:rPr lang="en-US" sz="2000" dirty="0"/>
              <a:t>” is the completion of the word</a:t>
            </a:r>
            <a:r>
              <a:rPr lang="en-US" sz="2000" dirty="0">
                <a:latin typeface="Arial" panose="020B0604020202020204" pitchFamily="34" charset="0"/>
                <a:cs typeface="Arial" panose="020B0604020202020204" pitchFamily="34" charset="0"/>
              </a:rPr>
              <a:t>. “##” is used by the BERT model for the second </a:t>
            </a:r>
            <a:r>
              <a:rPr lang="en-US" sz="2000" dirty="0" err="1">
                <a:latin typeface="Arial" panose="020B0604020202020204" pitchFamily="34" charset="0"/>
                <a:cs typeface="Arial" panose="020B0604020202020204" pitchFamily="34" charset="0"/>
              </a:rPr>
              <a:t>subword</a:t>
            </a:r>
            <a:r>
              <a:rPr lang="en-US" sz="2000" dirty="0">
                <a:latin typeface="Arial" panose="020B0604020202020204" pitchFamily="34" charset="0"/>
                <a:cs typeface="Arial" panose="020B0604020202020204" pitchFamily="34" charset="0"/>
              </a:rPr>
              <a:t>.</a:t>
            </a:r>
          </a:p>
          <a:p>
            <a:endParaRPr lang="en-US" sz="2000" dirty="0"/>
          </a:p>
        </p:txBody>
      </p:sp>
    </p:spTree>
    <p:extLst>
      <p:ext uri="{BB962C8B-B14F-4D97-AF65-F5344CB8AC3E}">
        <p14:creationId xmlns:p14="http://schemas.microsoft.com/office/powerpoint/2010/main" val="378548044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800" b="0" i="0" dirty="0" smtClean="0">
            <a:latin typeface="Tahoma" panose="020B0604030504040204"/>
            <a:ea typeface="Tahoma" panose="020B0604030504040204"/>
            <a:cs typeface="Tahoma" panose="020B0604030504040204"/>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1318</Words>
  <Application>Microsoft Office PowerPoint</Application>
  <PresentationFormat>On-screen Show (4:3)</PresentationFormat>
  <Paragraphs>112</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테마</vt:lpstr>
      <vt:lpstr>Tokenization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Jong Hong</dc:creator>
  <cp:lastModifiedBy>Keisham Kanchan</cp:lastModifiedBy>
  <cp:revision>1499</cp:revision>
  <dcterms:created xsi:type="dcterms:W3CDTF">2014-07-16T06:16:00Z</dcterms:created>
  <dcterms:modified xsi:type="dcterms:W3CDTF">2021-09-15T08:51:46Z</dcterms:modified>
  <cp:version>1000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