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81" r:id="rId17"/>
    <p:sldId id="282" r:id="rId18"/>
    <p:sldId id="283" r:id="rId19"/>
    <p:sldId id="280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73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CADA-3A00-4AF1-AFB1-76D29962A8BA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557B2-87E3-47D6-959D-55E013A80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557B2-87E3-47D6-959D-55E013A804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520" cy="3971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520" cy="3971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4840200"/>
            <a:ext cx="9142920" cy="160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195480"/>
            <a:ext cx="9142920" cy="1609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8;p1"/>
          <p:cNvPicPr/>
          <p:nvPr/>
        </p:nvPicPr>
        <p:blipFill>
          <a:blip r:embed="rId14"/>
          <a:stretch/>
        </p:blipFill>
        <p:spPr>
          <a:xfrm>
            <a:off x="8568000" y="4693320"/>
            <a:ext cx="431280" cy="421200"/>
          </a:xfrm>
          <a:prstGeom prst="rect">
            <a:avLst/>
          </a:prstGeom>
          <a:ln>
            <a:noFill/>
          </a:ln>
        </p:spPr>
      </p:pic>
      <p:pic>
        <p:nvPicPr>
          <p:cNvPr id="3" name="Google Shape;9;p1"/>
          <p:cNvPicPr/>
          <p:nvPr/>
        </p:nvPicPr>
        <p:blipFill>
          <a:blip r:embed="rId15"/>
          <a:stretch/>
        </p:blipFill>
        <p:spPr>
          <a:xfrm>
            <a:off x="37800" y="125640"/>
            <a:ext cx="1293480" cy="231120"/>
          </a:xfrm>
          <a:prstGeom prst="rect">
            <a:avLst/>
          </a:prstGeom>
          <a:ln>
            <a:noFill/>
          </a:ln>
        </p:spPr>
      </p:pic>
      <p:pic>
        <p:nvPicPr>
          <p:cNvPr id="4" name="Google Shape;10;p1"/>
          <p:cNvPicPr/>
          <p:nvPr/>
        </p:nvPicPr>
        <p:blipFill>
          <a:blip r:embed="rId16"/>
          <a:stretch/>
        </p:blipFill>
        <p:spPr>
          <a:xfrm>
            <a:off x="1690200" y="21600"/>
            <a:ext cx="648360" cy="597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197C962-2A9F-41ED-9C95-C1388D323524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840200"/>
            <a:ext cx="9142920" cy="160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195480"/>
            <a:ext cx="9142920" cy="1609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;p1"/>
          <p:cNvPicPr/>
          <p:nvPr/>
        </p:nvPicPr>
        <p:blipFill>
          <a:blip r:embed="rId14"/>
          <a:stretch/>
        </p:blipFill>
        <p:spPr>
          <a:xfrm>
            <a:off x="8568000" y="4693320"/>
            <a:ext cx="431280" cy="421200"/>
          </a:xfrm>
          <a:prstGeom prst="rect">
            <a:avLst/>
          </a:prstGeom>
          <a:ln>
            <a:noFill/>
          </a:ln>
        </p:spPr>
      </p:pic>
      <p:pic>
        <p:nvPicPr>
          <p:cNvPr id="47" name="Google Shape;9;p1"/>
          <p:cNvPicPr/>
          <p:nvPr/>
        </p:nvPicPr>
        <p:blipFill>
          <a:blip r:embed="rId15"/>
          <a:stretch/>
        </p:blipFill>
        <p:spPr>
          <a:xfrm>
            <a:off x="37800" y="125640"/>
            <a:ext cx="1293480" cy="231120"/>
          </a:xfrm>
          <a:prstGeom prst="rect">
            <a:avLst/>
          </a:prstGeom>
          <a:ln>
            <a:noFill/>
          </a:ln>
        </p:spPr>
      </p:pic>
      <p:pic>
        <p:nvPicPr>
          <p:cNvPr id="48" name="Google Shape;10;p1"/>
          <p:cNvPicPr/>
          <p:nvPr/>
        </p:nvPicPr>
        <p:blipFill>
          <a:blip r:embed="rId16"/>
          <a:stretch/>
        </p:blipFill>
        <p:spPr>
          <a:xfrm>
            <a:off x="1690200" y="21600"/>
            <a:ext cx="648360" cy="597960"/>
          </a:xfrm>
          <a:prstGeom prst="rect">
            <a:avLst/>
          </a:prstGeom>
          <a:ln>
            <a:noFill/>
          </a:ln>
        </p:spPr>
      </p:pic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38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Segmentation, Labelling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/>
            </a:br>
            <a:br>
              <a:rPr dirty="0"/>
            </a:br>
            <a:endParaRPr lang="en-US" sz="1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03128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64EAED2B-08BB-440A-8497-7B5DE5A0F4D5}" type="slidenum">
              <a:rPr lang="en-US" sz="1800" b="0" strike="noStrike" spc="-1">
                <a:latin typeface="Arial"/>
              </a:rPr>
              <a:t>1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24928" y="1306997"/>
            <a:ext cx="8229240" cy="2802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in Image processing </a:t>
            </a:r>
          </a:p>
        </p:txBody>
      </p:sp>
      <p:pic>
        <p:nvPicPr>
          <p:cNvPr id="4" name="Picture 2" descr="E:\Programs\칼무리\Capture\K-1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48" y="1831897"/>
            <a:ext cx="4887416" cy="199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4928" y="4183011"/>
            <a:ext cx="823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a label(number) to each object in the image</a:t>
            </a:r>
            <a:endParaRPr lang="ko-KR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211" y="4108250"/>
            <a:ext cx="823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each object in the image is a different object</a:t>
            </a:r>
            <a:endParaRPr lang="ko-KR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D:\work\A001_studyDoc\TestImage\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21" y="1518988"/>
            <a:ext cx="2708452" cy="20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58838" y="3703608"/>
            <a:ext cx="21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pic>
        <p:nvPicPr>
          <p:cNvPr id="9" name="Picture 3" descr="D:\work\A001_studyDoc\TestImage\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2" y="1518988"/>
            <a:ext cx="2854404" cy="20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0249" y="3703608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Result</a:t>
            </a:r>
          </a:p>
        </p:txBody>
      </p:sp>
    </p:spTree>
    <p:extLst>
      <p:ext uri="{BB962C8B-B14F-4D97-AF65-F5344CB8AC3E}">
        <p14:creationId xmlns:p14="http://schemas.microsoft.com/office/powerpoint/2010/main" val="17002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554" y="3696306"/>
            <a:ext cx="21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5787" y="3672831"/>
            <a:ext cx="191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Directions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8955" r="42585" b="48734"/>
          <a:stretch/>
        </p:blipFill>
        <p:spPr bwMode="auto">
          <a:xfrm>
            <a:off x="1372551" y="1412774"/>
            <a:ext cx="2527864" cy="229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4" r="77386" b="55200"/>
          <a:stretch/>
        </p:blipFill>
        <p:spPr bwMode="auto">
          <a:xfrm>
            <a:off x="5916837" y="2091839"/>
            <a:ext cx="1097062" cy="161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4" r="79158" b="9751"/>
          <a:stretch/>
        </p:blipFill>
        <p:spPr bwMode="auto">
          <a:xfrm>
            <a:off x="7453598" y="2056663"/>
            <a:ext cx="1232122" cy="161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4631" y="3727968"/>
            <a:ext cx="117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Directions</a:t>
            </a:r>
          </a:p>
        </p:txBody>
      </p:sp>
    </p:spTree>
    <p:extLst>
      <p:ext uri="{BB962C8B-B14F-4D97-AF65-F5344CB8AC3E}">
        <p14:creationId xmlns:p14="http://schemas.microsoft.com/office/powerpoint/2010/main" val="11587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630" y="1522450"/>
            <a:ext cx="21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844" y="2087386"/>
            <a:ext cx="56818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Algorithm-flood fill(=grass fire)</a:t>
            </a:r>
          </a:p>
          <a:p>
            <a:pPr marL="457200" indent="-4572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2-pass Algorithm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85" y="1309665"/>
            <a:ext cx="320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 fill(grass fire)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6302"/>
            <a:ext cx="56818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takes three parameters: a start node, a target color and a replacement color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looks for all nodes in the array that are connected to the start node by a path of the target color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changes them into the replacement color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65" y="1112313"/>
            <a:ext cx="1371600" cy="1371600"/>
          </a:xfrm>
          <a:prstGeom prst="rect">
            <a:avLst/>
          </a:prstGeom>
        </p:spPr>
      </p:pic>
      <p:pic>
        <p:nvPicPr>
          <p:cNvPr id="9220" name="Picture 4" descr="https://upload.wikimedia.org/wikipedia/commons/8/89/Recursive_Flood_Fill_8_%28aka%2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65" y="2941964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5165" y="2541854"/>
            <a:ext cx="161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flood fill with 4 directions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5165" y="4420696"/>
            <a:ext cx="14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flood fill with 8 directions</a:t>
            </a:r>
          </a:p>
        </p:txBody>
      </p:sp>
    </p:spTree>
    <p:extLst>
      <p:ext uri="{BB962C8B-B14F-4D97-AF65-F5344CB8AC3E}">
        <p14:creationId xmlns:p14="http://schemas.microsoft.com/office/powerpoint/2010/main" val="333254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676" y="1795430"/>
            <a:ext cx="78466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makes a two pass over the image.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pass to assign temporary labels and record equivalences and the second pass to replace each temporary label by the smallest label of its equivalence class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1341" y="1032884"/>
            <a:ext cx="2602632" cy="604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401" y="832829"/>
            <a:ext cx="362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2-pass Algorithm</a:t>
            </a:r>
          </a:p>
        </p:txBody>
      </p:sp>
    </p:spTree>
    <p:extLst>
      <p:ext uri="{BB962C8B-B14F-4D97-AF65-F5344CB8AC3E}">
        <p14:creationId xmlns:p14="http://schemas.microsoft.com/office/powerpoint/2010/main" val="294438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281341" y="1032884"/>
            <a:ext cx="2602632" cy="604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941" y="632774"/>
            <a:ext cx="362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2-pass Algorithm</a:t>
            </a:r>
          </a:p>
        </p:txBody>
      </p:sp>
      <p:pic>
        <p:nvPicPr>
          <p:cNvPr id="1026" name="Picture 2" descr="Screenshot-Pixel Region (Figure 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" y="1190693"/>
            <a:ext cx="3712533" cy="207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-Pixel Region (Figure 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4" y="1190693"/>
            <a:ext cx="4068572" cy="207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52" y="3361572"/>
            <a:ext cx="1382879" cy="1019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6281" y="4479901"/>
            <a:ext cx="337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equivalence relationships generated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135" y="3493140"/>
            <a:ext cx="3094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from which connected regions are to be extracted  (8-connectivity based)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6487" y="3332790"/>
            <a:ext cx="29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first pass, these labels are generated </a:t>
            </a:r>
          </a:p>
        </p:txBody>
      </p:sp>
    </p:spTree>
    <p:extLst>
      <p:ext uri="{BB962C8B-B14F-4D97-AF65-F5344CB8AC3E}">
        <p14:creationId xmlns:p14="http://schemas.microsoft.com/office/powerpoint/2010/main" val="229056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281341" y="1032884"/>
            <a:ext cx="2602632" cy="604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979" y="632774"/>
            <a:ext cx="362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2-pass Algorithm</a:t>
            </a:r>
          </a:p>
        </p:txBody>
      </p:sp>
      <p:pic>
        <p:nvPicPr>
          <p:cNvPr id="14338" name="Picture 2" descr="Screenshot-Pixel Region (Figure 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2" y="1466508"/>
            <a:ext cx="3558088" cy="2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creenshot-Figur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13" y="1466507"/>
            <a:ext cx="4019299" cy="2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047" y="4039148"/>
            <a:ext cx="286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generated after the merging of labels is carried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0901" y="3946814"/>
            <a:ext cx="3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in color to clearly see two different regions that have been found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20077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020" y="352017"/>
            <a:ext cx="8228520" cy="856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5461" y="1538187"/>
            <a:ext cx="50630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labeling algorithm(recursive-way, 2-pass).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-Pick a random image and apply labelling to it.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64592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4031280" y="47548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9622781B-8465-491B-9E92-5EFCB0245A8F}" type="slidenum">
              <a:rPr lang="en-US" sz="1800" b="0" strike="noStrike" spc="-1">
                <a:latin typeface="Arial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Segmentation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005839"/>
            <a:ext cx="8081586" cy="34543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Image Segmentation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process of partitioning a digital image into multiple segments(sets of pixels known as image objects)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goal is to simplify or change the representation of an image into something more meaningful to analyze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Used to locate objects and boundaries in images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It assigns label to every pixel in an image such that pixels with same labels share certain characteristics 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937424" y="253025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Groups of image Segmentation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005839"/>
            <a:ext cx="8081586" cy="34543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Semantic segmentation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 approach for detecting, for every pixel, belonging to the class of the object  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Instance segmentation 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 approach that identifies, for every pixel, a belonging instance of the object 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It detects each distinct object of interest in the image</a:t>
            </a: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3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14" y="1434059"/>
            <a:ext cx="3921277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937424" y="253025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Methods of image Segmentation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27866" y="1330433"/>
            <a:ext cx="8081586" cy="34543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71450" indent="-17145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Thresholding</a:t>
            </a:r>
          </a:p>
          <a:p>
            <a:pPr marL="171450" indent="-17145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Clustering method</a:t>
            </a:r>
          </a:p>
          <a:p>
            <a:pPr marL="171450" indent="-17145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Edge Detection</a:t>
            </a:r>
          </a:p>
          <a:p>
            <a:pPr marL="171450" indent="-17145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Motion and interactive segmentation</a:t>
            </a:r>
          </a:p>
          <a:p>
            <a:pPr marL="171450" indent="-17145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Histogram-based methods</a:t>
            </a:r>
          </a:p>
          <a:p>
            <a:pPr marL="171450" indent="-17145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1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1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74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937424" y="253025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 algn="ctr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Thresholding</a:t>
            </a: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99176" y="1688123"/>
            <a:ext cx="8081586" cy="1992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method of image segmentation.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based on a clip-level (or a threshold value) to turn a gray-scale image into a binary image.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of this method is to select the threshold value (or values when multiple-levels are selected). 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5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56" y="2530415"/>
            <a:ext cx="6569009" cy="19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1183609" y="317502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 algn="ctr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Clustering Method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10900" y="1946030"/>
            <a:ext cx="8081586" cy="1992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K-means algorithm is an iterative technique that is used to partition an image into 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clusters.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 is the squared or absolute difference between a pixel and a cluster center.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typically based on pixel color, intensity, texture, and location, or a weighted combination of these factors. 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selected manually, randomly, or by a heuristic. This algorithm is guaranteed to converge, but it may not return the optimal solution.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the solution depends on the initial set of clusters and the value of 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6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88" y="2942492"/>
            <a:ext cx="3322608" cy="170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13" y="2917141"/>
            <a:ext cx="3185436" cy="17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1183609" y="317502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 algn="ctr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Edge Detection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92961" y="1982889"/>
            <a:ext cx="8081586" cy="1992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boundaries and edges are closely related, since there is often a sharp adjustment in intensity at the region boundaries.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techniques have therefore been used as the base of another segmentation technique.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 identified by edge detection are often disconnected.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segment an object from an image however, one needs closed region boundaries.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edges are the boundaries between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such objects.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7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24" y="2635733"/>
            <a:ext cx="5128704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1183609" y="317502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 algn="ctr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Homework 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9515" y="1601889"/>
            <a:ext cx="8081586" cy="29583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about other segmentation methods 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some of these methods </a:t>
            </a:r>
          </a:p>
          <a:p>
            <a:pPr>
              <a:lnSpc>
                <a:spcPct val="2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0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  <a:tabLst>
                <a:tab pos="0" algn="l"/>
              </a:tabLst>
            </a:pPr>
            <a:endParaRPr lang="en-US" sz="1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2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1224640" y="1659795"/>
            <a:ext cx="822852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200400" algn="ctr">
              <a:lnSpc>
                <a:spcPct val="100000"/>
              </a:lnSpc>
              <a:tabLst>
                <a:tab pos="0" algn="l"/>
              </a:tabLst>
            </a:pPr>
            <a:r>
              <a:rPr lang="en-US" sz="23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Labelling  </a:t>
            </a:r>
            <a:r>
              <a:rPr lang="en-US" sz="23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749040" y="478476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FDD5E89-5AD7-4855-A24C-74928FB033D3}" type="slidenum">
              <a:rPr lang="en-US" sz="1800" b="0" strike="noStrike" spc="-1">
                <a:latin typeface="Arial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6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640</Words>
  <Application>Microsoft Office PowerPoint</Application>
  <PresentationFormat>On-screen Show (16:9)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Labeling</vt:lpstr>
      <vt:lpstr>Labeling</vt:lpstr>
      <vt:lpstr>Labeling</vt:lpstr>
      <vt:lpstr>Labeling</vt:lpstr>
      <vt:lpstr>Labeling</vt:lpstr>
      <vt:lpstr>PowerPoint Presentation</vt:lpstr>
      <vt:lpstr>PowerPoint Presentation</vt:lpstr>
      <vt:lpstr>PowerPoint Presentation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Shreyanshu Bhushan</cp:lastModifiedBy>
  <cp:revision>35</cp:revision>
  <dcterms:modified xsi:type="dcterms:W3CDTF">2021-08-26T16:16:24Z</dcterms:modified>
  <dc:language>en-US</dc:language>
</cp:coreProperties>
</file>