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6" r:id="rId9"/>
    <p:sldId id="267" r:id="rId10"/>
    <p:sldId id="263" r:id="rId11"/>
    <p:sldId id="264" r:id="rId12"/>
    <p:sldId id="271" r:id="rId13"/>
    <p:sldId id="268" r:id="rId14"/>
    <p:sldId id="270" r:id="rId15"/>
    <p:sldId id="272" r:id="rId16"/>
    <p:sldId id="278" r:id="rId17"/>
    <p:sldId id="273" r:id="rId18"/>
    <p:sldId id="276" r:id="rId19"/>
    <p:sldId id="274" r:id="rId20"/>
    <p:sldId id="280" r:id="rId21"/>
    <p:sldId id="26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ika.toikkanen.2@gmail.com" initials="m" lastIdx="1" clrIdx="0">
    <p:extLst>
      <p:ext uri="{19B8F6BF-5375-455C-9EA6-DF929625EA0E}">
        <p15:presenceInfo xmlns:p15="http://schemas.microsoft.com/office/powerpoint/2012/main" userId="3cb9f0fa52d76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defRPr/>
            </a:pPr>
            <a:fld id="{EA560D1F-6160-4383-AEB4-BE8B51822EF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defRPr/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41" name="그림 40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2" name="그림 41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8360" y="274680"/>
            <a:ext cx="61480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8360" y="274680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6453360"/>
            <a:ext cx="9143640" cy="21564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260640"/>
            <a:ext cx="9143640" cy="21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1/4/18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" name="그림 9"/>
          <p:cNvPicPr/>
          <p:nvPr/>
        </p:nvPicPr>
        <p:blipFill>
          <a:blip r:embed="rId14"/>
          <a:stretch/>
        </p:blipFill>
        <p:spPr>
          <a:xfrm>
            <a:off x="8568000" y="6257520"/>
            <a:ext cx="575640" cy="5623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6" name="Picture 2"/>
          <p:cNvPicPr/>
          <p:nvPr/>
        </p:nvPicPr>
        <p:blipFill>
          <a:blip r:embed="rId15"/>
          <a:stretch/>
        </p:blipFill>
        <p:spPr>
          <a:xfrm>
            <a:off x="37800" y="167400"/>
            <a:ext cx="1725480" cy="308880"/>
          </a:xfrm>
          <a:prstGeom prst="rect">
            <a:avLst/>
          </a:prstGeom>
          <a:ln>
            <a:noFill/>
          </a:ln>
        </p:spPr>
      </p:pic>
      <p:pic>
        <p:nvPicPr>
          <p:cNvPr id="7" name="그림 5"/>
          <p:cNvPicPr/>
          <p:nvPr/>
        </p:nvPicPr>
        <p:blipFill>
          <a:blip r:embed="rId16"/>
          <a:stretch/>
        </p:blipFill>
        <p:spPr>
          <a:xfrm>
            <a:off x="1690200" y="28800"/>
            <a:ext cx="865440" cy="79812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ko-KR" sz="4400" dirty="0"/>
              <a:t>Fourier &amp; Wavelet Transforms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996000" y="3596760"/>
            <a:ext cx="3528000" cy="935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BEP2021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367816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07" y="1599840"/>
            <a:ext cx="6524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0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376284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59" y="1599840"/>
            <a:ext cx="6600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E302-1B9D-4385-8DD2-781B8230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60" y="401684"/>
            <a:ext cx="6148080" cy="1325160"/>
          </a:xfrm>
        </p:spPr>
        <p:txBody>
          <a:bodyPr/>
          <a:lstStyle/>
          <a:p>
            <a:r>
              <a:rPr lang="fi-FI" dirty="0"/>
              <a:t>STFT</a:t>
            </a:r>
            <a:endParaRPr lang="en-GB" dirty="0"/>
          </a:p>
        </p:txBody>
      </p:sp>
      <p:pic>
        <p:nvPicPr>
          <p:cNvPr id="2050" name="Picture 2" descr="Definition of Continuous And Discrete Signals | Chegg.com">
            <a:extLst>
              <a:ext uri="{FF2B5EF4-FFF2-40B4-BE49-F238E27FC236}">
                <a16:creationId xmlns:a16="http://schemas.microsoft.com/office/drawing/2014/main" id="{4AE48070-0533-42C5-A523-8E34B60C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48" y="4049361"/>
            <a:ext cx="3286165" cy="1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9BB567-3C78-4398-8C2B-76980DB83C32}"/>
              </a:ext>
            </a:extLst>
          </p:cNvPr>
          <p:cNvSpPr/>
          <p:nvPr/>
        </p:nvSpPr>
        <p:spPr>
          <a:xfrm>
            <a:off x="3766658" y="4247394"/>
            <a:ext cx="515287" cy="962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4454E3-9A6E-4911-95C8-31008A5E1081}"/>
              </a:ext>
            </a:extLst>
          </p:cNvPr>
          <p:cNvCxnSpPr/>
          <p:nvPr/>
        </p:nvCxnSpPr>
        <p:spPr>
          <a:xfrm flipH="1">
            <a:off x="4281945" y="4178071"/>
            <a:ext cx="275459" cy="79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21687F-360B-43A7-9DDB-CF228AAF1121}"/>
              </a:ext>
            </a:extLst>
          </p:cNvPr>
          <p:cNvSpPr txBox="1"/>
          <p:nvPr/>
        </p:nvSpPr>
        <p:spPr>
          <a:xfrm>
            <a:off x="4557404" y="3993405"/>
            <a:ext cx="132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Window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DDE10-7D91-4AA9-B4D0-A60C20AEAFEA}"/>
              </a:ext>
            </a:extLst>
          </p:cNvPr>
          <p:cNvSpPr txBox="1"/>
          <p:nvPr/>
        </p:nvSpPr>
        <p:spPr>
          <a:xfrm>
            <a:off x="233816" y="1505424"/>
            <a:ext cx="8452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Fourier transform assumes stationary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 location information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Short-Time Fourier transform (STFT)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Analyses only a fixed length section of the signal at a time by 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Resolution dilemma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Resolution in time comes with the cost of resolution in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2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6B29-32D9-4AB4-A49F-9397D33E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9394-89D6-4F79-8B9D-97E751F94F3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560" y="1593904"/>
            <a:ext cx="6148080" cy="1325160"/>
          </a:xfrm>
        </p:spPr>
        <p:txBody>
          <a:bodyPr/>
          <a:lstStyle/>
          <a:p>
            <a:r>
              <a:rPr lang="en-GB" sz="2400" dirty="0"/>
              <a:t>Overcome the resolution issue with multi-</a:t>
            </a:r>
            <a:br>
              <a:rPr lang="en-GB" sz="2400" dirty="0"/>
            </a:br>
            <a:r>
              <a:rPr lang="en-GB" sz="2400" dirty="0"/>
              <a:t>resolution analysis</a:t>
            </a:r>
          </a:p>
        </p:txBody>
      </p:sp>
      <p:pic>
        <p:nvPicPr>
          <p:cNvPr id="3074" name="Picture 2" descr="a Windowed time-amplitude plane, b windowed Fourier transform frequency-amplitude spectrum, c frequency-time plane with STFT, d windowed technique with wavelet transform">
            <a:extLst>
              <a:ext uri="{FF2B5EF4-FFF2-40B4-BE49-F238E27FC236}">
                <a16:creationId xmlns:a16="http://schemas.microsoft.com/office/drawing/2014/main" id="{977B72EA-105D-4450-AF10-E98C3E72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087" y="2710959"/>
            <a:ext cx="3730625" cy="35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95F92-624A-451A-A44A-639463BEFE74}"/>
              </a:ext>
            </a:extLst>
          </p:cNvPr>
          <p:cNvSpPr txBox="1"/>
          <p:nvPr/>
        </p:nvSpPr>
        <p:spPr>
          <a:xfrm>
            <a:off x="186266" y="4677615"/>
            <a:ext cx="4224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Time signal</a:t>
            </a:r>
          </a:p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Fourier transform</a:t>
            </a:r>
          </a:p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STFT</a:t>
            </a:r>
          </a:p>
          <a:p>
            <a:pPr marL="342900" indent="-342900">
              <a:buAutoNum type="alphaLcParenR"/>
            </a:pPr>
            <a:r>
              <a:rPr lang="en-GB" sz="1600" b="0" i="0" dirty="0">
                <a:solidFill>
                  <a:srgbClr val="111111"/>
                </a:solidFill>
                <a:effectLst/>
                <a:latin typeface="Roboto"/>
              </a:rPr>
              <a:t>wavelet transform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833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7BF9-11A9-44BB-8A95-5B7009D0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93E36-C441-43E2-9895-70402781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92" y="3438296"/>
            <a:ext cx="3181350" cy="69532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0779494-0C08-489B-B053-6AF41FBB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70" y="4846953"/>
            <a:ext cx="1704158" cy="10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E9B0A50-342A-4568-866E-D3CF6A63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954" y="4748517"/>
            <a:ext cx="1631413" cy="122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DD2ED-863B-4553-AC23-000CAF264A34}"/>
              </a:ext>
            </a:extLst>
          </p:cNvPr>
          <p:cNvSpPr txBox="1"/>
          <p:nvPr/>
        </p:nvSpPr>
        <p:spPr>
          <a:xfrm>
            <a:off x="2775222" y="5891159"/>
            <a:ext cx="179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Morlet</a:t>
            </a:r>
            <a:r>
              <a:rPr lang="en-GB" sz="1000" dirty="0"/>
              <a:t> wavelet</a:t>
            </a:r>
          </a:p>
          <a:p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85B0A-E4E2-4757-87EC-7655DEA6000E}"/>
              </a:ext>
            </a:extLst>
          </p:cNvPr>
          <p:cNvSpPr txBox="1"/>
          <p:nvPr/>
        </p:nvSpPr>
        <p:spPr>
          <a:xfrm>
            <a:off x="4525404" y="5899626"/>
            <a:ext cx="175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Haar</a:t>
            </a:r>
            <a:r>
              <a:rPr lang="en-GB" sz="1000" dirty="0"/>
              <a:t> wavelet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47ABC-43D1-4984-939B-58D4688D96C1}"/>
              </a:ext>
            </a:extLst>
          </p:cNvPr>
          <p:cNvSpPr txBox="1"/>
          <p:nvPr/>
        </p:nvSpPr>
        <p:spPr>
          <a:xfrm>
            <a:off x="749132" y="1314837"/>
            <a:ext cx="8073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Wavelet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short wavelike oscillation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Continous</a:t>
            </a:r>
            <a:r>
              <a:rPr lang="en-GB" dirty="0"/>
              <a:t> Wavelet Transform (CWT)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decomposes a signal into a scaled and shifted </a:t>
            </a:r>
            <a:br>
              <a:rPr lang="en-GB" dirty="0"/>
            </a:br>
            <a:r>
              <a:rPr lang="en-GB" dirty="0"/>
              <a:t>versions of a wavelet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Discrete Wavelet Transform (DWT)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Parameters a and b are 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27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D6BB-87CA-4079-BE0C-4746F7A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6232B-2945-47F3-A1DD-99451CF0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26" y="4529328"/>
            <a:ext cx="2352675" cy="106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4C7CB-05D2-4947-9DCF-519E4EFF81ED}"/>
              </a:ext>
            </a:extLst>
          </p:cNvPr>
          <p:cNvSpPr txBox="1"/>
          <p:nvPr/>
        </p:nvSpPr>
        <p:spPr>
          <a:xfrm>
            <a:off x="536980" y="1757667"/>
            <a:ext cx="838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DWT can be easily computed with filter banks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Successively apply DWT to the approximation coefficients</a:t>
            </a:r>
            <a:br>
              <a:rPr lang="en-GB" dirty="0"/>
            </a:br>
            <a:r>
              <a:rPr lang="en-GB" dirty="0"/>
              <a:t>to obtain multi level detail coefficients.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Discrete Wavelet Transform (DWT) Filter Bank - Signal Processing Stack  Exchange">
            <a:extLst>
              <a:ext uri="{FF2B5EF4-FFF2-40B4-BE49-F238E27FC236}">
                <a16:creationId xmlns:a16="http://schemas.microsoft.com/office/drawing/2014/main" id="{694DD7B7-5808-472D-A082-80D9CDD5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7" y="4238816"/>
            <a:ext cx="53911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8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D6BB-87CA-4079-BE0C-4746F7A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622B1832-A867-4319-9570-3EDF25E5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402" y="3104224"/>
            <a:ext cx="1430863" cy="10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8AC876-BCC0-4F36-8D3C-34BDAD557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70" b="70062"/>
          <a:stretch/>
        </p:blipFill>
        <p:spPr>
          <a:xfrm>
            <a:off x="5838092" y="1859520"/>
            <a:ext cx="1430863" cy="105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4C7CB-05D2-4947-9DCF-519E4EFF81ED}"/>
              </a:ext>
            </a:extLst>
          </p:cNvPr>
          <p:cNvSpPr txBox="1"/>
          <p:nvPr/>
        </p:nvSpPr>
        <p:spPr>
          <a:xfrm>
            <a:off x="379321" y="1397675"/>
            <a:ext cx="792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simplest case is with </a:t>
            </a:r>
            <a:r>
              <a:rPr lang="en-GB" dirty="0" err="1"/>
              <a:t>Haar</a:t>
            </a:r>
            <a:r>
              <a:rPr lang="en-GB" dirty="0"/>
              <a:t> wavelet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Approximation coefficients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Analysis (deconstruction) filter g[n]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Synthesis (reconstruction) filter g’[n]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Detailed coefficients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Analysis (deconstruction) filter h[n]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Synthesis (reconstruction) filter h’[n]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synthesis filters are same as analysis but </a:t>
            </a:r>
            <a:br>
              <a:rPr lang="en-GB" dirty="0"/>
            </a:br>
            <a:r>
              <a:rPr lang="en-GB" dirty="0"/>
              <a:t>mirrored with respect to time and scaled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 can use [½, ½] and [1,1] for approximation and</a:t>
            </a:r>
            <a:br>
              <a:rPr lang="en-GB" dirty="0"/>
            </a:br>
            <a:r>
              <a:rPr lang="en-GB" dirty="0"/>
              <a:t>[½, -½] and [-1,1] for detailed. </a:t>
            </a:r>
          </a:p>
        </p:txBody>
      </p:sp>
      <p:pic>
        <p:nvPicPr>
          <p:cNvPr id="1026" name="Picture 2" descr="haar wavelet analysis and synthesis">
            <a:extLst>
              <a:ext uri="{FF2B5EF4-FFF2-40B4-BE49-F238E27FC236}">
                <a16:creationId xmlns:a16="http://schemas.microsoft.com/office/drawing/2014/main" id="{19540E68-E6D6-45BE-8227-E60A1E8C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27" y="5460325"/>
            <a:ext cx="4557346" cy="9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33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0CA-4C7C-4F9F-BF13-9686E86A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292" y="394156"/>
            <a:ext cx="6148080" cy="1325160"/>
          </a:xfrm>
        </p:spPr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71568-07F2-4E1F-AA27-8D4B9668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5" y="2267542"/>
            <a:ext cx="7724775" cy="3190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2601A-8DA8-434E-AE47-8007FF7E5D27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93A4A-A22D-4CB8-9805-2EFDE34D67C1}"/>
              </a:ext>
            </a:extLst>
          </p:cNvPr>
          <p:cNvSpPr txBox="1"/>
          <p:nvPr/>
        </p:nvSpPr>
        <p:spPr>
          <a:xfrm>
            <a:off x="345545" y="1898210"/>
            <a:ext cx="463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Deconstruction for 2D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1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4100-D17B-4CA7-913A-937D570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63D02-543B-48F5-9B0F-5BB057EB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44906"/>
            <a:ext cx="8229241" cy="3614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0C496-BE00-42BF-B907-6AADDC154EFA}"/>
              </a:ext>
            </a:extLst>
          </p:cNvPr>
          <p:cNvSpPr txBox="1"/>
          <p:nvPr/>
        </p:nvSpPr>
        <p:spPr>
          <a:xfrm>
            <a:off x="769434" y="2160240"/>
            <a:ext cx="42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Reconstruction for 2D data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B2BC9-62DD-4118-940A-154353870E0F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</p:spTree>
    <p:extLst>
      <p:ext uri="{BB962C8B-B14F-4D97-AF65-F5344CB8AC3E}">
        <p14:creationId xmlns:p14="http://schemas.microsoft.com/office/powerpoint/2010/main" val="289567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0CA-4C7C-4F9F-BF13-9686E86A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292" y="394156"/>
            <a:ext cx="6148080" cy="1325160"/>
          </a:xfrm>
        </p:spPr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2601A-8DA8-434E-AE47-8007FF7E5D27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78B3E-F349-4775-85BE-C52732B9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21" y="2129367"/>
            <a:ext cx="4829211" cy="4119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2FE9A-6CA2-46F0-87E4-79DB89E4848A}"/>
              </a:ext>
            </a:extLst>
          </p:cNvPr>
          <p:cNvSpPr txBox="1"/>
          <p:nvPr/>
        </p:nvSpPr>
        <p:spPr>
          <a:xfrm>
            <a:off x="155027" y="2228671"/>
            <a:ext cx="3285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Denoising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Deconstruct by DWT </a:t>
            </a:r>
            <a:br>
              <a:rPr lang="en-GB" dirty="0"/>
            </a:br>
            <a:r>
              <a:rPr lang="en-GB" dirty="0"/>
              <a:t>until certain level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Threshold detailed </a:t>
            </a:r>
            <a:br>
              <a:rPr lang="en-GB" dirty="0"/>
            </a:br>
            <a:r>
              <a:rPr lang="en-GB" dirty="0"/>
              <a:t>coefficients at each </a:t>
            </a:r>
            <a:br>
              <a:rPr lang="en-GB" dirty="0"/>
            </a:br>
            <a:r>
              <a:rPr lang="en-GB" dirty="0"/>
              <a:t>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Reconstruct with IDWT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89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lvl="0"/>
            <a:r>
              <a:rPr lang="fr-CA" altLang="en-US" sz="4000"/>
              <a:t>General Scheme using Transforms</a:t>
            </a:r>
            <a:endParaRPr lang="en-US" altLang="en-US" sz="400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>
          <a:xfrm>
            <a:off x="468313" y="1866469"/>
            <a:ext cx="1079500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Problem</a:t>
            </a: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>
          <a:xfrm>
            <a:off x="1619250" y="1936195"/>
            <a:ext cx="576263" cy="53397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2268538" y="1868056"/>
            <a:ext cx="1584325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Equation</a:t>
            </a:r>
          </a:p>
          <a:p>
            <a:pPr algn="ctr"/>
            <a:r>
              <a:rPr lang="en-US" altLang="en-US"/>
              <a:t>of the problem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>
          <a:xfrm>
            <a:off x="4787900" y="1866469"/>
            <a:ext cx="1584325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Solution</a:t>
            </a:r>
          </a:p>
          <a:p>
            <a:pPr algn="ctr"/>
            <a:r>
              <a:rPr lang="en-US" altLang="en-US"/>
              <a:t>of the equation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>
          <a:xfrm>
            <a:off x="7092950" y="1866469"/>
            <a:ext cx="1223963" cy="5956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Result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>
          <a:xfrm>
            <a:off x="6443663" y="1989035"/>
            <a:ext cx="576262" cy="356859"/>
          </a:xfrm>
          <a:prstGeom prst="rightArrow">
            <a:avLst>
              <a:gd name="adj1" fmla="val 17611"/>
              <a:gd name="adj2" fmla="val 49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>
          <a:xfrm>
            <a:off x="3995738" y="1273729"/>
            <a:ext cx="647700" cy="1784297"/>
          </a:xfrm>
          <a:prstGeom prst="rightArrow">
            <a:avLst>
              <a:gd name="adj1" fmla="val 51028"/>
              <a:gd name="adj2" fmla="val 45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>
          <a:xfrm>
            <a:off x="2843213" y="2710088"/>
            <a:ext cx="503237" cy="1070578"/>
          </a:xfrm>
          <a:prstGeom prst="downArrow">
            <a:avLst>
              <a:gd name="adj1" fmla="val 50000"/>
              <a:gd name="adj2" fmla="val 64353"/>
            </a:avLst>
          </a:prstGeom>
          <a:gradFill rotWithShape="1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i="1"/>
              <a:t>Transformation</a:t>
            </a: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>
          <a:xfrm>
            <a:off x="6877050" y="2760094"/>
            <a:ext cx="1295400" cy="1546828"/>
          </a:xfrm>
          <a:custGeom>
            <a:avLst/>
            <a:gdLst>
              <a:gd name="G0" fmla="+- 9111 0 0"/>
              <a:gd name="G1" fmla="+- 16449 0 0"/>
              <a:gd name="G2" fmla="+- 4335 0 0"/>
              <a:gd name="G3" fmla="*/ 9111 1 2"/>
              <a:gd name="G4" fmla="+- G3 10800 0"/>
              <a:gd name="G5" fmla="+- 21600 9111 16449"/>
              <a:gd name="G6" fmla="+- 16449 4335 0"/>
              <a:gd name="G7" fmla="*/ G6 1 2"/>
              <a:gd name="G8" fmla="*/ 16449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449 1 2"/>
              <a:gd name="G15" fmla="+- G5 0 G4"/>
              <a:gd name="G16" fmla="+- G0 0 G4"/>
              <a:gd name="G17" fmla="*/ G2 G15 G16"/>
              <a:gd name="T0" fmla="*/ 15356 w 21600"/>
              <a:gd name="T1" fmla="*/ 0 h 21600"/>
              <a:gd name="T2" fmla="*/ 9111 w 21600"/>
              <a:gd name="T3" fmla="*/ 4335 h 21600"/>
              <a:gd name="T4" fmla="*/ 0 w 21600"/>
              <a:gd name="T5" fmla="*/ 20165 h 21600"/>
              <a:gd name="T6" fmla="*/ 8225 w 21600"/>
              <a:gd name="T7" fmla="*/ 21600 h 21600"/>
              <a:gd name="T8" fmla="*/ 16449 w 21600"/>
              <a:gd name="T9" fmla="*/ 13646 h 21600"/>
              <a:gd name="T10" fmla="*/ 21600 w 21600"/>
              <a:gd name="T11" fmla="*/ 4335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356" y="0"/>
                </a:moveTo>
                <a:lnTo>
                  <a:pt x="9111" y="4335"/>
                </a:lnTo>
                <a:lnTo>
                  <a:pt x="14262" y="4335"/>
                </a:lnTo>
                <a:lnTo>
                  <a:pt x="14262" y="18728"/>
                </a:lnTo>
                <a:lnTo>
                  <a:pt x="0" y="18728"/>
                </a:lnTo>
                <a:lnTo>
                  <a:pt x="0" y="21600"/>
                </a:lnTo>
                <a:lnTo>
                  <a:pt x="16449" y="21600"/>
                </a:lnTo>
                <a:lnTo>
                  <a:pt x="16449" y="4335"/>
                </a:lnTo>
                <a:lnTo>
                  <a:pt x="21600" y="433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/>
          </a:ln>
          <a:effectLst/>
        </p:spPr>
        <p:txBody>
          <a:bodyPr wrap="none" lIns="666000" bIns="766800" anchor="b"/>
          <a:lstStyle/>
          <a:p>
            <a:pPr algn="ctr"/>
            <a:r>
              <a:rPr lang="en-US" altLang="en-US" sz="2000" i="1"/>
              <a:t>Inverse</a:t>
            </a:r>
          </a:p>
          <a:p>
            <a:pPr algn="ctr"/>
            <a:r>
              <a:rPr lang="en-US" altLang="en-US" sz="2000" i="1"/>
              <a:t>transformation</a:t>
            </a: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>
          <a:xfrm>
            <a:off x="2268538" y="4028644"/>
            <a:ext cx="1584325" cy="59564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Transformed</a:t>
            </a:r>
          </a:p>
          <a:p>
            <a:pPr algn="ctr"/>
            <a:r>
              <a:rPr lang="en-US" altLang="en-US"/>
              <a:t>equation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>
          <a:xfrm>
            <a:off x="4572000" y="4028644"/>
            <a:ext cx="2232025" cy="59564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Solution of the</a:t>
            </a:r>
          </a:p>
          <a:p>
            <a:pPr algn="ctr"/>
            <a:r>
              <a:rPr lang="en-US" altLang="en-US"/>
              <a:t>transformed equation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>
          <a:xfrm>
            <a:off x="3924300" y="4154371"/>
            <a:ext cx="576263" cy="417211"/>
          </a:xfrm>
          <a:prstGeom prst="rightArrow">
            <a:avLst>
              <a:gd name="adj1" fmla="val 4398"/>
              <a:gd name="adj2" fmla="val 33025"/>
            </a:avLst>
          </a:prstGeom>
          <a:solidFill>
            <a:srgbClr val="FF99CC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>
          <a:xfrm>
            <a:off x="250825" y="3866896"/>
            <a:ext cx="574675" cy="415898"/>
          </a:xfrm>
          <a:prstGeom prst="rightArrow">
            <a:avLst>
              <a:gd name="adj1" fmla="val 1417"/>
              <a:gd name="adj2" fmla="val 488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>
          <a:xfrm>
            <a:off x="323850" y="4643538"/>
            <a:ext cx="576263" cy="164391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>
          <a:xfrm>
            <a:off x="827088" y="5294911"/>
            <a:ext cx="1223962" cy="30306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= HARD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>
          <a:xfrm>
            <a:off x="827088" y="3926486"/>
            <a:ext cx="1223962" cy="30306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= EASY</a:t>
            </a:r>
          </a:p>
        </p:txBody>
      </p:sp>
    </p:spTree>
    <p:extLst>
      <p:ext uri="{BB962C8B-B14F-4D97-AF65-F5344CB8AC3E}">
        <p14:creationId xmlns:p14="http://schemas.microsoft.com/office/powerpoint/2010/main" val="1033417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0CA-4C7C-4F9F-BF13-9686E86A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292" y="394156"/>
            <a:ext cx="6148080" cy="1325160"/>
          </a:xfrm>
        </p:spPr>
        <p:txBody>
          <a:bodyPr/>
          <a:lstStyle/>
          <a:p>
            <a:r>
              <a:rPr lang="en-GB" dirty="0"/>
              <a:t>Wavelets &amp; Image </a:t>
            </a:r>
            <a:br>
              <a:rPr lang="en-GB" dirty="0"/>
            </a:br>
            <a:r>
              <a:rPr lang="en-GB" dirty="0"/>
              <a:t>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2601A-8DA8-434E-AE47-8007FF7E5D27}"/>
              </a:ext>
            </a:extLst>
          </p:cNvPr>
          <p:cNvSpPr txBox="1"/>
          <p:nvPr/>
        </p:nvSpPr>
        <p:spPr>
          <a:xfrm>
            <a:off x="-1" y="6248400"/>
            <a:ext cx="588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https://www.youtube.com/watch?v=ExU0izGXgSI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2FE9A-6CA2-46F0-87E4-79DB89E4848A}"/>
              </a:ext>
            </a:extLst>
          </p:cNvPr>
          <p:cNvSpPr txBox="1"/>
          <p:nvPr/>
        </p:nvSpPr>
        <p:spPr>
          <a:xfrm>
            <a:off x="155027" y="2228671"/>
            <a:ext cx="3647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Most coefficients are small</a:t>
            </a:r>
            <a:br>
              <a:rPr lang="en-GB" dirty="0"/>
            </a:br>
            <a:r>
              <a:rPr lang="en-GB" dirty="0"/>
              <a:t>and can be zeroed with</a:t>
            </a:r>
            <a:br>
              <a:rPr lang="en-GB" dirty="0"/>
            </a:br>
            <a:r>
              <a:rPr lang="en-GB" dirty="0"/>
              <a:t>minimal degradation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 can discard the </a:t>
            </a:r>
            <a:br>
              <a:rPr lang="en-GB" dirty="0"/>
            </a:br>
            <a:r>
              <a:rPr lang="en-GB" dirty="0"/>
              <a:t>coefficients with low </a:t>
            </a:r>
            <a:br>
              <a:rPr lang="en-GB" dirty="0"/>
            </a:br>
            <a:r>
              <a:rPr lang="en-GB" dirty="0"/>
              <a:t>information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A7378-43A6-4753-B504-D5C4578F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805" y="1719316"/>
            <a:ext cx="5186168" cy="42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HW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2121877"/>
            <a:ext cx="8229600" cy="40042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sz="2400" dirty="0"/>
              <a:t>Implement 2D-version of DFT and IDFT with NumPy</a:t>
            </a:r>
          </a:p>
          <a:p>
            <a:pPr lvl="1"/>
            <a:r>
              <a:rPr lang="en-GB" altLang="ko-KR" dirty="0"/>
              <a:t>Take DFT of one of the noisy images.</a:t>
            </a:r>
            <a:endParaRPr lang="en-US" altLang="ko-KR" dirty="0"/>
          </a:p>
          <a:p>
            <a:pPr lvl="1"/>
            <a:r>
              <a:rPr lang="en-US" altLang="ko-KR" dirty="0"/>
              <a:t>Remove the noise on the frequency domain. </a:t>
            </a:r>
          </a:p>
          <a:p>
            <a:pPr lvl="1"/>
            <a:r>
              <a:rPr lang="en-US" altLang="ko-KR" dirty="0"/>
              <a:t>Take IDFT and show the denoised image.</a:t>
            </a:r>
          </a:p>
          <a:p>
            <a:pPr lvl="0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5A82A-7D1D-431A-B836-D58F6AE87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43" r="67557"/>
          <a:stretch/>
        </p:blipFill>
        <p:spPr>
          <a:xfrm>
            <a:off x="1467608" y="3954823"/>
            <a:ext cx="2141503" cy="2171340"/>
          </a:xfrm>
          <a:prstGeom prst="rect">
            <a:avLst/>
          </a:prstGeom>
        </p:spPr>
      </p:pic>
      <p:pic>
        <p:nvPicPr>
          <p:cNvPr id="5" name="그림 3">
            <a:extLst>
              <a:ext uri="{FF2B5EF4-FFF2-40B4-BE49-F238E27FC236}">
                <a16:creationId xmlns:a16="http://schemas.microsoft.com/office/drawing/2014/main" id="{12695C22-FE6A-4311-B357-C7EA6DACD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57" t="50443"/>
          <a:stretch/>
        </p:blipFill>
        <p:spPr>
          <a:xfrm>
            <a:off x="5077204" y="3954823"/>
            <a:ext cx="2141503" cy="21713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0BC37B2-A31B-4E18-8AA9-12E63432DFB9}"/>
              </a:ext>
            </a:extLst>
          </p:cNvPr>
          <p:cNvSpPr/>
          <p:nvPr/>
        </p:nvSpPr>
        <p:spPr>
          <a:xfrm>
            <a:off x="3974123" y="4759569"/>
            <a:ext cx="645396" cy="515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910686"/>
            <a:ext cx="6148080" cy="689154"/>
          </a:xfrm>
        </p:spPr>
        <p:txBody>
          <a:bodyPr/>
          <a:lstStyle/>
          <a:p>
            <a:r>
              <a:rPr lang="en-US" altLang="ko-KR" dirty="0"/>
              <a:t>Fourier Transforms</a:t>
            </a:r>
            <a:br>
              <a:rPr lang="ko-KR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</a:b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822169"/>
            <a:ext cx="8229600" cy="4970463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 </a:t>
            </a:r>
            <a:r>
              <a:rPr lang="en-US" altLang="ko-KR" b="1" dirty="0"/>
              <a:t>Fourier Transform</a:t>
            </a:r>
            <a:r>
              <a:rPr lang="en-US" altLang="ko-KR" dirty="0"/>
              <a:t> (</a:t>
            </a:r>
            <a:r>
              <a:rPr lang="en-US" altLang="ko-KR" b="1" dirty="0"/>
              <a:t>FT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decomposes a </a:t>
            </a:r>
            <a:r>
              <a:rPr lang="en-US" altLang="ko-KR" i="1" dirty="0"/>
              <a:t>signal</a:t>
            </a:r>
            <a:r>
              <a:rPr lang="en-US" altLang="ko-KR" dirty="0"/>
              <a:t> into the frequencies that make it up.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b="1" dirty="0"/>
              <a:t>Discrete Fourier Transform (DFT) </a:t>
            </a:r>
          </a:p>
          <a:p>
            <a:pPr lvl="1"/>
            <a:r>
              <a:rPr lang="en-US" altLang="ko-KR" dirty="0"/>
              <a:t>a Fourier transform on a discrete signal.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72E76-3604-4BB5-8D9F-E3DF525B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148012"/>
            <a:ext cx="2819400" cy="56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548629-09A3-48B2-AC19-108A3DFB8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5328189"/>
            <a:ext cx="2914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2D Fourier Transform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155700"/>
            <a:ext cx="8229600" cy="497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Continuous</a:t>
            </a:r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Discrete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25" y="1747887"/>
            <a:ext cx="4363675" cy="1761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51" y="4135996"/>
            <a:ext cx="3662909" cy="8950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67" y="5111986"/>
            <a:ext cx="4107589" cy="9331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011" y="4396671"/>
            <a:ext cx="2423432" cy="373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011" y="5299870"/>
            <a:ext cx="2052170" cy="5183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6956" y="49203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6010" y="3947234"/>
            <a:ext cx="12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spectrum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5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00" y="2910023"/>
            <a:ext cx="2143125" cy="2152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3" y="3903757"/>
            <a:ext cx="2200275" cy="2181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8360" y="486348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33" y="1691280"/>
            <a:ext cx="2171700" cy="21717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737881" y="3607525"/>
            <a:ext cx="1367245" cy="7576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53660" y="3068335"/>
            <a:ext cx="51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3616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2538360" y="452481"/>
            <a:ext cx="6148080" cy="1325160"/>
          </a:xfrm>
        </p:spPr>
        <p:txBody>
          <a:bodyPr/>
          <a:lstStyle/>
          <a:p>
            <a:pPr lvl="0"/>
            <a:r>
              <a:rPr lang="en-US" altLang="ko-KR" dirty="0"/>
              <a:t>Fourier Transform &amp; Image Processing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155700"/>
            <a:ext cx="8229600" cy="4970463"/>
          </a:xfrm>
          <a:prstGeom prst="rect">
            <a:avLst/>
          </a:prstGeom>
        </p:spPr>
        <p:txBody>
          <a:bodyPr/>
          <a:lstStyle/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Low frequencies are at corners</a:t>
            </a:r>
          </a:p>
          <a:p>
            <a:pPr lvl="0"/>
            <a:r>
              <a:rPr lang="en-US" altLang="ko-KR" dirty="0"/>
              <a:t>But we can shift the spectrum because of the periodicity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23371"/>
            <a:ext cx="6896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title"/>
          </p:nvPr>
        </p:nvSpPr>
        <p:spPr>
          <a:xfrm>
            <a:off x="2538720" y="399352"/>
            <a:ext cx="6148080" cy="1325160"/>
          </a:xfrm>
        </p:spPr>
        <p:txBody>
          <a:bodyPr/>
          <a:lstStyle/>
          <a:p>
            <a:pPr lvl="0"/>
            <a:r>
              <a:rPr lang="en-US" altLang="ko-KR" dirty="0"/>
              <a:t>Fourier Transform &amp; Image Processing</a:t>
            </a:r>
          </a:p>
        </p:txBody>
      </p:sp>
      <p:pic>
        <p:nvPicPr>
          <p:cNvPr id="13" name="그림 12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116534" y="2271865"/>
            <a:ext cx="6367156" cy="26666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5" name="그림 1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2397420" y="4868333"/>
            <a:ext cx="1372215" cy="13515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6" name="그림 15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5377086" y="4868333"/>
            <a:ext cx="1350430" cy="13515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F098C-B038-4D97-A966-473E7D07D7A0}"/>
              </a:ext>
            </a:extLst>
          </p:cNvPr>
          <p:cNvSpPr txBox="1"/>
          <p:nvPr/>
        </p:nvSpPr>
        <p:spPr>
          <a:xfrm>
            <a:off x="2844800" y="2317179"/>
            <a:ext cx="27429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200" dirty="0" err="1"/>
              <a:t>High</a:t>
            </a:r>
            <a:r>
              <a:rPr lang="fi-FI" sz="1200" dirty="0"/>
              <a:t> </a:t>
            </a:r>
            <a:r>
              <a:rPr lang="fi-FI" sz="1200" dirty="0" err="1"/>
              <a:t>frequencies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73575-C533-42A8-AB45-594EACFD6E98}"/>
              </a:ext>
            </a:extLst>
          </p:cNvPr>
          <p:cNvSpPr txBox="1"/>
          <p:nvPr/>
        </p:nvSpPr>
        <p:spPr>
          <a:xfrm>
            <a:off x="4089400" y="3350836"/>
            <a:ext cx="1287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200" dirty="0" err="1"/>
              <a:t>low</a:t>
            </a:r>
            <a:r>
              <a:rPr lang="fi-FI" sz="1200" dirty="0"/>
              <a:t> </a:t>
            </a:r>
            <a:r>
              <a:rPr lang="fi-FI" sz="1200" dirty="0" err="1"/>
              <a:t>frequencies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7043B-4B71-4F65-AFFF-CE5A132E8CCE}"/>
              </a:ext>
            </a:extLst>
          </p:cNvPr>
          <p:cNvSpPr txBox="1"/>
          <p:nvPr/>
        </p:nvSpPr>
        <p:spPr>
          <a:xfrm>
            <a:off x="872067" y="3348872"/>
            <a:ext cx="12876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200" dirty="0" err="1"/>
              <a:t>low</a:t>
            </a:r>
            <a:r>
              <a:rPr lang="fi-FI" sz="1200" dirty="0"/>
              <a:t> </a:t>
            </a:r>
            <a:r>
              <a:rPr lang="fi-FI" sz="1200" dirty="0" err="1"/>
              <a:t>frequencies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36548-34C1-4A63-834C-B2BADFCA27C8}"/>
              </a:ext>
            </a:extLst>
          </p:cNvPr>
          <p:cNvSpPr txBox="1"/>
          <p:nvPr/>
        </p:nvSpPr>
        <p:spPr>
          <a:xfrm>
            <a:off x="1008441" y="1750129"/>
            <a:ext cx="558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Shuffling</a:t>
            </a:r>
            <a:r>
              <a:rPr lang="fi-FI" sz="2400" dirty="0"/>
              <a:t> </a:t>
            </a:r>
            <a:r>
              <a:rPr lang="fi-FI" sz="2400" dirty="0" err="1"/>
              <a:t>quadrants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277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9B8-B551-4D46-A82C-0AF42D4C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360" y="393796"/>
            <a:ext cx="6148080" cy="1325160"/>
          </a:xfrm>
        </p:spPr>
        <p:txBody>
          <a:bodyPr/>
          <a:lstStyle/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2973-08C3-416A-B3B6-734A0DF0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0" y="1718956"/>
            <a:ext cx="8001000" cy="3930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B3DF0-41FB-48FE-841A-93DFB116C624}"/>
              </a:ext>
            </a:extLst>
          </p:cNvPr>
          <p:cNvSpPr txBox="1"/>
          <p:nvPr/>
        </p:nvSpPr>
        <p:spPr>
          <a:xfrm>
            <a:off x="0" y="6248400"/>
            <a:ext cx="482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image source: https://www.youtube.com/watch?v=oACegp4iGi0</a:t>
            </a:r>
          </a:p>
        </p:txBody>
      </p:sp>
    </p:spTree>
    <p:extLst>
      <p:ext uri="{BB962C8B-B14F-4D97-AF65-F5344CB8AC3E}">
        <p14:creationId xmlns:p14="http://schemas.microsoft.com/office/powerpoint/2010/main" val="240369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79EB2C-25B8-4E44-B050-C9220B59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85532"/>
              </p:ext>
            </p:extLst>
          </p:nvPr>
        </p:nvGraphicFramePr>
        <p:xfrm>
          <a:off x="338666" y="3745494"/>
          <a:ext cx="8229600" cy="23202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425134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471901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9679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FFT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Direct Convolution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84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176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24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2560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1024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829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5888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4096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848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13,312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16,384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121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29,696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65,536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28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2048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311,296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4,194,304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6007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AC4EA5C-9123-4441-A25F-7B70358629FE}"/>
              </a:ext>
            </a:extLst>
          </p:cNvPr>
          <p:cNvSpPr txBox="1">
            <a:spLocks/>
          </p:cNvSpPr>
          <p:nvPr/>
        </p:nvSpPr>
        <p:spPr>
          <a:xfrm>
            <a:off x="2538360" y="393796"/>
            <a:ext cx="6148080" cy="1325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Fourier Transform &amp; Image Processing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BE759-BFC1-4D44-A192-EFD10CB2B4EB}"/>
              </a:ext>
            </a:extLst>
          </p:cNvPr>
          <p:cNvSpPr txBox="1"/>
          <p:nvPr/>
        </p:nvSpPr>
        <p:spPr>
          <a:xfrm>
            <a:off x="766232" y="2730676"/>
            <a:ext cx="737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Complexity of Fast Fourier Transform (FFT) vs convolution</a:t>
            </a:r>
          </a:p>
          <a:p>
            <a:r>
              <a:rPr lang="en-GB" dirty="0"/>
              <a:t>FFT 		-	N * log(N)</a:t>
            </a:r>
          </a:p>
          <a:p>
            <a:r>
              <a:rPr lang="en-GB" dirty="0"/>
              <a:t>Convolution 	- 	N *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FF163-F7C0-4B22-BC16-03EE155F5248}"/>
              </a:ext>
            </a:extLst>
          </p:cNvPr>
          <p:cNvSpPr txBox="1"/>
          <p:nvPr/>
        </p:nvSpPr>
        <p:spPr>
          <a:xfrm>
            <a:off x="0" y="6248760"/>
            <a:ext cx="482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https://ccrma.stanford.edu/~jos/ReviewFourier/FFT_Convolution_vs_Direct.html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E4B4-E56F-4314-B4A0-CD76C9286017}"/>
              </a:ext>
            </a:extLst>
          </p:cNvPr>
          <p:cNvSpPr txBox="1"/>
          <p:nvPr/>
        </p:nvSpPr>
        <p:spPr>
          <a:xfrm>
            <a:off x="338666" y="1741908"/>
            <a:ext cx="4588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</a:t>
            </a:r>
            <a:r>
              <a:rPr lang="en-US" altLang="ko-KR" b="1" dirty="0"/>
              <a:t>Fast Fourier Transform (FFT)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faster way to compute the DFT.</a:t>
            </a:r>
          </a:p>
        </p:txBody>
      </p:sp>
    </p:spTree>
    <p:extLst>
      <p:ext uri="{BB962C8B-B14F-4D97-AF65-F5344CB8AC3E}">
        <p14:creationId xmlns:p14="http://schemas.microsoft.com/office/powerpoint/2010/main" val="101232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623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Roboto</vt:lpstr>
      <vt:lpstr>Symbol</vt:lpstr>
      <vt:lpstr>Tahoma</vt:lpstr>
      <vt:lpstr>Times New Roman</vt:lpstr>
      <vt:lpstr>Wingdings</vt:lpstr>
      <vt:lpstr>Office Theme</vt:lpstr>
      <vt:lpstr>PowerPoint Presentation</vt:lpstr>
      <vt:lpstr>General Scheme using Transforms</vt:lpstr>
      <vt:lpstr>Fourier Transforms </vt:lpstr>
      <vt:lpstr>2D Fourier Transform</vt:lpstr>
      <vt:lpstr>Fourier Transform &amp; Image Processing</vt:lpstr>
      <vt:lpstr>Fourier Transform &amp; Image Processing</vt:lpstr>
      <vt:lpstr>Fourier Transform &amp; Image Processing</vt:lpstr>
      <vt:lpstr>Fourier Transform &amp; Image Processing</vt:lpstr>
      <vt:lpstr>PowerPoint Presentation</vt:lpstr>
      <vt:lpstr>Fourier Transform &amp; Image Processing</vt:lpstr>
      <vt:lpstr>Fourier Transform &amp; Image Processing</vt:lpstr>
      <vt:lpstr>STFT</vt:lpstr>
      <vt:lpstr>Wavelets</vt:lpstr>
      <vt:lpstr>Wavelets</vt:lpstr>
      <vt:lpstr>Wavelets</vt:lpstr>
      <vt:lpstr>Wavelets</vt:lpstr>
      <vt:lpstr>Wavelets &amp; Image  Processing</vt:lpstr>
      <vt:lpstr>Wavelets &amp; Image  Processing</vt:lpstr>
      <vt:lpstr>Wavelets &amp; Image  Processing</vt:lpstr>
      <vt:lpstr>Wavelets &amp; Image  Processing</vt:lpstr>
      <vt:lpstr>HW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Hong</dc:creator>
  <cp:lastModifiedBy>Miika Toikkanen</cp:lastModifiedBy>
  <cp:revision>1405</cp:revision>
  <dcterms:created xsi:type="dcterms:W3CDTF">2014-07-16T06:16:52Z</dcterms:created>
  <dcterms:modified xsi:type="dcterms:W3CDTF">2021-08-31T02:47:40Z</dcterms:modified>
  <cp:version>1000.0000.01</cp:version>
</cp:coreProperties>
</file>