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51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52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53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54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55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48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49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9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304" r:id="rId2"/>
    <p:sldId id="356" r:id="rId3"/>
    <p:sldId id="397" r:id="rId4"/>
    <p:sldId id="398" r:id="rId5"/>
    <p:sldId id="403" r:id="rId6"/>
    <p:sldId id="400" r:id="rId7"/>
    <p:sldId id="401" r:id="rId8"/>
    <p:sldId id="402" r:id="rId9"/>
    <p:sldId id="399" r:id="rId10"/>
    <p:sldId id="404" r:id="rId11"/>
    <p:sldId id="405" r:id="rId12"/>
    <p:sldId id="417" r:id="rId13"/>
    <p:sldId id="406" r:id="rId14"/>
    <p:sldId id="407" r:id="rId15"/>
    <p:sldId id="409" r:id="rId16"/>
    <p:sldId id="410" r:id="rId17"/>
    <p:sldId id="408" r:id="rId18"/>
    <p:sldId id="411" r:id="rId19"/>
    <p:sldId id="268" r:id="rId20"/>
    <p:sldId id="412" r:id="rId21"/>
    <p:sldId id="41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interpolations" id="{23EBF408-9852-43A6-A1ED-E106542F3300}">
          <p14:sldIdLst>
            <p14:sldId id="356"/>
            <p14:sldId id="397"/>
            <p14:sldId id="398"/>
            <p14:sldId id="403"/>
            <p14:sldId id="400"/>
            <p14:sldId id="401"/>
            <p14:sldId id="402"/>
            <p14:sldId id="399"/>
            <p14:sldId id="404"/>
            <p14:sldId id="405"/>
            <p14:sldId id="417"/>
            <p14:sldId id="406"/>
            <p14:sldId id="407"/>
            <p14:sldId id="409"/>
            <p14:sldId id="410"/>
            <p14:sldId id="408"/>
            <p14:sldId id="411"/>
            <p14:sldId id="268"/>
            <p14:sldId id="412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13.02.2024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sacreations.com/article/lire/1337-html5-elements-figure-et-figcaption.html" TargetMode="External"/><Relationship Id="rId3" Type="http://schemas.openxmlformats.org/officeDocument/2006/relationships/tags" Target="../tags/tag53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9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1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7.xml"/><Relationship Id="rId7" Type="http://schemas.openxmlformats.org/officeDocument/2006/relationships/hyperlink" Target="https://www.w3schools.com/tags/tag_video.asp" TargetMode="Externa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2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hyperlink" Target="https://developer.mozilla.org/en-US/docs/Learn/HTML/Multimedia_and_embedding/Responsive_images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hyperlink" Target="https://www.w3schools.com/tags/tag_img.asp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que.com/blog/great-alt-text-introduction/" TargetMode="External"/><Relationship Id="rId3" Type="http://schemas.openxmlformats.org/officeDocument/2006/relationships/tags" Target="../tags/tag23.xml"/><Relationship Id="rId7" Type="http://schemas.openxmlformats.org/officeDocument/2006/relationships/hyperlink" Target="https://axesslab.com/alt-texts/" TargetMode="Externa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Les médias</a:t>
            </a:r>
          </a:p>
          <a:p>
            <a:r>
              <a:rPr lang="fr-CH" dirty="0"/>
              <a:t>Images – Vidéo - Audio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44E2C-9E64-F83B-5FF9-9C30E6658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6F691-6A0F-C9C5-FF64-E1888B4785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Personnaliser l’image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49B1E-2E1D-3E39-EF30-19299D1CA0F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Vous pouvez ajouter du CSS pour personnaliser l’image 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Bordures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Coins arrondis (border-radius)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Ombre de protée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Opacité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Transition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C0CDA-57C2-5C46-8EE8-B9736B05760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F5CC2-D4BE-4C5E-3854-B44374B3771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71FCA-7E7D-03FF-6D58-F70744A7FA9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207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2E501-597B-76BB-7F26-FDA45A98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88AF3-AE17-2FD0-6071-003CCE5486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Ajouter une légende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CB16E-7575-A9F5-0F8C-384B2C165EE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060847"/>
            <a:ext cx="4897760" cy="4116115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Encapsuler l’image avec la balise </a:t>
            </a:r>
            <a:r>
              <a:rPr lang="fr-CH" sz="2800" b="1" dirty="0">
                <a:latin typeface="Aptos" panose="020B0004020202020204" pitchFamily="34" charset="0"/>
              </a:rPr>
              <a:t>figure</a:t>
            </a:r>
            <a:r>
              <a:rPr lang="fr-CH" sz="2800" dirty="0">
                <a:latin typeface="Aptos" panose="020B0004020202020204" pitchFamily="34" charset="0"/>
              </a:rPr>
              <a:t> si vous souhaitez ajouter une description à votre image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La balise </a:t>
            </a:r>
            <a:r>
              <a:rPr lang="fr-CH" dirty="0" err="1">
                <a:latin typeface="Aptos" panose="020B0004020202020204" pitchFamily="34" charset="0"/>
              </a:rPr>
              <a:t>figcaption</a:t>
            </a:r>
            <a:r>
              <a:rPr lang="fr-CH" dirty="0">
                <a:latin typeface="Aptos" panose="020B0004020202020204" pitchFamily="34" charset="0"/>
              </a:rPr>
              <a:t> contient la description de l’image 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CEDB4-21B4-B60A-F79E-8EE7024DFB1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1172A-C4BE-610F-649F-B9403FADEA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26A32-C699-C420-05C6-2FDB9456600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129F3F-CE59-DEA0-EE56-8EDE66365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032" y="2132856"/>
            <a:ext cx="5418290" cy="30558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00DC04-1338-B675-32AB-FC4917034AF8}"/>
              </a:ext>
            </a:extLst>
          </p:cNvPr>
          <p:cNvSpPr txBox="1"/>
          <p:nvPr/>
        </p:nvSpPr>
        <p:spPr>
          <a:xfrm>
            <a:off x="6240016" y="54452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Source : 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https://www.alsacreations.com/article/lire/1337-html5-elements-figure-et-figcaption.html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17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765C-FA1E-D88D-AD95-7D337092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1CB22-162A-23F1-D9A0-79BAF4DBC16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  <a:latin typeface="Aptos Black" panose="020F0502020204030204" pitchFamily="34" charset="0"/>
              </a:rPr>
              <a:t>Vidéo et Audio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3086D-294F-356D-8482-5F20D9656A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BAED4-9D67-0710-D7B5-943A87928FB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464DE-FCC4-EC91-ABA8-5D674B8B03B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647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13EF-8ADC-10C3-4F62-1BC51404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2CEA8-8CF9-88E8-EE07-EEA5893178A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Intégrer de la vidéo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9CE88-18EA-F597-CBCE-E4406CC1A05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4969768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La balise </a:t>
            </a:r>
            <a:r>
              <a:rPr lang="fr-CH" sz="2800" b="1" dirty="0">
                <a:latin typeface="Aptos" panose="020B0004020202020204" pitchFamily="34" charset="0"/>
              </a:rPr>
              <a:t>vidéo</a:t>
            </a:r>
            <a:r>
              <a:rPr lang="fr-CH" sz="2800" dirty="0">
                <a:latin typeface="Aptos" panose="020B0004020202020204" pitchFamily="34" charset="0"/>
              </a:rPr>
              <a:t>, permet d’intégrer des vidéos à votre page web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Vous pouvez définir plusieurs élément source si le format de votre vidéo n’est pas pris en charge par le navigateur 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B3C3C-AABB-2B12-C635-8554266B643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5D707-7480-616F-6092-59A38DF59F8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CEB02-B260-24E4-6E3C-E6CEAB305C6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pic>
        <p:nvPicPr>
          <p:cNvPr id="2050" name="Picture 2" descr="Using The HTML &lt; video &gt; Element To Play Videos In Your Website">
            <a:extLst>
              <a:ext uri="{FF2B5EF4-FFF2-40B4-BE49-F238E27FC236}">
                <a16:creationId xmlns:a16="http://schemas.microsoft.com/office/drawing/2014/main" id="{1C9FD16B-2D24-CF55-26AD-543DFF9A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348880"/>
            <a:ext cx="414092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5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DB62-8292-8574-28E0-36AE8CA56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FA26C-B8EA-939E-DEC6-54C9FA1F32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balise vidéo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5B072-C0F6-01FD-2A6F-28C4628AB1D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497009"/>
            <a:ext cx="4969768" cy="3679954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Le chemin vers la vidéo est défini dans l’attribut src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Spécifier plusieurs sources avec la balise source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A2A45-FD4B-56E0-8A09-EB04A17672D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0F98B-DECA-AA22-8A6D-DE8C8C6714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1FAB6-A92E-97B7-2508-E590827B2E6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CC6098-3C8A-E320-1F62-4F4D2BC6F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034" y="2497008"/>
            <a:ext cx="5340166" cy="3053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006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73E3-EE8F-AB30-CEF3-20FC30B9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82A1-3AAD-6634-14D8-E9765BDE397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L’attribut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controls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7B9FF-3C66-8546-747A-8AF7E8D4A79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121896" cy="4351338"/>
          </a:xfrm>
        </p:spPr>
        <p:txBody>
          <a:bodyPr>
            <a:normAutofit lnSpcReduction="1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Controls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Affiche les boutons de contrôle de la lecture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Affichage varie selon le navigateur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Fonctionnalités par défaut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Play/Pause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Barre de progression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Volume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Plein écran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Durée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31336-6E1C-AEB3-B4D3-24CC1B91987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D143C-FB3B-77D6-077F-E430D706571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63281-B028-178E-9F8E-132FF353673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FAE76B-0F42-E9AC-20F0-CFFC02821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665" y="3861048"/>
            <a:ext cx="4768345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E81D89F-FF7C-82C9-29B8-FF9F2CB710A5}"/>
              </a:ext>
            </a:extLst>
          </p:cNvPr>
          <p:cNvCxnSpPr/>
          <p:nvPr/>
        </p:nvCxnSpPr>
        <p:spPr>
          <a:xfrm flipH="1">
            <a:off x="7397316" y="2834533"/>
            <a:ext cx="1512168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AC71A-191B-03EB-A986-408DE8EB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41050-656D-CFBA-1D9E-454A733AD5F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attributs courants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A6D3C-F5A4-3A54-CCF4-A6214E54C4F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" panose="020B0004020202020204" pitchFamily="34" charset="0"/>
              </a:rPr>
              <a:t>a</a:t>
            </a:r>
            <a:r>
              <a:rPr lang="fr-CH" sz="2800" b="1" dirty="0" err="1">
                <a:latin typeface="Aptos" panose="020B0004020202020204" pitchFamily="34" charset="0"/>
              </a:rPr>
              <a:t>utoplay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Lancer la vidéo au chargement de la page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loop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Faire tourner la vidéo en boucle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Muted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Couper le son de la vidéo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Tous les attributs : </a:t>
            </a:r>
            <a:r>
              <a:rPr lang="fr-CH" sz="1800" dirty="0">
                <a:latin typeface="Aptos" panose="020B0004020202020204" pitchFamily="34" charset="0"/>
                <a:hlinkClick r:id="rId7"/>
              </a:rPr>
              <a:t>https://www.w3schools.com/tags/tag_video.asp</a:t>
            </a:r>
            <a:r>
              <a:rPr lang="fr-CH" sz="18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EC658-8C41-1DD3-E817-CF3C59B24ED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8048E-B088-FCB3-B19F-59A1ED1F31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3703F-E140-FF1A-F6C8-DF7594655BC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0EF62E-53AD-ED55-2B3B-19A949DA9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176" y="2205884"/>
            <a:ext cx="3177815" cy="2446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D7DDF4-DEE2-9A4D-1474-98457B9EEB13}"/>
              </a:ext>
            </a:extLst>
          </p:cNvPr>
          <p:cNvSpPr/>
          <p:nvPr/>
        </p:nvSpPr>
        <p:spPr>
          <a:xfrm>
            <a:off x="7392144" y="4077072"/>
            <a:ext cx="3816424" cy="709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76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E5C6-4743-AE33-EC8D-4C95141B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6C4E2-837E-A5A3-B85E-046DC591B7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formats courants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CD154-E7DA-2D77-A4B7-61183A9DAAA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MP4</a:t>
            </a:r>
            <a:r>
              <a:rPr lang="fr-CH" sz="2800" dirty="0">
                <a:latin typeface="Aptos" panose="020B0004020202020204" pitchFamily="34" charset="0"/>
              </a:rPr>
              <a:t>	 (codec H264)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Compatible avec la plupart des navigateurs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WebP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Bon taux de compression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Bonne compatibilité avec les navigateurs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Ogg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89938-2AF8-3801-4981-BD92D57996E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AC6B0-535F-0D44-0C47-524652268C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2C94F-18BF-70DF-0485-4E5752F6B8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055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B707-270A-7939-FB97-D61DCABE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33994-905A-947F-1308-3D7AEBA10E0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F25DE-738B-471A-7E47-31E701945A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L’élément </a:t>
            </a:r>
            <a:r>
              <a:rPr lang="fr-CH" sz="2800" b="1" dirty="0">
                <a:latin typeface="Aptos" panose="020B0004020202020204" pitchFamily="34" charset="0"/>
              </a:rPr>
              <a:t>audio</a:t>
            </a:r>
            <a:r>
              <a:rPr lang="fr-CH" sz="2800" dirty="0">
                <a:latin typeface="Aptos" panose="020B0004020202020204" pitchFamily="34" charset="0"/>
              </a:rPr>
              <a:t> permet d’ajouter du contenu audio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Il fonctionne comme l’élément vidéo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303F7-1F7D-A476-3063-D677187CE32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E0914-C0BF-9B55-AB4E-17E8741BF42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F1C99-76DC-264F-DAD1-C1521E1C198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385087-7BF1-6091-CDED-2CC65F265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80" y="3789040"/>
            <a:ext cx="5478658" cy="11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9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8705-FAD9-42DB-BA21-95516F8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Exercice</a:t>
            </a:r>
            <a:r>
              <a:rPr lang="fr-CH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F83EC-8A44-46C0-BDD4-17FD7C3D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b="0" dirty="0"/>
              <a:t>Ajouter une image disponible </a:t>
            </a:r>
            <a:r>
              <a:rPr lang="fr-CH" b="1" dirty="0"/>
              <a:t>sur le web</a:t>
            </a:r>
          </a:p>
          <a:p>
            <a:pPr>
              <a:lnSpc>
                <a:spcPct val="200000"/>
              </a:lnSpc>
            </a:pPr>
            <a:r>
              <a:rPr lang="fr-CH" b="0" dirty="0"/>
              <a:t>Ajouter une image </a:t>
            </a:r>
            <a:r>
              <a:rPr lang="fr-CH" dirty="0"/>
              <a:t>dans le </a:t>
            </a:r>
            <a:r>
              <a:rPr lang="fr-CH" b="1" dirty="0"/>
              <a:t>même</a:t>
            </a:r>
            <a:r>
              <a:rPr lang="fr-CH" dirty="0"/>
              <a:t> </a:t>
            </a:r>
            <a:r>
              <a:rPr lang="fr-CH" b="1" dirty="0"/>
              <a:t>dossier</a:t>
            </a:r>
            <a:r>
              <a:rPr lang="fr-CH" dirty="0"/>
              <a:t> que le fichier HTML</a:t>
            </a:r>
            <a:endParaRPr lang="fr-CH" b="0" dirty="0"/>
          </a:p>
          <a:p>
            <a:pPr>
              <a:lnSpc>
                <a:spcPct val="200000"/>
              </a:lnSpc>
            </a:pPr>
            <a:r>
              <a:rPr lang="fr-CH" b="0" dirty="0"/>
              <a:t>Ajouter une image depuis un sous-dossier </a:t>
            </a:r>
            <a:r>
              <a:rPr lang="fr-CH" b="1" dirty="0"/>
              <a:t>images</a:t>
            </a: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3BFACE-C286-41A5-BED1-CECB4A997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CC0129-DF86-4BF8-A3B8-18B37BF0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64B5273-E216-491A-AB94-37FF8C478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5028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  <a:latin typeface="Aptos Black" panose="020F0502020204030204" pitchFamily="34" charset="0"/>
              </a:rPr>
              <a:t>Les images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26822-BA8F-443A-E261-5A4EE506C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0FF0-6F59-C9B3-335F-E2A395C3714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Images adaptatives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41F91-704B-21AD-A87E-ABCC901736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Avec des valeurs relatives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En pourcentage de son conteneur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Utilisez max-</a:t>
            </a:r>
            <a:r>
              <a:rPr lang="fr-CH" dirty="0" err="1">
                <a:latin typeface="Aptos" panose="020B0004020202020204" pitchFamily="34" charset="0"/>
              </a:rPr>
              <a:t>width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Avec l’attribut </a:t>
            </a:r>
            <a:r>
              <a:rPr lang="fr-CH" dirty="0" err="1">
                <a:latin typeface="Aptos" panose="020B0004020202020204" pitchFamily="34" charset="0"/>
              </a:rPr>
              <a:t>srcset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Spécifier différentes images selon la taille de l’écran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Utiliser </a:t>
            </a:r>
            <a:r>
              <a:rPr lang="fr-CH" dirty="0" err="1">
                <a:latin typeface="Aptos" panose="020B0004020202020204" pitchFamily="34" charset="0"/>
              </a:rPr>
              <a:t>picture</a:t>
            </a:r>
            <a:r>
              <a:rPr lang="fr-CH" dirty="0">
                <a:latin typeface="Aptos" panose="020B0004020202020204" pitchFamily="34" charset="0"/>
              </a:rPr>
              <a:t> et source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Spécifier plusieurs sources selon largeur de la fenêtre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1C2AF-7768-EC64-D820-2E9E20710C0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FF3F8-536A-C0C1-3D7D-45545F24E43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DB3DA-11B1-5D0B-2840-0377B0FD18D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363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436C6-667A-C0B7-306A-3BC41E711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4BF81-7581-35D5-D2DA-DF2958AAEC2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Liens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DA3FE-4845-48F1-C90D-E60F07D4855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1600" dirty="0">
                <a:latin typeface="Aptos" panose="020B0004020202020204" pitchFamily="34" charset="0"/>
                <a:hlinkClick r:id="rId7"/>
              </a:rPr>
              <a:t>https://developer.mozilla.org/en-US/docs/Learn/HTML/Multimedia_and_embedding/Responsive_images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63C93-5C69-260A-3B67-CE366C32F5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4082E-3F87-A319-C8E8-F519D0D27B3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8F33D-F10A-C744-97E4-F1CB2565B19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29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balise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La balise qui permet d’intégrer des images est </a:t>
            </a:r>
            <a:r>
              <a:rPr lang="fr-CH" sz="2800" b="1" dirty="0" err="1">
                <a:latin typeface="Aptos" panose="020B0004020202020204" pitchFamily="34" charset="0"/>
              </a:rPr>
              <a:t>img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Les attributs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scr</a:t>
            </a:r>
            <a:r>
              <a:rPr lang="fr-CH" dirty="0">
                <a:latin typeface="Aptos" panose="020B0004020202020204" pitchFamily="34" charset="0"/>
              </a:rPr>
              <a:t> : attribut </a:t>
            </a:r>
            <a:r>
              <a:rPr lang="fr-CH" b="1" dirty="0">
                <a:latin typeface="Aptos" panose="020B0004020202020204" pitchFamily="34" charset="0"/>
              </a:rPr>
              <a:t>obligatoire</a:t>
            </a:r>
            <a:r>
              <a:rPr lang="fr-CH" dirty="0">
                <a:latin typeface="Aptos" panose="020B0004020202020204" pitchFamily="34" charset="0"/>
              </a:rPr>
              <a:t>. Chemin vers l’image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alt</a:t>
            </a:r>
            <a:r>
              <a:rPr lang="fr-CH" dirty="0">
                <a:latin typeface="Aptos" panose="020B0004020202020204" pitchFamily="34" charset="0"/>
              </a:rPr>
              <a:t> : fortement conseillé (</a:t>
            </a:r>
            <a:r>
              <a:rPr lang="fr-CH" b="1" dirty="0">
                <a:latin typeface="Aptos" panose="020B0004020202020204" pitchFamily="34" charset="0"/>
              </a:rPr>
              <a:t>obligatoire</a:t>
            </a:r>
            <a:r>
              <a:rPr lang="fr-CH" dirty="0">
                <a:latin typeface="Aptos" panose="020B0004020202020204" pitchFamily="34" charset="0"/>
              </a:rPr>
              <a:t>) description textuelle de l’image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height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width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endParaRPr lang="fr-CH" b="1" dirty="0">
              <a:latin typeface="Aptos" panose="020B0004020202020204" pitchFamily="34" charset="0"/>
            </a:endParaRPr>
          </a:p>
          <a:p>
            <a:pPr lvl="1"/>
            <a:endParaRPr lang="fr-CH" b="1" dirty="0">
              <a:latin typeface="Aptos" panose="020B0004020202020204" pitchFamily="34" charset="0"/>
            </a:endParaRPr>
          </a:p>
          <a:p>
            <a:r>
              <a:rPr lang="fr-CH" sz="2000" dirty="0">
                <a:latin typeface="Aptos" panose="020B0004020202020204" pitchFamily="34" charset="0"/>
              </a:rPr>
              <a:t>Liste des attributs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https://www.w3schools.com/tags/tag_img.asp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15EB-BF0C-289F-0BB2-F5714EDC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4D6B7-8D05-8750-BB25-25C83126612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Attribut «alt»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9F344-4A5E-34F7-93BB-1FA4DEFC3B5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490048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L’image s’affiche sans l’</a:t>
            </a:r>
            <a:r>
              <a:rPr lang="fr-CH" sz="2800" dirty="0" err="1">
                <a:latin typeface="Aptos" panose="020B0004020202020204" pitchFamily="34" charset="0"/>
              </a:rPr>
              <a:t>attibut</a:t>
            </a:r>
            <a:r>
              <a:rPr lang="fr-CH" sz="2800" dirty="0">
                <a:latin typeface="Aptos" panose="020B0004020202020204" pitchFamily="34" charset="0"/>
              </a:rPr>
              <a:t> alt mais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Sans attribut alt cela indique que l’image n’est pas importante (SEO)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Mettre une chaine d</a:t>
            </a:r>
            <a:r>
              <a:rPr lang="fr-CH" dirty="0">
                <a:latin typeface="Aptos" panose="020B0004020202020204" pitchFamily="34" charset="0"/>
              </a:rPr>
              <a:t>e caractère vide, indique que l’image n’est pas importante 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7AD63-C91D-5877-4F59-CA266AC9895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60181-9653-5949-9EAF-B8B11DE16F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3E60F-5659-6308-5D85-D63B0AD54DC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1026" name="Picture 2" descr="img&gt; HTML – Image Tag Tutorial">
            <a:extLst>
              <a:ext uri="{FF2B5EF4-FFF2-40B4-BE49-F238E27FC236}">
                <a16:creationId xmlns:a16="http://schemas.microsoft.com/office/drawing/2014/main" id="{DC7DAA1E-7055-931F-676B-72C98760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722" y="2924944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D126-B2B5-06F6-007B-C3295770C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B759A-9768-4DE2-AECA-05CE955F68B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Pourquoi renseigner alt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C5DB-A409-A42B-DF80-33322DAFE43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Les utilisateurs malvoyants, qui utilisent un lecteur d’écran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Le navigateur ne gère pas ce type de fichier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Renseigner les moteurs de recherche</a:t>
            </a:r>
            <a:endParaRPr lang="fr-CH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1800" dirty="0">
                <a:latin typeface="Aptos" panose="020B0004020202020204" pitchFamily="34" charset="0"/>
              </a:rPr>
              <a:t>Doc : </a:t>
            </a:r>
          </a:p>
          <a:p>
            <a:pPr lvl="1"/>
            <a:r>
              <a:rPr lang="fr-CH" sz="1400" dirty="0">
                <a:latin typeface="Aptos" panose="020B0004020202020204" pitchFamily="34" charset="0"/>
                <a:hlinkClick r:id="rId7"/>
              </a:rPr>
              <a:t>https://axesslab.com/alt-texts/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sz="1400" dirty="0">
                <a:latin typeface="Aptos" panose="020B0004020202020204" pitchFamily="34" charset="0"/>
                <a:hlinkClick r:id="rId8"/>
              </a:rPr>
              <a:t>https://www.deque.com/blog/great-alt-text-introduction/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FC75B-ADC3-8073-49B2-FD86C5C0C4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55625-9624-44CA-F1CD-43A548EE1F9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35316-C5E9-FABF-7A4E-1A5BF9604B0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08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A545-B966-57F7-111A-D4559D3F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0F722-51C8-DA4E-138E-064B692DE8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Intégrer une image (chemin absolu)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5BA4B-B562-C2BE-539C-4A63E89F87F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Avec une URL absolue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Adresse complète de la ressource, qui spécifie son emplacement exact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Elle contient toutes les informations pour retrouver la ressource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Utilisation </a:t>
            </a: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Pour intégrer une image d’un autre site web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Eviter des erreurs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Peu pratique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C1D6D-CECA-4782-D1F2-AA48CE628D9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744F0-E48A-8629-B1A7-CEA125EF6F7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EA659-40C4-4D98-7FB7-FE288CEF36E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E0C171-3DBE-7DF0-FD70-4BFE1B71D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57192"/>
            <a:ext cx="6625369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3A8D9-84DA-04A6-0944-333D5EDF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B5B9-968A-64E6-7A1D-3BCE5546D78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Intégrer une image (chemin relatif)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C40CF-D9F0-3EC8-B98F-6E69E958C32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3259559"/>
          </a:xfrm>
        </p:spPr>
        <p:txBody>
          <a:bodyPr>
            <a:normAutofit lnSpcReduction="1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Si votre image est dans le même dossier que le fichier web (HTML)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Vous pouvez utiliser une URL relative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L’emplacement des fichiers étant le même, on peut ne spécifier que le nom de l’image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Très peu pratique d’avoir toutes les ressources dans le même dossier !!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E145C-0DB1-2B83-C018-C097BD1A3AC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1A02B-BBBD-3B5D-63C9-A1681187F50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4E6BC5-04E5-5AC7-D58D-D827D4C3393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3EF2E3-4440-7CC2-FF72-AAEA092B9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016" y="5013176"/>
            <a:ext cx="427487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E5DB-5920-3E5F-F288-ECEB13EEA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28F9D-3A24-C6B1-78ED-13EA761719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Intégrer une image (chemin relatif)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1D4A3-8127-DB0A-465E-4A7A3CDD2E5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Placer les images dans un sous-dossier de l’emplacement du fichier HTML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Nommer le fichier </a:t>
            </a:r>
            <a:r>
              <a:rPr lang="fr-CH" dirty="0" err="1">
                <a:latin typeface="Aptos" panose="020B0004020202020204" pitchFamily="34" charset="0"/>
              </a:rPr>
              <a:t>img</a:t>
            </a:r>
            <a:r>
              <a:rPr lang="fr-CH" dirty="0">
                <a:latin typeface="Aptos" panose="020B0004020202020204" pitchFamily="34" charset="0"/>
              </a:rPr>
              <a:t> (ou images)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L’intégration relative depuis l’emplacement du ficher HTML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1710E-B35F-137D-7852-CDDED61BDBB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F2C12-ADED-2DA6-C9F8-4082C1A583E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46968-DB54-3C5B-9D37-E7E9D36C035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7B6E322-7508-BFCB-3181-1DB38256E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688" y="4869160"/>
            <a:ext cx="4508180" cy="7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423E-7CC2-E178-1231-BDEDE26B3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0119A-7C2D-BC77-F8BC-49E122BD1B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formats d’image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773EC-2D8E-B19D-A903-5A21B8DC5C9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Format d’image compatible sur le web </a:t>
            </a:r>
          </a:p>
          <a:p>
            <a:endParaRPr lang="fr-CH" sz="2400" dirty="0">
              <a:latin typeface="Aptos" panose="020B0004020202020204" pitchFamily="34" charset="0"/>
            </a:endParaRPr>
          </a:p>
          <a:p>
            <a:pPr lvl="1"/>
            <a:r>
              <a:rPr lang="fr-CH" sz="2000" b="1" dirty="0">
                <a:latin typeface="Aptos" panose="020B0004020202020204" pitchFamily="34" charset="0"/>
              </a:rPr>
              <a:t>JPEG</a:t>
            </a:r>
          </a:p>
          <a:p>
            <a:pPr lvl="1"/>
            <a:r>
              <a:rPr lang="fr-CH" sz="2000" b="1" dirty="0">
                <a:latin typeface="Aptos" panose="020B0004020202020204" pitchFamily="34" charset="0"/>
              </a:rPr>
              <a:t>PNG</a:t>
            </a:r>
            <a:r>
              <a:rPr lang="fr-CH" sz="2000" dirty="0">
                <a:latin typeface="Aptos" panose="020B0004020202020204" pitchFamily="34" charset="0"/>
              </a:rPr>
              <a:t> : pour la transparence, logos</a:t>
            </a:r>
          </a:p>
          <a:p>
            <a:pPr lvl="1"/>
            <a:r>
              <a:rPr lang="fr-CH" sz="2000" b="1" dirty="0">
                <a:latin typeface="Aptos" panose="020B0004020202020204" pitchFamily="34" charset="0"/>
              </a:rPr>
              <a:t>GIF</a:t>
            </a:r>
          </a:p>
          <a:p>
            <a:pPr lvl="1"/>
            <a:r>
              <a:rPr lang="fr-CH" sz="2000" b="1" dirty="0">
                <a:latin typeface="Aptos" panose="020B0004020202020204" pitchFamily="34" charset="0"/>
              </a:rPr>
              <a:t>SVG</a:t>
            </a:r>
            <a:r>
              <a:rPr lang="fr-CH" sz="2000" dirty="0">
                <a:latin typeface="Aptos" panose="020B0004020202020204" pitchFamily="34" charset="0"/>
              </a:rPr>
              <a:t> : vecteurs et graphiques</a:t>
            </a:r>
          </a:p>
          <a:p>
            <a:pPr lvl="1"/>
            <a:r>
              <a:rPr lang="fr-CH" sz="2000" b="1" dirty="0" err="1">
                <a:latin typeface="Aptos" panose="020B0004020202020204" pitchFamily="34" charset="0"/>
              </a:rPr>
              <a:t>WebP</a:t>
            </a:r>
            <a:r>
              <a:rPr lang="fr-CH" sz="2000" dirty="0">
                <a:latin typeface="Aptos" panose="020B0004020202020204" pitchFamily="34" charset="0"/>
              </a:rPr>
              <a:t> : léger avec une très bonne qualité, mais n’est pas géré par tous les navigateurs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9E6-D4B4-0B5B-746D-68CDFD0EFB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94CAE-B473-17CB-1A7C-D30D50A9AD9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7D542-5925-40D4-C7CA-CA5FC18D17B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6664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462C75-D4FF-4751-A3BB-B5C3CDCF2DC4}"/>
</file>

<file path=customXml/itemProps2.xml><?xml version="1.0" encoding="utf-8"?>
<ds:datastoreItem xmlns:ds="http://schemas.openxmlformats.org/officeDocument/2006/customXml" ds:itemID="{B690952B-6DD5-4BF1-8EFF-695C3282CAE7}"/>
</file>

<file path=customXml/itemProps3.xml><?xml version="1.0" encoding="utf-8"?>
<ds:datastoreItem xmlns:ds="http://schemas.openxmlformats.org/officeDocument/2006/customXml" ds:itemID="{EAB67367-B6DF-4587-90AE-D8F80D35088F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124</TotalTime>
  <Words>985</Words>
  <Application>Microsoft Office PowerPoint</Application>
  <PresentationFormat>Grand écran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Aptos</vt:lpstr>
      <vt:lpstr>Aptos Black</vt:lpstr>
      <vt:lpstr>Aptos SemiBold</vt:lpstr>
      <vt:lpstr>Arial</vt:lpstr>
      <vt:lpstr>Calibri</vt:lpstr>
      <vt:lpstr>Calibri Light</vt:lpstr>
      <vt:lpstr>Thème Office</vt:lpstr>
      <vt:lpstr>Internet</vt:lpstr>
      <vt:lpstr>Les images</vt:lpstr>
      <vt:lpstr>La balise image</vt:lpstr>
      <vt:lpstr>Attribut «alt»</vt:lpstr>
      <vt:lpstr>Pourquoi renseigner alt</vt:lpstr>
      <vt:lpstr>Intégrer une image (chemin absolu)</vt:lpstr>
      <vt:lpstr>Intégrer une image (chemin relatif)</vt:lpstr>
      <vt:lpstr>Intégrer une image (chemin relatif)</vt:lpstr>
      <vt:lpstr>Les formats d’image </vt:lpstr>
      <vt:lpstr>Personnaliser l’image </vt:lpstr>
      <vt:lpstr>Ajouter une légende</vt:lpstr>
      <vt:lpstr>Vidéo et Audio</vt:lpstr>
      <vt:lpstr>Intégrer de la vidéo </vt:lpstr>
      <vt:lpstr>La balise vidéo </vt:lpstr>
      <vt:lpstr>L’attribut controls </vt:lpstr>
      <vt:lpstr>Les attributs courants</vt:lpstr>
      <vt:lpstr>Les formats courants </vt:lpstr>
      <vt:lpstr>Le son</vt:lpstr>
      <vt:lpstr>Exercice </vt:lpstr>
      <vt:lpstr>Images adaptatives</vt:lpstr>
      <vt:lpstr>Liens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83</cp:revision>
  <dcterms:created xsi:type="dcterms:W3CDTF">2024-02-12T22:14:54Z</dcterms:created>
  <dcterms:modified xsi:type="dcterms:W3CDTF">2024-02-13T00:23:57Z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