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9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1.xml" ContentType="application/vnd.openxmlformats-officedocument.presentationml.tags+xml"/>
  <Override PartName="/docProps/core.xml" ContentType="application/vnd.openxmlformats-package.core-propertie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docProps/app.xml" ContentType="application/vnd.openxmlformats-officedocument.extended-propertie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12.xml" ContentType="application/vnd.openxmlformats-officedocument.presentationml.tags+xml"/>
  <Override PartName="/ppt/tags/tag21.xml" ContentType="application/vnd.openxmlformats-officedocument.presentationml.tag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24"/>
  </p:notesMasterIdLst>
  <p:handoutMasterIdLst>
    <p:handoutMasterId r:id="rId25"/>
  </p:handoutMasterIdLst>
  <p:sldIdLst>
    <p:sldId id="304" r:id="rId2"/>
    <p:sldId id="356" r:id="rId3"/>
    <p:sldId id="264" r:id="rId4"/>
    <p:sldId id="274" r:id="rId5"/>
    <p:sldId id="257" r:id="rId6"/>
    <p:sldId id="258" r:id="rId7"/>
    <p:sldId id="259" r:id="rId8"/>
    <p:sldId id="280" r:id="rId9"/>
    <p:sldId id="275" r:id="rId10"/>
    <p:sldId id="276" r:id="rId11"/>
    <p:sldId id="277" r:id="rId12"/>
    <p:sldId id="278" r:id="rId13"/>
    <p:sldId id="279" r:id="rId14"/>
    <p:sldId id="260" r:id="rId15"/>
    <p:sldId id="281" r:id="rId16"/>
    <p:sldId id="261" r:id="rId17"/>
    <p:sldId id="262" r:id="rId18"/>
    <p:sldId id="263" r:id="rId19"/>
    <p:sldId id="266" r:id="rId20"/>
    <p:sldId id="398" r:id="rId21"/>
    <p:sldId id="399" r:id="rId22"/>
    <p:sldId id="400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0F83A3EE-39B9-49BB-AABD-C778AF56F95E}">
          <p14:sldIdLst>
            <p14:sldId id="304"/>
            <p14:sldId id="356"/>
            <p14:sldId id="264"/>
            <p14:sldId id="274"/>
            <p14:sldId id="257"/>
            <p14:sldId id="258"/>
            <p14:sldId id="259"/>
            <p14:sldId id="280"/>
            <p14:sldId id="275"/>
            <p14:sldId id="276"/>
            <p14:sldId id="277"/>
            <p14:sldId id="278"/>
            <p14:sldId id="279"/>
            <p14:sldId id="260"/>
            <p14:sldId id="281"/>
            <p14:sldId id="261"/>
            <p14:sldId id="262"/>
            <p14:sldId id="263"/>
            <p14:sldId id="266"/>
            <p14:sldId id="398"/>
            <p14:sldId id="399"/>
            <p14:sldId id="40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4" userDrawn="1">
          <p15:clr>
            <a:srgbClr val="A4A3A4"/>
          </p15:clr>
        </p15:guide>
        <p15:guide id="2" orient="horz" pos="1933" userDrawn="1">
          <p15:clr>
            <a:srgbClr val="A4A3A4"/>
          </p15:clr>
        </p15:guide>
        <p15:guide id="3" pos="746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Style à thème 1 - Accentuation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Style à thème 1 - Accentuation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8FB837D-C827-4EFA-A057-4D05807E0F7C}" styleName="Style à thème 1 - Accentuation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0929"/>
  </p:normalViewPr>
  <p:slideViewPr>
    <p:cSldViewPr>
      <p:cViewPr varScale="1">
        <p:scale>
          <a:sx n="86" d="100"/>
          <a:sy n="86" d="100"/>
        </p:scale>
        <p:origin x="562" y="58"/>
      </p:cViewPr>
      <p:guideLst>
        <p:guide orient="horz" pos="164"/>
        <p:guide orient="horz" pos="1933"/>
        <p:guide pos="746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2" d="100"/>
          <a:sy n="62" d="100"/>
        </p:scale>
        <p:origin x="2174" y="43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openxmlformats.org/officeDocument/2006/relationships/customXml" Target="../customXml/item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611FD0-859A-4966-8B5A-03D2C0B8D84A}" type="datetimeFigureOut">
              <a:rPr lang="fr-CH" smtClean="0"/>
              <a:t>19.02.2024</a:t>
            </a:fld>
            <a:endParaRPr lang="fr-CH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3F6B6E-3D4A-4D87-B70A-1B4926C2087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2087509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7D2470-DC2F-46B4-88FF-38852288AAEC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738707-7824-459A-8A6E-BB68ECC6E5A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7078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https://developer.mozilla.org/en-US/docs/Web/CSS/gap</a:t>
            </a:r>
          </a:p>
          <a:p>
            <a:r>
              <a:rPr lang="fr-CH" dirty="0"/>
              <a:t>https://www.w3schools.com/cssref/playdemo.php?filename=playcss_gap</a:t>
            </a:r>
          </a:p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38707-7824-459A-8A6E-BB68ECC6E5A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6207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38707-7824-459A-8A6E-BB68ECC6E5A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7469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https://developer.mozilla.org/en-US/docs/Web/CSS/CSS_Grid_Layout/Layout_using_Named_Grid_Lines</a:t>
            </a:r>
          </a:p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38707-7824-459A-8A6E-BB68ECC6E5A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8399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Source : https://www.w3schools.com/cssref/playit.asp?filename=playcss_grid-template-rows&amp;preval=100px%20100px </a:t>
            </a:r>
          </a:p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38707-7824-459A-8A6E-BB68ECC6E5A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0140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Source : https://www.w3schools.com/cssref/playit.asp?filename=playcss_grid-template-rows&amp;preval=100px%20100px </a:t>
            </a:r>
          </a:p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38707-7824-459A-8A6E-BB68ECC6E5A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3887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https://www.w3schools.com/css/css_grid_container.asp</a:t>
            </a:r>
          </a:p>
          <a:p>
            <a:r>
              <a:rPr lang="fr-CH" dirty="0"/>
              <a:t>https://css-tricks.com/almanac/properties/j/justify-content/#:~:text=space%2Daround%20%3A%20items%20are%20evenly,alignment%20subject%20is%20the%20same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38707-7824-459A-8A6E-BB68ECC6E5A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6076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https://developer.mozilla.org/en-US/docs/Web/CSS/align-content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38707-7824-459A-8A6E-BB68ECC6E5A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9974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https://developer.mozilla.org/en-US/docs/Web/CSS/align-content</a:t>
            </a:r>
          </a:p>
          <a:p>
            <a:r>
              <a:rPr lang="fr-CH" dirty="0"/>
              <a:t>https://www.w3schools.com/cssref/pr_grid-column-end.asp</a:t>
            </a:r>
          </a:p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38707-7824-459A-8A6E-BB68ECC6E5A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5794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https://developer.mozilla.org/fr/docs/Web/CSS/CSS_Grid_Layout/Basic_Concepts_of_Grid_Layout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38707-7824-459A-8A6E-BB68ECC6E5A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3164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38707-7824-459A-8A6E-BB68ECC6E5A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6746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https://developer.mozilla.org/en-US/docs/Web/CSS/grid-auto-flow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38707-7824-459A-8A6E-BB68ECC6E5A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7757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/>
              <a:t>www.formationcontinue.ch</a:t>
            </a:r>
            <a:endParaRPr lang="fr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dirty="0"/>
              <a:t>info@formationcontinue.ch - 058 606 90 43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78844-CC5A-4589-9636-336429F5EFD4}" type="slidenum">
              <a:rPr lang="fr-CH" smtClean="0"/>
              <a:pPr/>
              <a:t>‹N°›</a:t>
            </a:fld>
            <a:endParaRPr lang="fr-CH" dirty="0"/>
          </a:p>
        </p:txBody>
      </p:sp>
      <p:pic>
        <p:nvPicPr>
          <p:cNvPr id="8" name="Image 7" descr="Une image contenant Police, Graphique, capture d’écran, graphisme&#10;&#10;Description générée automatiquement">
            <a:extLst>
              <a:ext uri="{FF2B5EF4-FFF2-40B4-BE49-F238E27FC236}">
                <a16:creationId xmlns:a16="http://schemas.microsoft.com/office/drawing/2014/main" id="{16FAD26B-8B5C-D7A9-C3BC-8417F83446B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00" y="230140"/>
            <a:ext cx="2000529" cy="68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264463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www.formationcontinue.ch</a:t>
            </a:r>
            <a:endParaRPr lang="fr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78844-CC5A-4589-9636-336429F5EFD4}" type="slidenum">
              <a:rPr lang="fr-CH" smtClean="0"/>
              <a:pPr/>
              <a:t>‹N°›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553582012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www.formationcontinue.ch</a:t>
            </a:r>
            <a:endParaRPr lang="fr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78844-CC5A-4589-9636-336429F5EFD4}" type="slidenum">
              <a:rPr lang="fr-CH" smtClean="0"/>
              <a:pPr/>
              <a:t>‹N°›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692116760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www.formationcontinue.ch</a:t>
            </a:r>
            <a:endParaRPr lang="fr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dirty="0"/>
              <a:t>info@formationcontinue.ch - 058 606 90 43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78844-CC5A-4589-9636-336429F5EFD4}" type="slidenum">
              <a:rPr lang="fr-CH" smtClean="0"/>
              <a:pPr/>
              <a:t>‹N°›</a:t>
            </a:fld>
            <a:endParaRPr lang="fr-CH" dirty="0"/>
          </a:p>
        </p:txBody>
      </p:sp>
      <p:pic>
        <p:nvPicPr>
          <p:cNvPr id="12" name="Image 11" descr="Une image contenant Police, Graphique, capture d’écran, graphisme&#10;&#10;Description générée automatiquement">
            <a:extLst>
              <a:ext uri="{FF2B5EF4-FFF2-40B4-BE49-F238E27FC236}">
                <a16:creationId xmlns:a16="http://schemas.microsoft.com/office/drawing/2014/main" id="{362B3BDC-E7E8-2065-257A-B092003208E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2464" y="163328"/>
            <a:ext cx="1424465" cy="488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823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www.formationcontinue.ch</a:t>
            </a:r>
            <a:endParaRPr lang="fr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78844-CC5A-4589-9636-336429F5EFD4}" type="slidenum">
              <a:rPr lang="fr-CH" smtClean="0"/>
              <a:pPr/>
              <a:t>‹N°›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731766666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www.formationcontinue.ch</a:t>
            </a:r>
            <a:endParaRPr lang="fr-C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78844-CC5A-4589-9636-336429F5EFD4}" type="slidenum">
              <a:rPr lang="fr-CH" smtClean="0"/>
              <a:pPr/>
              <a:t>‹N°›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798570796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www.formationcontinue.ch</a:t>
            </a:r>
            <a:endParaRPr lang="fr-CH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78844-CC5A-4589-9636-336429F5EFD4}" type="slidenum">
              <a:rPr lang="fr-CH" smtClean="0"/>
              <a:pPr/>
              <a:t>‹N°›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54257884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www.formationcontinue.ch</a:t>
            </a:r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78844-CC5A-4589-9636-336429F5EFD4}" type="slidenum">
              <a:rPr lang="fr-CH" smtClean="0"/>
              <a:pPr/>
              <a:t>‹N°›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808140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www.formationcontinue.ch</a:t>
            </a:r>
            <a:endParaRPr lang="fr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78844-CC5A-4589-9636-336429F5EFD4}" type="slidenum">
              <a:rPr lang="fr-CH" smtClean="0"/>
              <a:pPr/>
              <a:t>‹N°›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03752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www.formationcontinue.ch</a:t>
            </a:r>
            <a:endParaRPr lang="fr-C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78844-CC5A-4589-9636-336429F5EFD4}" type="slidenum">
              <a:rPr lang="fr-CH" smtClean="0"/>
              <a:pPr/>
              <a:t>‹N°›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210553498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www.formationcontinue.ch</a:t>
            </a:r>
            <a:endParaRPr lang="fr-C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78844-CC5A-4589-9636-336429F5EFD4}" type="slidenum">
              <a:rPr lang="fr-CH" smtClean="0"/>
              <a:pPr/>
              <a:t>‹N°›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291607450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www.formationcontinue.ch</a:t>
            </a:r>
            <a:endParaRPr lang="fr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C78844-CC5A-4589-9636-336429F5EFD4}" type="slidenum">
              <a:rPr lang="fr-CH" smtClean="0"/>
              <a:pPr/>
              <a:t>‹N°›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692177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3.xml"/><Relationship Id="rId7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cssgrid-generator.netlify.app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0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s://developer.mozilla.org/fr/docs/Learn/CSS/CSS_layout/Grid_skills#disposition_en_grille_1" TargetMode="External"/><Relationship Id="rId3" Type="http://schemas.openxmlformats.org/officeDocument/2006/relationships/tags" Target="../tags/tag13.xml"/><Relationship Id="rId7" Type="http://schemas.openxmlformats.org/officeDocument/2006/relationships/hyperlink" Target="https://gridbyexample.com/examples/" TargetMode="Externa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5.xml"/><Relationship Id="rId4" Type="http://schemas.openxmlformats.org/officeDocument/2006/relationships/tags" Target="../tags/tag14.xml"/><Relationship Id="rId9" Type="http://schemas.openxmlformats.org/officeDocument/2006/relationships/hyperlink" Target="https://developer.mozilla.org/en-US/docs/Web/CSS/grid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20.xml"/><Relationship Id="rId4" Type="http://schemas.openxmlformats.org/officeDocument/2006/relationships/tags" Target="../tags/tag1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25.xml"/><Relationship Id="rId4" Type="http://schemas.openxmlformats.org/officeDocument/2006/relationships/tags" Target="../tags/tag2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ssref/pr_grid-template-columns.asp" TargetMode="External"/><Relationship Id="rId7" Type="http://schemas.openxmlformats.org/officeDocument/2006/relationships/hyperlink" Target="https://www.w3schools.com/cssref/pr_grid-auto-flow.asp" TargetMode="External"/><Relationship Id="rId2" Type="http://schemas.openxmlformats.org/officeDocument/2006/relationships/hyperlink" Target="https://www.w3schools.com/cssref/pr_grid-template-rows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3schools.com/cssref/pr_grid-auto-columns.asp" TargetMode="External"/><Relationship Id="rId5" Type="http://schemas.openxmlformats.org/officeDocument/2006/relationships/hyperlink" Target="https://www.w3schools.com/cssref/pr_grid-auto-rows.asp" TargetMode="External"/><Relationship Id="rId4" Type="http://schemas.openxmlformats.org/officeDocument/2006/relationships/hyperlink" Target="https://www.w3schools.com/cssref/pr_grid-template-areas.asp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026861-0D05-99D0-7D48-06947500EBA0}"/>
              </a:ext>
            </a:extLst>
          </p:cNvPr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H" dirty="0"/>
              <a:t>CSS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232ACC6-A476-FE42-436D-F92F5C291796}"/>
              </a:ext>
            </a:extLst>
          </p:cNvPr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CH" dirty="0"/>
              <a:t>Les </a:t>
            </a:r>
            <a:r>
              <a:rPr lang="fr-CH" dirty="0" err="1"/>
              <a:t>Grid</a:t>
            </a:r>
            <a:r>
              <a:rPr lang="fr-CH" dirty="0"/>
              <a:t> 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5928874-A122-AD9D-91B4-FC07C2F43958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fr-FR" dirty="0"/>
              <a:t>www.formationcontinue.ch</a:t>
            </a:r>
            <a:endParaRPr lang="fr-CH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75B7917-F71B-B671-933B-A5DD6EBCDF62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fr-CH" dirty="0"/>
              <a:t>info@formationcontinue.ch - 058 606 90 43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92F8159-7A47-7CC2-5136-426BA5F3C09C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7EC78844-CC5A-4589-9636-336429F5EFD4}" type="slidenum">
              <a:rPr lang="fr-CH" smtClean="0"/>
              <a:pPr/>
              <a:t>1</a:t>
            </a:fld>
            <a:endParaRPr lang="fr-CH" dirty="0"/>
          </a:p>
        </p:txBody>
      </p:sp>
      <p:pic>
        <p:nvPicPr>
          <p:cNvPr id="11" name="Image 10" descr="Une image contenant cercle, capture d’écran&#10;&#10;Description générée automatiquement">
            <a:extLst>
              <a:ext uri="{FF2B5EF4-FFF2-40B4-BE49-F238E27FC236}">
                <a16:creationId xmlns:a16="http://schemas.microsoft.com/office/drawing/2014/main" id="{0BDC8F9B-4C41-5BCB-C18C-63BFAC9ACE42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3811" y="6208764"/>
            <a:ext cx="2545085" cy="448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4456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528591-829D-454C-82DD-E7754EABA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sz="2800" b="0" dirty="0">
                <a:solidFill>
                  <a:srgbClr val="00B0F0"/>
                </a:solidFill>
              </a:rPr>
              <a:t> </a:t>
            </a:r>
            <a:r>
              <a:rPr lang="fr-CH" b="1" dirty="0" err="1">
                <a:solidFill>
                  <a:srgbClr val="00B0F0"/>
                </a:solidFill>
              </a:rPr>
              <a:t>justify</a:t>
            </a:r>
            <a:r>
              <a:rPr lang="fr-CH" b="1" dirty="0">
                <a:solidFill>
                  <a:srgbClr val="00B0F0"/>
                </a:solidFill>
              </a:rPr>
              <a:t>-content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01D96E2-9269-4B5C-92C8-0A2803F8F1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5600" y="64482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CH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Times New Roman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9pPr>
          </a:lstStyle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FC612C1-796E-44DB-AB8E-C4D552CAAF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84299" y="6460158"/>
            <a:ext cx="2540000" cy="353219"/>
          </a:xfrm>
          <a:prstGeom prst="rect">
            <a:avLst/>
          </a:prstGeom>
        </p:spPr>
        <p:txBody>
          <a:bodyPr/>
          <a:lstStyle>
            <a:defPPr>
              <a:defRPr lang="fr-CH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+mn-lt"/>
                <a:ea typeface="+mn-ea"/>
                <a:cs typeface="Times New Roman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9pPr>
          </a:lstStyle>
          <a:p>
            <a:fld id="{7EC78844-CC5A-4589-9636-336429F5EFD4}" type="slidenum">
              <a:rPr lang="fr-CH" smtClean="0"/>
              <a:pPr/>
              <a:t>10</a:t>
            </a:fld>
            <a:endParaRPr lang="fr-CH" dirty="0"/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3F07F5C8-17A2-4518-876F-066BC712A8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265899" y="6448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CH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Times New Roman" charset="0"/>
                <a:ea typeface="+mn-ea"/>
                <a:cs typeface="Times New Roman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9pPr>
          </a:lstStyle>
          <a:p>
            <a:r>
              <a:rPr lang="fr-FR"/>
              <a:t>www.formationcontinue.ch</a:t>
            </a:r>
            <a:endParaRPr lang="fr-CH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80C9A08-DDFA-736A-6AB2-0AB1C47501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b="0" dirty="0">
                <a:latin typeface="Aptos" panose="020B0004020202020204" pitchFamily="34" charset="0"/>
              </a:rPr>
              <a:t>Permet de définir la répartition des éléments d’un conteneur flexible</a:t>
            </a:r>
          </a:p>
          <a:p>
            <a:pPr marL="0" indent="0">
              <a:buNone/>
            </a:pPr>
            <a:endParaRPr lang="fr-CH" b="0" dirty="0">
              <a:latin typeface="Aptos" panose="020B0004020202020204" pitchFamily="34" charset="0"/>
            </a:endParaRPr>
          </a:p>
          <a:p>
            <a:pPr lvl="1"/>
            <a:r>
              <a:rPr lang="fr-CH" b="1" dirty="0">
                <a:latin typeface="Aptos" panose="020B0004020202020204" pitchFamily="34" charset="0"/>
              </a:rPr>
              <a:t>Center</a:t>
            </a:r>
            <a:r>
              <a:rPr lang="fr-CH" dirty="0">
                <a:latin typeface="Aptos" panose="020B0004020202020204" pitchFamily="34" charset="0"/>
              </a:rPr>
              <a:t> : groupé au centre</a:t>
            </a:r>
          </a:p>
          <a:p>
            <a:pPr lvl="1"/>
            <a:r>
              <a:rPr lang="fr-CH" b="1" dirty="0">
                <a:latin typeface="Aptos" panose="020B0004020202020204" pitchFamily="34" charset="0"/>
              </a:rPr>
              <a:t>Start</a:t>
            </a:r>
            <a:r>
              <a:rPr lang="fr-CH" b="0" dirty="0">
                <a:latin typeface="Aptos" panose="020B0004020202020204" pitchFamily="34" charset="0"/>
              </a:rPr>
              <a:t> : groupé au début</a:t>
            </a:r>
          </a:p>
          <a:p>
            <a:pPr lvl="1"/>
            <a:r>
              <a:rPr lang="fr-CH" b="1" dirty="0">
                <a:latin typeface="Aptos" panose="020B0004020202020204" pitchFamily="34" charset="0"/>
              </a:rPr>
              <a:t>End</a:t>
            </a:r>
            <a:r>
              <a:rPr lang="fr-CH" dirty="0">
                <a:latin typeface="Aptos" panose="020B0004020202020204" pitchFamily="34" charset="0"/>
              </a:rPr>
              <a:t> : groupé à la fin</a:t>
            </a:r>
          </a:p>
          <a:p>
            <a:pPr lvl="1"/>
            <a:r>
              <a:rPr lang="fr-CH" b="1" dirty="0">
                <a:latin typeface="Aptos" panose="020B0004020202020204" pitchFamily="34" charset="0"/>
              </a:rPr>
              <a:t>Flex-start</a:t>
            </a:r>
            <a:r>
              <a:rPr lang="fr-CH" b="0" dirty="0">
                <a:latin typeface="Aptos" panose="020B0004020202020204" pitchFamily="34" charset="0"/>
              </a:rPr>
              <a:t> / Flex-end : positionne uniquement les éléments flexibles </a:t>
            </a:r>
          </a:p>
        </p:txBody>
      </p:sp>
    </p:spTree>
    <p:extLst>
      <p:ext uri="{BB962C8B-B14F-4D97-AF65-F5344CB8AC3E}">
        <p14:creationId xmlns:p14="http://schemas.microsoft.com/office/powerpoint/2010/main" val="11963191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528591-829D-454C-82DD-E7754EABA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sz="2800" b="0" dirty="0">
                <a:solidFill>
                  <a:srgbClr val="00B0F0"/>
                </a:solidFill>
              </a:rPr>
              <a:t> </a:t>
            </a:r>
            <a:r>
              <a:rPr lang="fr-CH" b="1" dirty="0" err="1">
                <a:solidFill>
                  <a:srgbClr val="00B0F0"/>
                </a:solidFill>
              </a:rPr>
              <a:t>justify</a:t>
            </a:r>
            <a:r>
              <a:rPr lang="fr-CH" b="1" dirty="0">
                <a:solidFill>
                  <a:srgbClr val="00B0F0"/>
                </a:solidFill>
              </a:rPr>
              <a:t>-content : propriétés (suite)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01D96E2-9269-4B5C-92C8-0A2803F8F1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5600" y="64482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CH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Times New Roman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9pPr>
          </a:lstStyle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FC612C1-796E-44DB-AB8E-C4D552CAAF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84299" y="6460158"/>
            <a:ext cx="2540000" cy="353219"/>
          </a:xfrm>
          <a:prstGeom prst="rect">
            <a:avLst/>
          </a:prstGeom>
        </p:spPr>
        <p:txBody>
          <a:bodyPr/>
          <a:lstStyle>
            <a:defPPr>
              <a:defRPr lang="fr-CH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+mn-lt"/>
                <a:ea typeface="+mn-ea"/>
                <a:cs typeface="Times New Roman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9pPr>
          </a:lstStyle>
          <a:p>
            <a:fld id="{7EC78844-CC5A-4589-9636-336429F5EFD4}" type="slidenum">
              <a:rPr lang="fr-CH" smtClean="0"/>
              <a:pPr/>
              <a:t>11</a:t>
            </a:fld>
            <a:endParaRPr lang="fr-CH" dirty="0"/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3F07F5C8-17A2-4518-876F-066BC712A8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265899" y="6448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CH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Times New Roman" charset="0"/>
                <a:ea typeface="+mn-ea"/>
                <a:cs typeface="Times New Roman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9pPr>
          </a:lstStyle>
          <a:p>
            <a:r>
              <a:rPr lang="fr-FR"/>
              <a:t>www.formationcontinue.ch</a:t>
            </a:r>
            <a:endParaRPr lang="fr-CH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80C9A08-DDFA-736A-6AB2-0AB1C47501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4098" y="1901499"/>
            <a:ext cx="6265912" cy="412119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fr-CH" b="0" dirty="0">
              <a:latin typeface="Aptos" panose="020B0004020202020204" pitchFamily="34" charset="0"/>
            </a:endParaRPr>
          </a:p>
          <a:p>
            <a:r>
              <a:rPr lang="fr-CH" sz="2600" b="1" dirty="0" err="1">
                <a:latin typeface="Aptos" panose="020B0004020202020204" pitchFamily="34" charset="0"/>
              </a:rPr>
              <a:t>Space-between</a:t>
            </a:r>
            <a:r>
              <a:rPr lang="fr-CH" sz="2600" b="0" dirty="0">
                <a:latin typeface="Aptos" panose="020B0004020202020204" pitchFamily="34" charset="0"/>
              </a:rPr>
              <a:t> : réparti équitablement. Éléments alignés entre le début et la fin du conteneur </a:t>
            </a:r>
          </a:p>
          <a:p>
            <a:endParaRPr lang="fr-CH" sz="2600" b="0" dirty="0">
              <a:latin typeface="Aptos" panose="020B0004020202020204" pitchFamily="34" charset="0"/>
            </a:endParaRPr>
          </a:p>
          <a:p>
            <a:r>
              <a:rPr lang="fr-CH" sz="2600" b="1" dirty="0" err="1">
                <a:latin typeface="Aptos" panose="020B0004020202020204" pitchFamily="34" charset="0"/>
              </a:rPr>
              <a:t>Space-around</a:t>
            </a:r>
            <a:r>
              <a:rPr lang="fr-CH" sz="2600" dirty="0">
                <a:latin typeface="Aptos" panose="020B0004020202020204" pitchFamily="34" charset="0"/>
              </a:rPr>
              <a:t> : réparti équitablement dans le conteneur</a:t>
            </a:r>
          </a:p>
          <a:p>
            <a:endParaRPr lang="fr-CH" sz="2600" dirty="0">
              <a:latin typeface="Aptos" panose="020B0004020202020204" pitchFamily="34" charset="0"/>
            </a:endParaRPr>
          </a:p>
          <a:p>
            <a:r>
              <a:rPr lang="fr-CH" sz="2600" b="1" dirty="0" err="1">
                <a:latin typeface="Aptos" panose="020B0004020202020204" pitchFamily="34" charset="0"/>
              </a:rPr>
              <a:t>Space-evenly</a:t>
            </a:r>
            <a:r>
              <a:rPr lang="fr-CH" sz="2600" b="0" dirty="0">
                <a:latin typeface="Aptos" panose="020B0004020202020204" pitchFamily="34" charset="0"/>
              </a:rPr>
              <a:t> : tous les éléments sont répartis avec le même espace </a:t>
            </a:r>
          </a:p>
          <a:p>
            <a:endParaRPr lang="fr-CH" sz="2600" b="0" dirty="0">
              <a:latin typeface="Aptos" panose="020B0004020202020204" pitchFamily="34" charset="0"/>
            </a:endParaRPr>
          </a:p>
          <a:p>
            <a:r>
              <a:rPr lang="fr-CH" sz="2600" b="1" dirty="0">
                <a:latin typeface="Aptos" panose="020B0004020202020204" pitchFamily="34" charset="0"/>
              </a:rPr>
              <a:t>Stretch</a:t>
            </a:r>
            <a:r>
              <a:rPr lang="fr-CH" sz="2600" dirty="0">
                <a:latin typeface="Aptos" panose="020B0004020202020204" pitchFamily="34" charset="0"/>
              </a:rPr>
              <a:t> : réparti les éléments de manière homogène, étire les éléments de type auto </a:t>
            </a:r>
            <a:endParaRPr lang="fr-CH" sz="2600" b="0" dirty="0">
              <a:latin typeface="Aptos" panose="020B0004020202020204" pitchFamily="34" charset="0"/>
            </a:endParaRP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9C533611-71EE-54EE-0951-BD95A0FB15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2144" y="3212976"/>
            <a:ext cx="4299107" cy="2384165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7957DBD4-1B71-CF60-E40D-5706CF8328BA}"/>
              </a:ext>
            </a:extLst>
          </p:cNvPr>
          <p:cNvSpPr txBox="1"/>
          <p:nvPr/>
        </p:nvSpPr>
        <p:spPr bwMode="auto">
          <a:xfrm rot="16200000">
            <a:off x="9715038" y="3987714"/>
            <a:ext cx="42150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CH" sz="800" kern="0" dirty="0">
                <a:solidFill>
                  <a:schemeClr val="bg1">
                    <a:lumMod val="75000"/>
                  </a:schemeClr>
                </a:solidFill>
              </a:rPr>
              <a:t>Source : https://css-tricks.com/almanac/properties/j/justify-content/#:~:text=space%2Daround%20%3A%20items%20are%20evenly,alignment%20subject%20is%20the%20same</a:t>
            </a:r>
          </a:p>
        </p:txBody>
      </p:sp>
    </p:spTree>
    <p:extLst>
      <p:ext uri="{BB962C8B-B14F-4D97-AF65-F5344CB8AC3E}">
        <p14:creationId xmlns:p14="http://schemas.microsoft.com/office/powerpoint/2010/main" val="11826879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528591-829D-454C-82DD-E7754EABA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sz="2800" b="0" dirty="0">
                <a:solidFill>
                  <a:srgbClr val="00B0F0"/>
                </a:solidFill>
              </a:rPr>
              <a:t>  </a:t>
            </a:r>
            <a:r>
              <a:rPr lang="fr-CH" b="1" dirty="0">
                <a:solidFill>
                  <a:srgbClr val="00B0F0"/>
                </a:solidFill>
              </a:rPr>
              <a:t>align-content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01D96E2-9269-4B5C-92C8-0A2803F8F1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5600" y="64482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CH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Times New Roman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9pPr>
          </a:lstStyle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FC612C1-796E-44DB-AB8E-C4D552CAAF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84299" y="6460158"/>
            <a:ext cx="2540000" cy="353219"/>
          </a:xfrm>
          <a:prstGeom prst="rect">
            <a:avLst/>
          </a:prstGeom>
        </p:spPr>
        <p:txBody>
          <a:bodyPr/>
          <a:lstStyle>
            <a:defPPr>
              <a:defRPr lang="fr-CH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+mn-lt"/>
                <a:ea typeface="+mn-ea"/>
                <a:cs typeface="Times New Roman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9pPr>
          </a:lstStyle>
          <a:p>
            <a:fld id="{7EC78844-CC5A-4589-9636-336429F5EFD4}" type="slidenum">
              <a:rPr lang="fr-CH" smtClean="0"/>
              <a:pPr/>
              <a:t>12</a:t>
            </a:fld>
            <a:endParaRPr lang="fr-CH" dirty="0"/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3F07F5C8-17A2-4518-876F-066BC712A8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265899" y="6448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CH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Times New Roman" charset="0"/>
                <a:ea typeface="+mn-ea"/>
                <a:cs typeface="Times New Roman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9pPr>
          </a:lstStyle>
          <a:p>
            <a:r>
              <a:rPr lang="fr-FR"/>
              <a:t>www.formationcontinue.ch</a:t>
            </a:r>
            <a:endParaRPr lang="fr-CH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80C9A08-DDFA-736A-6AB2-0AB1C47501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b="0" dirty="0">
                <a:latin typeface="Aptos" panose="020B0004020202020204" pitchFamily="34" charset="0"/>
              </a:rPr>
              <a:t>Permet d’aligner verticalement les éléments </a:t>
            </a:r>
          </a:p>
          <a:p>
            <a:pPr marL="0" indent="0">
              <a:buNone/>
            </a:pPr>
            <a:endParaRPr lang="fr-CH" b="0" dirty="0">
              <a:latin typeface="Aptos" panose="020B0004020202020204" pitchFamily="34" charset="0"/>
            </a:endParaRPr>
          </a:p>
          <a:p>
            <a:r>
              <a:rPr lang="fr-CH" b="0" dirty="0">
                <a:latin typeface="Aptos" panose="020B0004020202020204" pitchFamily="34" charset="0"/>
              </a:rPr>
              <a:t>Ne fonctionne que si le conteneur est plus grand que la grille</a:t>
            </a:r>
          </a:p>
          <a:p>
            <a:pPr lvl="1"/>
            <a:r>
              <a:rPr lang="fr-CH" dirty="0">
                <a:latin typeface="Aptos" panose="020B0004020202020204" pitchFamily="34" charset="0"/>
              </a:rPr>
              <a:t>Center, start, end</a:t>
            </a:r>
          </a:p>
          <a:p>
            <a:pPr lvl="1"/>
            <a:r>
              <a:rPr lang="fr-CH" b="0" dirty="0" err="1">
                <a:latin typeface="Aptos" panose="020B0004020202020204" pitchFamily="34" charset="0"/>
              </a:rPr>
              <a:t>Space</a:t>
            </a:r>
            <a:r>
              <a:rPr lang="fr-CH" dirty="0" err="1">
                <a:latin typeface="Aptos" panose="020B0004020202020204" pitchFamily="34" charset="0"/>
              </a:rPr>
              <a:t>-between</a:t>
            </a:r>
            <a:endParaRPr lang="fr-CH" dirty="0">
              <a:latin typeface="Aptos" panose="020B0004020202020204" pitchFamily="34" charset="0"/>
            </a:endParaRPr>
          </a:p>
          <a:p>
            <a:pPr lvl="1"/>
            <a:r>
              <a:rPr lang="fr-CH" b="0" dirty="0" err="1">
                <a:latin typeface="Aptos" panose="020B0004020202020204" pitchFamily="34" charset="0"/>
              </a:rPr>
              <a:t>Space-around</a:t>
            </a:r>
            <a:endParaRPr lang="fr-CH" b="0" dirty="0">
              <a:latin typeface="Aptos" panose="020B0004020202020204" pitchFamily="34" charset="0"/>
            </a:endParaRPr>
          </a:p>
          <a:p>
            <a:pPr lvl="1"/>
            <a:r>
              <a:rPr lang="fr-CH" dirty="0" err="1">
                <a:latin typeface="Aptos" panose="020B0004020202020204" pitchFamily="34" charset="0"/>
              </a:rPr>
              <a:t>Space-evenly</a:t>
            </a:r>
            <a:endParaRPr lang="fr-CH" dirty="0">
              <a:latin typeface="Aptos" panose="020B0004020202020204" pitchFamily="34" charset="0"/>
            </a:endParaRPr>
          </a:p>
          <a:p>
            <a:pPr lvl="1"/>
            <a:r>
              <a:rPr lang="fr-CH" b="0" dirty="0">
                <a:latin typeface="Aptos" panose="020B0004020202020204" pitchFamily="34" charset="0"/>
              </a:rPr>
              <a:t>Stretch </a:t>
            </a:r>
          </a:p>
        </p:txBody>
      </p:sp>
    </p:spTree>
    <p:extLst>
      <p:ext uri="{BB962C8B-B14F-4D97-AF65-F5344CB8AC3E}">
        <p14:creationId xmlns:p14="http://schemas.microsoft.com/office/powerpoint/2010/main" val="25059586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528591-829D-454C-82DD-E7754EABA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b="1" dirty="0">
                <a:solidFill>
                  <a:srgbClr val="00B0F0"/>
                </a:solidFill>
              </a:rPr>
              <a:t>Les propriétés de </a:t>
            </a:r>
            <a:r>
              <a:rPr lang="fr-CH" b="1" dirty="0" err="1">
                <a:solidFill>
                  <a:srgbClr val="00B0F0"/>
                </a:solidFill>
              </a:rPr>
              <a:t>Grid</a:t>
            </a:r>
            <a:endParaRPr lang="fr-CH" b="1" dirty="0">
              <a:solidFill>
                <a:srgbClr val="00B0F0"/>
              </a:solidFill>
            </a:endParaRP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01D96E2-9269-4B5C-92C8-0A2803F8F1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5600" y="64482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CH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Times New Roman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9pPr>
          </a:lstStyle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FC612C1-796E-44DB-AB8E-C4D552CAAF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84299" y="6460158"/>
            <a:ext cx="2540000" cy="353219"/>
          </a:xfrm>
          <a:prstGeom prst="rect">
            <a:avLst/>
          </a:prstGeom>
        </p:spPr>
        <p:txBody>
          <a:bodyPr/>
          <a:lstStyle>
            <a:defPPr>
              <a:defRPr lang="fr-CH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+mn-lt"/>
                <a:ea typeface="+mn-ea"/>
                <a:cs typeface="Times New Roman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9pPr>
          </a:lstStyle>
          <a:p>
            <a:fld id="{7EC78844-CC5A-4589-9636-336429F5EFD4}" type="slidenum">
              <a:rPr lang="fr-CH" smtClean="0"/>
              <a:pPr/>
              <a:t>13</a:t>
            </a:fld>
            <a:endParaRPr lang="fr-CH" dirty="0"/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3F07F5C8-17A2-4518-876F-066BC712A8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265899" y="6448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CH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Times New Roman" charset="0"/>
                <a:ea typeface="+mn-ea"/>
                <a:cs typeface="Times New Roman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9pPr>
          </a:lstStyle>
          <a:p>
            <a:r>
              <a:rPr lang="fr-FR"/>
              <a:t>www.formationcontinue.ch</a:t>
            </a:r>
            <a:endParaRPr lang="fr-CH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80C9A08-DDFA-736A-6AB2-0AB1C47501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H" b="1" dirty="0" err="1">
                <a:latin typeface="Aptos" panose="020B0004020202020204" pitchFamily="34" charset="0"/>
              </a:rPr>
              <a:t>Grid</a:t>
            </a:r>
            <a:r>
              <a:rPr lang="fr-CH" b="1" dirty="0">
                <a:latin typeface="Aptos" panose="020B0004020202020204" pitchFamily="34" charset="0"/>
              </a:rPr>
              <a:t>-area</a:t>
            </a:r>
            <a:r>
              <a:rPr lang="fr-CH" b="0" dirty="0">
                <a:latin typeface="Aptos" panose="020B0004020202020204" pitchFamily="34" charset="0"/>
              </a:rPr>
              <a:t> : </a:t>
            </a:r>
          </a:p>
          <a:p>
            <a:pPr lvl="1"/>
            <a:r>
              <a:rPr lang="fr-CH" sz="2000" b="0" dirty="0">
                <a:latin typeface="Aptos" panose="020B0004020202020204" pitchFamily="34" charset="0"/>
              </a:rPr>
              <a:t>Spécifie la taille et l’emplacement d’un élément dans la grille</a:t>
            </a:r>
          </a:p>
          <a:p>
            <a:pPr lvl="1"/>
            <a:endParaRPr lang="fr-CH" sz="2000" b="0" dirty="0">
              <a:latin typeface="Aptos" panose="020B0004020202020204" pitchFamily="34" charset="0"/>
            </a:endParaRPr>
          </a:p>
          <a:p>
            <a:r>
              <a:rPr lang="fr-CH" b="1" dirty="0" err="1">
                <a:latin typeface="Aptos" panose="020B0004020202020204" pitchFamily="34" charset="0"/>
              </a:rPr>
              <a:t>Grid</a:t>
            </a:r>
            <a:r>
              <a:rPr lang="fr-CH" b="1" dirty="0">
                <a:latin typeface="Aptos" panose="020B0004020202020204" pitchFamily="34" charset="0"/>
              </a:rPr>
              <a:t>-</a:t>
            </a:r>
            <a:r>
              <a:rPr lang="fr-CH" b="1" dirty="0" err="1">
                <a:latin typeface="Aptos" panose="020B0004020202020204" pitchFamily="34" charset="0"/>
              </a:rPr>
              <a:t>column</a:t>
            </a:r>
            <a:r>
              <a:rPr lang="fr-CH" b="1" dirty="0">
                <a:latin typeface="Aptos" panose="020B0004020202020204" pitchFamily="34" charset="0"/>
              </a:rPr>
              <a:t>-end</a:t>
            </a:r>
            <a:r>
              <a:rPr lang="fr-CH" b="0" dirty="0">
                <a:latin typeface="Aptos" panose="020B0004020202020204" pitchFamily="34" charset="0"/>
              </a:rPr>
              <a:t> : </a:t>
            </a:r>
          </a:p>
          <a:p>
            <a:pPr lvl="1"/>
            <a:r>
              <a:rPr lang="fr-CH" sz="2000" b="0" dirty="0">
                <a:latin typeface="Aptos" panose="020B0004020202020204" pitchFamily="34" charset="0"/>
              </a:rPr>
              <a:t>défini le nombre de colonnes que couvre un élément</a:t>
            </a:r>
          </a:p>
          <a:p>
            <a:pPr lvl="1"/>
            <a:endParaRPr lang="fr-CH" sz="2000" b="0" dirty="0">
              <a:latin typeface="Aptos" panose="020B0004020202020204" pitchFamily="34" charset="0"/>
            </a:endParaRPr>
          </a:p>
          <a:p>
            <a:r>
              <a:rPr lang="fr-CH" b="1" dirty="0" err="1">
                <a:latin typeface="Aptos" panose="020B0004020202020204" pitchFamily="34" charset="0"/>
              </a:rPr>
              <a:t>Grid</a:t>
            </a:r>
            <a:r>
              <a:rPr lang="fr-CH" b="1" dirty="0">
                <a:latin typeface="Aptos" panose="020B0004020202020204" pitchFamily="34" charset="0"/>
              </a:rPr>
              <a:t>-</a:t>
            </a:r>
            <a:r>
              <a:rPr lang="fr-CH" b="1" dirty="0" err="1">
                <a:latin typeface="Aptos" panose="020B0004020202020204" pitchFamily="34" charset="0"/>
              </a:rPr>
              <a:t>column</a:t>
            </a:r>
            <a:r>
              <a:rPr lang="fr-CH" b="1" dirty="0">
                <a:latin typeface="Aptos" panose="020B0004020202020204" pitchFamily="34" charset="0"/>
              </a:rPr>
              <a:t>-start</a:t>
            </a:r>
            <a:r>
              <a:rPr lang="fr-CH" b="0" dirty="0">
                <a:latin typeface="Aptos" panose="020B0004020202020204" pitchFamily="34" charset="0"/>
              </a:rPr>
              <a:t> : </a:t>
            </a:r>
          </a:p>
          <a:p>
            <a:pPr lvl="1"/>
            <a:r>
              <a:rPr lang="fr-CH" sz="2000" b="0" dirty="0">
                <a:latin typeface="Aptos" panose="020B0004020202020204" pitchFamily="34" charset="0"/>
              </a:rPr>
              <a:t>défini à quel endroit l’élément va commencer</a:t>
            </a:r>
          </a:p>
          <a:p>
            <a:endParaRPr lang="fr-CH" sz="2000" b="0" dirty="0"/>
          </a:p>
        </p:txBody>
      </p:sp>
    </p:spTree>
    <p:extLst>
      <p:ext uri="{BB962C8B-B14F-4D97-AF65-F5344CB8AC3E}">
        <p14:creationId xmlns:p14="http://schemas.microsoft.com/office/powerpoint/2010/main" val="16943130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528591-829D-454C-82DD-E7754EABA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385" y="864095"/>
            <a:ext cx="9289032" cy="648072"/>
          </a:xfrm>
        </p:spPr>
        <p:txBody>
          <a:bodyPr>
            <a:noAutofit/>
          </a:bodyPr>
          <a:lstStyle/>
          <a:p>
            <a:r>
              <a:rPr lang="fr-CH" b="1" dirty="0">
                <a:solidFill>
                  <a:srgbClr val="00B0F0"/>
                </a:solidFill>
              </a:rPr>
              <a:t>Définir des pistes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2CF0661-7015-4414-8E84-5C4275436F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385" y="2060848"/>
            <a:ext cx="6120679" cy="3933057"/>
          </a:xfrm>
        </p:spPr>
        <p:txBody>
          <a:bodyPr>
            <a:normAutofit lnSpcReduction="10000"/>
          </a:bodyPr>
          <a:lstStyle/>
          <a:p>
            <a:r>
              <a:rPr lang="fr-CH" sz="2000" b="0" dirty="0">
                <a:latin typeface="Aptos" panose="020B0004020202020204" pitchFamily="34" charset="0"/>
              </a:rPr>
              <a:t>L’unité </a:t>
            </a:r>
            <a:r>
              <a:rPr lang="fr-CH" sz="2000" dirty="0">
                <a:latin typeface="Aptos" panose="020B0004020202020204" pitchFamily="34" charset="0"/>
              </a:rPr>
              <a:t>fraction </a:t>
            </a:r>
            <a:r>
              <a:rPr lang="fr-CH" sz="2000" dirty="0" err="1">
                <a:latin typeface="Aptos" panose="020B0004020202020204" pitchFamily="34" charset="0"/>
              </a:rPr>
              <a:t>fr</a:t>
            </a:r>
            <a:endParaRPr lang="fr-CH" sz="2000" dirty="0">
              <a:latin typeface="Aptos" panose="020B0004020202020204" pitchFamily="34" charset="0"/>
            </a:endParaRPr>
          </a:p>
          <a:p>
            <a:endParaRPr lang="fr-CH" sz="2000" b="0" dirty="0">
              <a:latin typeface="Aptos" panose="020B0004020202020204" pitchFamily="34" charset="0"/>
            </a:endParaRPr>
          </a:p>
          <a:p>
            <a:r>
              <a:rPr lang="fr-CH" sz="2000" b="0" dirty="0">
                <a:latin typeface="Aptos" panose="020B0004020202020204" pitchFamily="34" charset="0"/>
              </a:rPr>
              <a:t>On peut définir les pistes en fraction d’espace disponible</a:t>
            </a:r>
          </a:p>
          <a:p>
            <a:endParaRPr lang="fr-CH" sz="2000" b="0" dirty="0">
              <a:latin typeface="Aptos" panose="020B0004020202020204" pitchFamily="34" charset="0"/>
            </a:endParaRPr>
          </a:p>
          <a:p>
            <a:r>
              <a:rPr lang="fr-CH" sz="2000" b="0" dirty="0">
                <a:latin typeface="Aptos" panose="020B0004020202020204" pitchFamily="34" charset="0"/>
              </a:rPr>
              <a:t>Les pistes peuvent également être définie en </a:t>
            </a:r>
          </a:p>
          <a:p>
            <a:pPr lvl="1"/>
            <a:r>
              <a:rPr lang="fr-CH" sz="1600" dirty="0">
                <a:latin typeface="Aptos" panose="020B0004020202020204" pitchFamily="34" charset="0"/>
              </a:rPr>
              <a:t>Pourcentage</a:t>
            </a:r>
          </a:p>
          <a:p>
            <a:pPr lvl="1"/>
            <a:r>
              <a:rPr lang="fr-CH" sz="1600" dirty="0">
                <a:latin typeface="Aptos" panose="020B0004020202020204" pitchFamily="34" charset="0"/>
              </a:rPr>
              <a:t>Pixels</a:t>
            </a:r>
          </a:p>
          <a:p>
            <a:pPr marL="457200" lvl="1" indent="0">
              <a:buNone/>
            </a:pPr>
            <a:endParaRPr lang="fr-CH" sz="1600" dirty="0">
              <a:latin typeface="Aptos" panose="020B0004020202020204" pitchFamily="34" charset="0"/>
            </a:endParaRPr>
          </a:p>
          <a:p>
            <a:r>
              <a:rPr lang="fr-CH" sz="2000" b="0" dirty="0">
                <a:latin typeface="Aptos" panose="020B0004020202020204" pitchFamily="34" charset="0"/>
              </a:rPr>
              <a:t>Notation avec </a:t>
            </a:r>
            <a:r>
              <a:rPr lang="fr-CH" sz="2000" dirty="0" err="1">
                <a:latin typeface="Aptos" panose="020B0004020202020204" pitchFamily="34" charset="0"/>
              </a:rPr>
              <a:t>repeat</a:t>
            </a:r>
            <a:r>
              <a:rPr lang="fr-CH" sz="2000" dirty="0">
                <a:latin typeface="Aptos" panose="020B0004020202020204" pitchFamily="34" charset="0"/>
              </a:rPr>
              <a:t>()</a:t>
            </a:r>
          </a:p>
          <a:p>
            <a:pPr lvl="1"/>
            <a:r>
              <a:rPr lang="fr-CH" sz="1600" dirty="0">
                <a:latin typeface="Aptos" panose="020B0004020202020204" pitchFamily="34" charset="0"/>
              </a:rPr>
              <a:t>Nombre de répétitions</a:t>
            </a:r>
          </a:p>
          <a:p>
            <a:pPr lvl="1"/>
            <a:r>
              <a:rPr lang="fr-CH" sz="1600" dirty="0">
                <a:latin typeface="Aptos" panose="020B0004020202020204" pitchFamily="34" charset="0"/>
              </a:rPr>
              <a:t>Valeur à répéter</a:t>
            </a:r>
          </a:p>
          <a:p>
            <a:pPr lvl="1"/>
            <a:endParaRPr lang="fr-CH" sz="1600" dirty="0">
              <a:latin typeface="Aptos" panose="020B0004020202020204" pitchFamily="34" charset="0"/>
            </a:endParaRP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01D96E2-9269-4B5C-92C8-0A2803F8F1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5600" y="64482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CH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Times New Roman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9pPr>
          </a:lstStyle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FC612C1-796E-44DB-AB8E-C4D552CAAF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84299" y="6460158"/>
            <a:ext cx="2540000" cy="353219"/>
          </a:xfrm>
          <a:prstGeom prst="rect">
            <a:avLst/>
          </a:prstGeom>
        </p:spPr>
        <p:txBody>
          <a:bodyPr/>
          <a:lstStyle>
            <a:defPPr>
              <a:defRPr lang="fr-CH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+mn-lt"/>
                <a:ea typeface="+mn-ea"/>
                <a:cs typeface="Times New Roman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9pPr>
          </a:lstStyle>
          <a:p>
            <a:fld id="{7EC78844-CC5A-4589-9636-336429F5EFD4}" type="slidenum">
              <a:rPr lang="fr-CH" smtClean="0"/>
              <a:pPr/>
              <a:t>14</a:t>
            </a:fld>
            <a:endParaRPr lang="fr-CH" dirty="0"/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3F07F5C8-17A2-4518-876F-066BC712A8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265899" y="6448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CH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Times New Roman" charset="0"/>
                <a:ea typeface="+mn-ea"/>
                <a:cs typeface="Times New Roman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9pPr>
          </a:lstStyle>
          <a:p>
            <a:r>
              <a:rPr lang="fr-FR"/>
              <a:t>www.formationcontinue.ch</a:t>
            </a:r>
            <a:endParaRPr lang="fr-CH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29D5FC4E-DDA5-4962-A7FD-BF291F980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5556" y="2458426"/>
            <a:ext cx="3991841" cy="1330614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14FEA437-6133-4E18-9435-D2144C0E40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8170" y="4510042"/>
            <a:ext cx="3860800" cy="1140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5384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528591-829D-454C-82DD-E7754EABA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b="1" dirty="0">
                <a:solidFill>
                  <a:srgbClr val="00B0F0"/>
                </a:solidFill>
              </a:rPr>
              <a:t>Les fractions </a:t>
            </a:r>
            <a:r>
              <a:rPr lang="fr-CH" b="1" dirty="0" err="1">
                <a:solidFill>
                  <a:srgbClr val="00B0F0"/>
                </a:solidFill>
              </a:rPr>
              <a:t>fr</a:t>
            </a:r>
            <a:endParaRPr lang="fr-CH" b="1" dirty="0">
              <a:solidFill>
                <a:srgbClr val="00B0F0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2CF0661-7015-4414-8E84-5C4275436F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1662" y="1916832"/>
            <a:ext cx="9233747" cy="4248472"/>
          </a:xfrm>
        </p:spPr>
        <p:txBody>
          <a:bodyPr>
            <a:normAutofit/>
          </a:bodyPr>
          <a:lstStyle/>
          <a:p>
            <a:r>
              <a:rPr lang="fr-CH" sz="2400" b="0" dirty="0">
                <a:latin typeface="Aptos" panose="020B0004020202020204" pitchFamily="34" charset="0"/>
              </a:rPr>
              <a:t>L’unité fraction permet de définir les lignes et les colonnes </a:t>
            </a:r>
          </a:p>
          <a:p>
            <a:pPr marL="0" indent="0">
              <a:buNone/>
            </a:pPr>
            <a:endParaRPr lang="fr-CH" sz="2400" b="0" dirty="0">
              <a:latin typeface="Aptos" panose="020B0004020202020204" pitchFamily="34" charset="0"/>
            </a:endParaRPr>
          </a:p>
          <a:p>
            <a:r>
              <a:rPr lang="fr-CH" sz="2400" b="0" dirty="0">
                <a:latin typeface="Aptos" panose="020B0004020202020204" pitchFamily="34" charset="0"/>
              </a:rPr>
              <a:t>La fraction représente tout ce qu’il reste de disponible sur la grille</a:t>
            </a:r>
          </a:p>
          <a:p>
            <a:endParaRPr lang="fr-CH" sz="2400" b="0" dirty="0">
              <a:latin typeface="Aptos" panose="020B0004020202020204" pitchFamily="34" charset="0"/>
            </a:endParaRPr>
          </a:p>
          <a:p>
            <a:r>
              <a:rPr lang="fr-CH" sz="2400" b="0" dirty="0">
                <a:latin typeface="Aptos" panose="020B0004020202020204" pitchFamily="34" charset="0"/>
              </a:rPr>
              <a:t>Principe : </a:t>
            </a:r>
          </a:p>
          <a:p>
            <a:pPr lvl="1"/>
            <a:r>
              <a:rPr lang="fr-CH" sz="1800" dirty="0">
                <a:latin typeface="Aptos" panose="020B0004020202020204" pitchFamily="34" charset="0"/>
              </a:rPr>
              <a:t>Le navigateur additionne toutes les fractions </a:t>
            </a:r>
          </a:p>
          <a:p>
            <a:pPr lvl="1"/>
            <a:r>
              <a:rPr lang="fr-CH" sz="1800" b="0" dirty="0">
                <a:latin typeface="Aptos" panose="020B0004020202020204" pitchFamily="34" charset="0"/>
              </a:rPr>
              <a:t>Il découpe </a:t>
            </a:r>
            <a:r>
              <a:rPr lang="fr-CH" sz="1800" dirty="0">
                <a:latin typeface="Aptos" panose="020B0004020202020204" pitchFamily="34" charset="0"/>
              </a:rPr>
              <a:t>en nombre de fractions totales et distribue selon le nombre de fractions</a:t>
            </a:r>
          </a:p>
          <a:p>
            <a:pPr lvl="1"/>
            <a:r>
              <a:rPr lang="fr-CH" sz="1800" dirty="0">
                <a:latin typeface="Aptos" panose="020B0004020202020204" pitchFamily="34" charset="0"/>
              </a:rPr>
              <a:t>Si on mélange les unités de mesure le navigateur alloue l’espace restant </a:t>
            </a:r>
          </a:p>
          <a:p>
            <a:pPr lvl="1"/>
            <a:endParaRPr lang="fr-CH" sz="1800" dirty="0">
              <a:latin typeface="Aptos" panose="020B0004020202020204" pitchFamily="34" charset="0"/>
            </a:endParaRPr>
          </a:p>
          <a:p>
            <a:pPr lvl="1"/>
            <a:endParaRPr lang="fr-CH" sz="1600" b="0" dirty="0"/>
          </a:p>
          <a:p>
            <a:pPr marL="457200" lvl="1" indent="0">
              <a:buNone/>
            </a:pPr>
            <a:r>
              <a:rPr lang="fr-CH" sz="18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grid</a:t>
            </a:r>
            <a:r>
              <a:rPr lang="fr-CH" sz="18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-template-</a:t>
            </a:r>
            <a:r>
              <a:rPr lang="fr-CH" sz="18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columns</a:t>
            </a:r>
            <a:r>
              <a:rPr lang="fr-CH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CH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1fr</a:t>
            </a:r>
            <a:r>
              <a:rPr lang="fr-CH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CH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2fr</a:t>
            </a:r>
            <a:r>
              <a:rPr lang="fr-CH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CH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100px</a:t>
            </a:r>
            <a:r>
              <a:rPr lang="fr-CH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457200" lvl="1" indent="0">
              <a:buNone/>
            </a:pPr>
            <a:endParaRPr lang="fr-CH" sz="1600" b="0" dirty="0"/>
          </a:p>
          <a:p>
            <a:endParaRPr lang="fr-CH" sz="2000" b="0" dirty="0"/>
          </a:p>
          <a:p>
            <a:pPr lvl="1"/>
            <a:endParaRPr lang="fr-CH" sz="1600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01D96E2-9269-4B5C-92C8-0A2803F8F1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5600" y="64482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CH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Times New Roman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9pPr>
          </a:lstStyle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FC612C1-796E-44DB-AB8E-C4D552CAAF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84299" y="6460158"/>
            <a:ext cx="2540000" cy="353219"/>
          </a:xfrm>
          <a:prstGeom prst="rect">
            <a:avLst/>
          </a:prstGeom>
        </p:spPr>
        <p:txBody>
          <a:bodyPr/>
          <a:lstStyle>
            <a:defPPr>
              <a:defRPr lang="fr-CH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+mn-lt"/>
                <a:ea typeface="+mn-ea"/>
                <a:cs typeface="Times New Roman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9pPr>
          </a:lstStyle>
          <a:p>
            <a:fld id="{7EC78844-CC5A-4589-9636-336429F5EFD4}" type="slidenum">
              <a:rPr lang="fr-CH" smtClean="0"/>
              <a:pPr/>
              <a:t>15</a:t>
            </a:fld>
            <a:endParaRPr lang="fr-CH" dirty="0"/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3F07F5C8-17A2-4518-876F-066BC712A8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265899" y="6448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CH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Times New Roman" charset="0"/>
                <a:ea typeface="+mn-ea"/>
                <a:cs typeface="Times New Roman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9pPr>
          </a:lstStyle>
          <a:p>
            <a:r>
              <a:rPr lang="fr-FR"/>
              <a:t>www.formationcontinue.ch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4455913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528591-829D-454C-82DD-E7754EABA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H" b="1" dirty="0">
                <a:solidFill>
                  <a:srgbClr val="00B0F0"/>
                </a:solidFill>
              </a:rPr>
              <a:t>Grilles implicites et explicites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2CF0661-7015-4414-8E84-5C4275436F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H" b="0" dirty="0">
                <a:latin typeface="Aptos" panose="020B0004020202020204" pitchFamily="34" charset="0"/>
              </a:rPr>
              <a:t>La tailles des rangées et colonnes peuvent être définis grâce aux propriétés </a:t>
            </a:r>
          </a:p>
          <a:p>
            <a:pPr lvl="1"/>
            <a:r>
              <a:rPr lang="fr-CH" sz="2000" dirty="0" err="1">
                <a:latin typeface="Aptos" panose="020B0004020202020204" pitchFamily="34" charset="0"/>
              </a:rPr>
              <a:t>grid</a:t>
            </a:r>
            <a:r>
              <a:rPr lang="fr-CH" sz="2000" dirty="0">
                <a:latin typeface="Aptos" panose="020B0004020202020204" pitchFamily="34" charset="0"/>
              </a:rPr>
              <a:t>-auto-</a:t>
            </a:r>
            <a:r>
              <a:rPr lang="fr-CH" sz="2000" dirty="0" err="1">
                <a:latin typeface="Aptos" panose="020B0004020202020204" pitchFamily="34" charset="0"/>
              </a:rPr>
              <a:t>rows</a:t>
            </a:r>
            <a:endParaRPr lang="fr-CH" sz="2000" dirty="0">
              <a:latin typeface="Aptos" panose="020B0004020202020204" pitchFamily="34" charset="0"/>
            </a:endParaRPr>
          </a:p>
          <a:p>
            <a:pPr lvl="1"/>
            <a:r>
              <a:rPr lang="fr-CH" sz="2000" dirty="0" err="1">
                <a:latin typeface="Aptos" panose="020B0004020202020204" pitchFamily="34" charset="0"/>
              </a:rPr>
              <a:t>grid</a:t>
            </a:r>
            <a:r>
              <a:rPr lang="fr-CH" sz="2000" dirty="0">
                <a:latin typeface="Aptos" panose="020B0004020202020204" pitchFamily="34" charset="0"/>
              </a:rPr>
              <a:t>-auto-</a:t>
            </a:r>
            <a:r>
              <a:rPr lang="fr-CH" sz="2000" dirty="0" err="1">
                <a:latin typeface="Aptos" panose="020B0004020202020204" pitchFamily="34" charset="0"/>
              </a:rPr>
              <a:t>columns</a:t>
            </a:r>
            <a:endParaRPr lang="fr-CH" sz="2000" dirty="0">
              <a:latin typeface="Aptos" panose="020B0004020202020204" pitchFamily="34" charset="0"/>
            </a:endParaRPr>
          </a:p>
          <a:p>
            <a:pPr lvl="1"/>
            <a:endParaRPr lang="fr-CH" sz="2000" dirty="0">
              <a:latin typeface="Aptos" panose="020B0004020202020204" pitchFamily="34" charset="0"/>
            </a:endParaRPr>
          </a:p>
          <a:p>
            <a:r>
              <a:rPr lang="fr-CH" b="0" dirty="0">
                <a:latin typeface="Aptos" panose="020B0004020202020204" pitchFamily="34" charset="0"/>
              </a:rPr>
              <a:t>Utilisé si les propriétés </a:t>
            </a:r>
            <a:r>
              <a:rPr lang="fr-CH" b="0" dirty="0" err="1">
                <a:latin typeface="Aptos" panose="020B0004020202020204" pitchFamily="34" charset="0"/>
              </a:rPr>
              <a:t>grid</a:t>
            </a:r>
            <a:r>
              <a:rPr lang="fr-CH" b="0" dirty="0">
                <a:latin typeface="Aptos" panose="020B0004020202020204" pitchFamily="34" charset="0"/>
              </a:rPr>
              <a:t>-template-</a:t>
            </a:r>
            <a:r>
              <a:rPr lang="fr-CH" b="0" dirty="0" err="1">
                <a:latin typeface="Aptos" panose="020B0004020202020204" pitchFamily="34" charset="0"/>
              </a:rPr>
              <a:t>row</a:t>
            </a:r>
            <a:r>
              <a:rPr lang="fr-CH" b="0" dirty="0">
                <a:latin typeface="Aptos" panose="020B0004020202020204" pitchFamily="34" charset="0"/>
              </a:rPr>
              <a:t> et </a:t>
            </a:r>
            <a:r>
              <a:rPr lang="fr-CH" b="0" dirty="0" err="1">
                <a:latin typeface="Aptos" panose="020B0004020202020204" pitchFamily="34" charset="0"/>
              </a:rPr>
              <a:t>grid</a:t>
            </a:r>
            <a:r>
              <a:rPr lang="fr-CH" b="0" dirty="0">
                <a:latin typeface="Aptos" panose="020B0004020202020204" pitchFamily="34" charset="0"/>
              </a:rPr>
              <a:t>-template-</a:t>
            </a:r>
            <a:r>
              <a:rPr lang="fr-CH" b="0" dirty="0" err="1">
                <a:latin typeface="Aptos" panose="020B0004020202020204" pitchFamily="34" charset="0"/>
              </a:rPr>
              <a:t>columns</a:t>
            </a:r>
            <a:r>
              <a:rPr lang="fr-CH" b="0" dirty="0">
                <a:latin typeface="Aptos" panose="020B0004020202020204" pitchFamily="34" charset="0"/>
              </a:rPr>
              <a:t> ne sont pas définies</a:t>
            </a:r>
          </a:p>
          <a:p>
            <a:endParaRPr lang="fr-CH" b="0" dirty="0">
              <a:latin typeface="Aptos" panose="020B0004020202020204" pitchFamily="34" charset="0"/>
            </a:endParaRPr>
          </a:p>
          <a:p>
            <a:r>
              <a:rPr lang="fr-CH" b="0" dirty="0">
                <a:latin typeface="Aptos" panose="020B0004020202020204" pitchFamily="34" charset="0"/>
              </a:rPr>
              <a:t>Dimensionner avec la fonction </a:t>
            </a:r>
            <a:r>
              <a:rPr lang="fr-CH" b="0" dirty="0" err="1">
                <a:latin typeface="Aptos" panose="020B0004020202020204" pitchFamily="34" charset="0"/>
              </a:rPr>
              <a:t>minmax</a:t>
            </a:r>
            <a:endParaRPr lang="fr-CH" b="0" dirty="0">
              <a:latin typeface="Aptos" panose="020B0004020202020204" pitchFamily="34" charset="0"/>
            </a:endParaRP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01D96E2-9269-4B5C-92C8-0A2803F8F1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5600" y="64482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CH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Times New Roman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9pPr>
          </a:lstStyle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FC612C1-796E-44DB-AB8E-C4D552CAAF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84299" y="6460158"/>
            <a:ext cx="2540000" cy="353219"/>
          </a:xfrm>
          <a:prstGeom prst="rect">
            <a:avLst/>
          </a:prstGeom>
        </p:spPr>
        <p:txBody>
          <a:bodyPr/>
          <a:lstStyle>
            <a:defPPr>
              <a:defRPr lang="fr-CH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+mn-lt"/>
                <a:ea typeface="+mn-ea"/>
                <a:cs typeface="Times New Roman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9pPr>
          </a:lstStyle>
          <a:p>
            <a:fld id="{7EC78844-CC5A-4589-9636-336429F5EFD4}" type="slidenum">
              <a:rPr lang="fr-CH" smtClean="0"/>
              <a:pPr/>
              <a:t>16</a:t>
            </a:fld>
            <a:endParaRPr lang="fr-CH" dirty="0"/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3F07F5C8-17A2-4518-876F-066BC712A8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265899" y="6448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CH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Times New Roman" charset="0"/>
                <a:ea typeface="+mn-ea"/>
                <a:cs typeface="Times New Roman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9pPr>
          </a:lstStyle>
          <a:p>
            <a:r>
              <a:rPr lang="fr-FR"/>
              <a:t>www.formationcontinue.ch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4301505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528591-829D-454C-82DD-E7754EABA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H" b="1" dirty="0">
                <a:solidFill>
                  <a:srgbClr val="00B0F0"/>
                </a:solidFill>
              </a:rPr>
              <a:t>Le contenu supplémentaire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2CF0661-7015-4414-8E84-5C4275436F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H" b="0" dirty="0">
                <a:latin typeface="Aptos" panose="020B0004020202020204" pitchFamily="34" charset="0"/>
              </a:rPr>
              <a:t>La propriété </a:t>
            </a:r>
            <a:r>
              <a:rPr lang="fr-CH" dirty="0" err="1">
                <a:latin typeface="Aptos" panose="020B0004020202020204" pitchFamily="34" charset="0"/>
              </a:rPr>
              <a:t>grid</a:t>
            </a:r>
            <a:r>
              <a:rPr lang="fr-CH" dirty="0">
                <a:latin typeface="Aptos" panose="020B0004020202020204" pitchFamily="34" charset="0"/>
              </a:rPr>
              <a:t>-auto-flow</a:t>
            </a:r>
            <a:r>
              <a:rPr lang="fr-CH" b="0" dirty="0">
                <a:latin typeface="Aptos" panose="020B0004020202020204" pitchFamily="34" charset="0"/>
              </a:rPr>
              <a:t> permet de définir le placement automatique il y a 3 valeurs possibles</a:t>
            </a:r>
          </a:p>
          <a:p>
            <a:pPr lvl="1"/>
            <a:r>
              <a:rPr lang="fr-CH" sz="1800" dirty="0">
                <a:latin typeface="Aptos" panose="020B0004020202020204" pitchFamily="34" charset="0"/>
              </a:rPr>
              <a:t>Row (par défaut)</a:t>
            </a:r>
          </a:p>
          <a:p>
            <a:pPr lvl="1"/>
            <a:r>
              <a:rPr lang="fr-CH" sz="1800" dirty="0" err="1">
                <a:latin typeface="Aptos" panose="020B0004020202020204" pitchFamily="34" charset="0"/>
              </a:rPr>
              <a:t>Column</a:t>
            </a:r>
            <a:r>
              <a:rPr lang="fr-CH" sz="1800" dirty="0">
                <a:latin typeface="Aptos" panose="020B0004020202020204" pitchFamily="34" charset="0"/>
              </a:rPr>
              <a:t> (ajoute des colonnes implicites) </a:t>
            </a:r>
          </a:p>
          <a:p>
            <a:pPr lvl="1"/>
            <a:r>
              <a:rPr lang="fr-CH" sz="1800" dirty="0">
                <a:latin typeface="Aptos" panose="020B0004020202020204" pitchFamily="34" charset="0"/>
              </a:rPr>
              <a:t>Dense </a:t>
            </a:r>
          </a:p>
          <a:p>
            <a:pPr lvl="1"/>
            <a:endParaRPr lang="fr-CH" sz="1800" dirty="0">
              <a:latin typeface="Aptos" panose="020B0004020202020204" pitchFamily="34" charset="0"/>
            </a:endParaRPr>
          </a:p>
          <a:p>
            <a:r>
              <a:rPr lang="fr-CH" b="0" dirty="0">
                <a:latin typeface="Aptos" panose="020B0004020202020204" pitchFamily="34" charset="0"/>
              </a:rPr>
              <a:t>Par défaut, les éléments se mettent dans une nouvelle rangée</a:t>
            </a:r>
          </a:p>
          <a:p>
            <a:pPr marL="0" indent="0">
              <a:buNone/>
            </a:pPr>
            <a:endParaRPr lang="fr-CH" sz="2000" b="0" dirty="0">
              <a:latin typeface="Aptos" panose="020B0004020202020204" pitchFamily="34" charset="0"/>
            </a:endParaRP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01D96E2-9269-4B5C-92C8-0A2803F8F1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5600" y="64482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CH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Times New Roman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9pPr>
          </a:lstStyle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FC612C1-796E-44DB-AB8E-C4D552CAAF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84299" y="6460158"/>
            <a:ext cx="2540000" cy="353219"/>
          </a:xfrm>
          <a:prstGeom prst="rect">
            <a:avLst/>
          </a:prstGeom>
        </p:spPr>
        <p:txBody>
          <a:bodyPr/>
          <a:lstStyle>
            <a:defPPr>
              <a:defRPr lang="fr-CH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+mn-lt"/>
                <a:ea typeface="+mn-ea"/>
                <a:cs typeface="Times New Roman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9pPr>
          </a:lstStyle>
          <a:p>
            <a:fld id="{7EC78844-CC5A-4589-9636-336429F5EFD4}" type="slidenum">
              <a:rPr lang="fr-CH" smtClean="0"/>
              <a:pPr/>
              <a:t>17</a:t>
            </a:fld>
            <a:endParaRPr lang="fr-CH" dirty="0"/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3F07F5C8-17A2-4518-876F-066BC712A8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265899" y="6448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CH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Times New Roman" charset="0"/>
                <a:ea typeface="+mn-ea"/>
                <a:cs typeface="Times New Roman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9pPr>
          </a:lstStyle>
          <a:p>
            <a:r>
              <a:rPr lang="fr-FR"/>
              <a:t>www.formationcontinue.ch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5903295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528591-829D-454C-82DD-E7754EABA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H" b="1" dirty="0">
                <a:solidFill>
                  <a:srgbClr val="00B0F0"/>
                </a:solidFill>
              </a:rPr>
              <a:t>Positionnement de zones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2CF0661-7015-4414-8E84-5C4275436F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657" y="1726442"/>
            <a:ext cx="8742759" cy="4006813"/>
          </a:xfrm>
        </p:spPr>
        <p:txBody>
          <a:bodyPr>
            <a:normAutofit/>
          </a:bodyPr>
          <a:lstStyle/>
          <a:p>
            <a:r>
              <a:rPr lang="fr-CH" sz="2000" b="0" dirty="0">
                <a:latin typeface="Aptos" panose="020B0004020202020204" pitchFamily="34" charset="0"/>
              </a:rPr>
              <a:t>On peut positionner des éléments grâce au numéro de la ligne </a:t>
            </a:r>
          </a:p>
          <a:p>
            <a:endParaRPr lang="fr-CH" sz="2000" b="0" dirty="0">
              <a:latin typeface="Aptos" panose="020B0004020202020204" pitchFamily="34" charset="0"/>
            </a:endParaRPr>
          </a:p>
          <a:p>
            <a:endParaRPr lang="fr-CH" sz="2000" b="0" dirty="0">
              <a:latin typeface="Aptos" panose="020B0004020202020204" pitchFamily="34" charset="0"/>
            </a:endParaRPr>
          </a:p>
          <a:p>
            <a:endParaRPr lang="fr-CH" sz="2000" b="0" dirty="0">
              <a:latin typeface="Aptos" panose="020B0004020202020204" pitchFamily="34" charset="0"/>
            </a:endParaRPr>
          </a:p>
          <a:p>
            <a:endParaRPr lang="fr-CH" sz="2000" b="0" dirty="0">
              <a:latin typeface="Aptos" panose="020B0004020202020204" pitchFamily="34" charset="0"/>
            </a:endParaRPr>
          </a:p>
          <a:p>
            <a:endParaRPr lang="fr-CH" sz="2000" b="0" dirty="0">
              <a:latin typeface="Aptos" panose="020B0004020202020204" pitchFamily="34" charset="0"/>
            </a:endParaRPr>
          </a:p>
          <a:p>
            <a:endParaRPr lang="fr-CH" sz="2000" b="0" dirty="0">
              <a:latin typeface="Aptos" panose="020B0004020202020204" pitchFamily="34" charset="0"/>
            </a:endParaRPr>
          </a:p>
          <a:p>
            <a:r>
              <a:rPr lang="fr-CH" sz="2000" b="0" dirty="0">
                <a:latin typeface="Aptos" panose="020B0004020202020204" pitchFamily="34" charset="0"/>
              </a:rPr>
              <a:t>Utilisez un générateur : </a:t>
            </a:r>
            <a:r>
              <a:rPr lang="fr-CH" sz="2000" b="0" dirty="0">
                <a:latin typeface="Aptos" panose="020B0004020202020204" pitchFamily="34" charset="0"/>
                <a:hlinkClick r:id="rId3"/>
              </a:rPr>
              <a:t>https://cssgrid-generator.netlify.app/</a:t>
            </a:r>
            <a:r>
              <a:rPr lang="fr-CH" sz="2000" b="0" dirty="0">
                <a:latin typeface="Aptos" panose="020B0004020202020204" pitchFamily="34" charset="0"/>
              </a:rPr>
              <a:t> </a:t>
            </a:r>
          </a:p>
          <a:p>
            <a:r>
              <a:rPr lang="fr-CH" sz="2000" b="0" dirty="0">
                <a:latin typeface="Aptos" panose="020B0004020202020204" pitchFamily="34" charset="0"/>
              </a:rPr>
              <a:t>On peut définir un nom pour les numéros de lignes</a:t>
            </a:r>
          </a:p>
          <a:p>
            <a:endParaRPr lang="fr-CH" sz="2000" b="0" dirty="0">
              <a:latin typeface="Aptos" panose="020B0004020202020204" pitchFamily="34" charset="0"/>
            </a:endParaRP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01D96E2-9269-4B5C-92C8-0A2803F8F1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5600" y="64482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CH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Times New Roman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9pPr>
          </a:lstStyle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FC612C1-796E-44DB-AB8E-C4D552CAAF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84299" y="6460158"/>
            <a:ext cx="2540000" cy="353219"/>
          </a:xfrm>
          <a:prstGeom prst="rect">
            <a:avLst/>
          </a:prstGeom>
        </p:spPr>
        <p:txBody>
          <a:bodyPr/>
          <a:lstStyle>
            <a:defPPr>
              <a:defRPr lang="fr-CH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+mn-lt"/>
                <a:ea typeface="+mn-ea"/>
                <a:cs typeface="Times New Roman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9pPr>
          </a:lstStyle>
          <a:p>
            <a:fld id="{7EC78844-CC5A-4589-9636-336429F5EFD4}" type="slidenum">
              <a:rPr lang="fr-CH" smtClean="0"/>
              <a:pPr/>
              <a:t>18</a:t>
            </a:fld>
            <a:endParaRPr lang="fr-CH" dirty="0"/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3F07F5C8-17A2-4518-876F-066BC712A8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265899" y="6448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CH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Times New Roman" charset="0"/>
                <a:ea typeface="+mn-ea"/>
                <a:cs typeface="Times New Roman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9pPr>
          </a:lstStyle>
          <a:p>
            <a:r>
              <a:rPr lang="fr-FR"/>
              <a:t>www.formationcontinue.ch</a:t>
            </a:r>
            <a:endParaRPr lang="fr-CH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E245D40E-4B0A-45FC-BD71-5D444035A8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8856" y="2490325"/>
            <a:ext cx="1897544" cy="1585097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637F2063-14FF-46DA-8147-BDAB31E17C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77539" y="2675332"/>
            <a:ext cx="2088061" cy="1219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8696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528591-829D-454C-82DD-E7754EABA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b="1" dirty="0">
                <a:solidFill>
                  <a:srgbClr val="00B0F0"/>
                </a:solidFill>
              </a:rPr>
              <a:t>Grille et médias </a:t>
            </a:r>
            <a:r>
              <a:rPr lang="fr-CH" b="1" dirty="0" err="1">
                <a:solidFill>
                  <a:srgbClr val="00B0F0"/>
                </a:solidFill>
              </a:rPr>
              <a:t>queries</a:t>
            </a:r>
            <a:r>
              <a:rPr lang="fr-CH" b="1" dirty="0">
                <a:solidFill>
                  <a:srgbClr val="00B0F0"/>
                </a:solidFill>
              </a:rPr>
              <a:t>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2CF0661-7015-4414-8E84-5C4275436F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259" y="2342055"/>
            <a:ext cx="6577947" cy="3318478"/>
          </a:xfrm>
        </p:spPr>
        <p:txBody>
          <a:bodyPr>
            <a:normAutofit/>
          </a:bodyPr>
          <a:lstStyle/>
          <a:p>
            <a:r>
              <a:rPr lang="fr-CH" sz="2400" b="0" dirty="0">
                <a:latin typeface="Aptos" panose="020B0004020202020204" pitchFamily="34" charset="0"/>
              </a:rPr>
              <a:t>On peut définir des zones et les nommer </a:t>
            </a:r>
          </a:p>
          <a:p>
            <a:endParaRPr lang="fr-CH" sz="2400" b="0" dirty="0">
              <a:latin typeface="Aptos" panose="020B0004020202020204" pitchFamily="34" charset="0"/>
            </a:endParaRPr>
          </a:p>
          <a:p>
            <a:r>
              <a:rPr lang="fr-CH" sz="2400" b="0" dirty="0">
                <a:latin typeface="Aptos" panose="020B0004020202020204" pitchFamily="34" charset="0"/>
              </a:rPr>
              <a:t>On peut ensuite utiliser les zones créées</a:t>
            </a:r>
          </a:p>
          <a:p>
            <a:endParaRPr lang="fr-CH" sz="2400" b="0" dirty="0">
              <a:latin typeface="Aptos" panose="020B0004020202020204" pitchFamily="34" charset="0"/>
            </a:endParaRPr>
          </a:p>
          <a:p>
            <a:r>
              <a:rPr lang="fr-CH" sz="2400" b="0" dirty="0">
                <a:latin typeface="Aptos" panose="020B0004020202020204" pitchFamily="34" charset="0"/>
              </a:rPr>
              <a:t>Permet de travailler facilement avec les médias </a:t>
            </a:r>
            <a:r>
              <a:rPr lang="fr-CH" sz="2400" b="0" dirty="0" err="1">
                <a:latin typeface="Aptos" panose="020B0004020202020204" pitchFamily="34" charset="0"/>
              </a:rPr>
              <a:t>queries</a:t>
            </a:r>
            <a:r>
              <a:rPr lang="fr-CH" sz="2400" b="0" dirty="0">
                <a:latin typeface="Aptos" panose="020B0004020202020204" pitchFamily="34" charset="0"/>
              </a:rPr>
              <a:t> en redéfinissant les zones 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01D96E2-9269-4B5C-92C8-0A2803F8F1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5600" y="64482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CH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Times New Roman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9pPr>
          </a:lstStyle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FC612C1-796E-44DB-AB8E-C4D552CAAF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84299" y="6460158"/>
            <a:ext cx="2540000" cy="353219"/>
          </a:xfrm>
          <a:prstGeom prst="rect">
            <a:avLst/>
          </a:prstGeom>
        </p:spPr>
        <p:txBody>
          <a:bodyPr/>
          <a:lstStyle>
            <a:defPPr>
              <a:defRPr lang="fr-CH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+mn-lt"/>
                <a:ea typeface="+mn-ea"/>
                <a:cs typeface="Times New Roman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9pPr>
          </a:lstStyle>
          <a:p>
            <a:fld id="{7EC78844-CC5A-4589-9636-336429F5EFD4}" type="slidenum">
              <a:rPr lang="fr-CH" smtClean="0"/>
              <a:pPr/>
              <a:t>19</a:t>
            </a:fld>
            <a:endParaRPr lang="fr-CH" dirty="0"/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3F07F5C8-17A2-4518-876F-066BC712A8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265899" y="6448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CH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Times New Roman" charset="0"/>
                <a:ea typeface="+mn-ea"/>
                <a:cs typeface="Times New Roman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9pPr>
          </a:lstStyle>
          <a:p>
            <a:r>
              <a:rPr lang="fr-FR"/>
              <a:t>www.formationcontinue.ch</a:t>
            </a:r>
            <a:endParaRPr lang="fr-CH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4A968E20-D99A-4476-871C-728949BB5D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2184" y="2204864"/>
            <a:ext cx="3441628" cy="2874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332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3D4B35-7976-2140-D016-2E9BF4A2FDDE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27115" y="2910362"/>
            <a:ext cx="10515600" cy="1325563"/>
          </a:xfrm>
        </p:spPr>
        <p:txBody>
          <a:bodyPr>
            <a:normAutofit/>
          </a:bodyPr>
          <a:lstStyle/>
          <a:p>
            <a:r>
              <a:rPr lang="fr-CH" sz="6000" b="1" dirty="0">
                <a:solidFill>
                  <a:srgbClr val="00B0F0"/>
                </a:solidFill>
              </a:rPr>
              <a:t>Les </a:t>
            </a:r>
            <a:r>
              <a:rPr lang="fr-CH" sz="6000" b="1" dirty="0" err="1">
                <a:solidFill>
                  <a:srgbClr val="00B0F0"/>
                </a:solidFill>
              </a:rPr>
              <a:t>grids</a:t>
            </a:r>
            <a:endParaRPr lang="fr-CH" sz="6000" b="1" dirty="0">
              <a:solidFill>
                <a:srgbClr val="00B0F0"/>
              </a:solidFill>
            </a:endParaRP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262C916-C523-D78F-8E44-7344AF4257EF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FR"/>
              <a:t>www.formationcontinue.ch</a:t>
            </a:r>
            <a:endParaRPr lang="fr-CH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2CE6961-1BAE-3558-1F0D-7C6F706E9287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D9E4241-5A79-AEBE-B380-310FEFCE8712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7EC78844-CC5A-4589-9636-336429F5EFD4}" type="slidenum">
              <a:rPr lang="fr-CH" smtClean="0"/>
              <a:pPr/>
              <a:t>2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9092814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8CF27C-276B-227F-4DF1-EC4BC68256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420BB4-72A5-F13A-79BD-ABAAAB40898E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H" b="1" dirty="0">
                <a:solidFill>
                  <a:srgbClr val="00B0F0"/>
                </a:solidFill>
              </a:rPr>
              <a:t>Liens utiles et exercices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81159C1-9CDD-D516-4AE2-A92B80A54933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fr-CH" sz="1800" dirty="0"/>
              <a:t>Les grilles : exemples de codes pour apprendre : </a:t>
            </a:r>
            <a:r>
              <a:rPr lang="fr-CH" sz="1800" dirty="0">
                <a:hlinkClick r:id="rId7"/>
              </a:rPr>
              <a:t>https://gridbyexample.com/examples/</a:t>
            </a:r>
            <a:endParaRPr lang="fr-CH" sz="1800" dirty="0"/>
          </a:p>
          <a:p>
            <a:r>
              <a:rPr lang="fr-CH" sz="1800" dirty="0"/>
              <a:t>S’entrainer : </a:t>
            </a:r>
            <a:r>
              <a:rPr lang="fr-CH" sz="1800" dirty="0">
                <a:hlinkClick r:id="rId8"/>
              </a:rPr>
              <a:t>https://developer.mozilla.org/fr/docs/Learn/CSS/CSS_layout/Grid_skills#disposition_en_grille_1</a:t>
            </a:r>
            <a:endParaRPr lang="fr-CH" sz="1800" dirty="0"/>
          </a:p>
          <a:p>
            <a:r>
              <a:rPr lang="fr-CH" sz="1800" dirty="0"/>
              <a:t>Doc : </a:t>
            </a:r>
            <a:r>
              <a:rPr lang="fr-CH" sz="1800" dirty="0">
                <a:hlinkClick r:id="rId9"/>
              </a:rPr>
              <a:t>https://developer.mozilla.org/en-US/docs/Web/CSS/grid</a:t>
            </a:r>
            <a:endParaRPr lang="fr-CH" sz="1800" dirty="0"/>
          </a:p>
          <a:p>
            <a:r>
              <a:rPr lang="fr-CH" sz="1800" dirty="0"/>
              <a:t> 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26BDB17-13EB-4585-8DCC-D11EC7126934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fr-FR"/>
              <a:t>www.formationcontinue.ch</a:t>
            </a:r>
            <a:endParaRPr lang="fr-CH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5EAB735-C869-6F35-B6D9-830CB10FD0FB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5A37A34-E9FF-7731-E74E-A54E610B0850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7EC78844-CC5A-4589-9636-336429F5EFD4}" type="slidenum">
              <a:rPr lang="fr-CH" smtClean="0"/>
              <a:pPr/>
              <a:t>20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9880898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B26374-181B-1E43-5D87-70C74B1E0B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E8AB5D-65A1-17F2-646B-7FBE90246D67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H" b="1" dirty="0" err="1">
                <a:solidFill>
                  <a:srgbClr val="00B0F0"/>
                </a:solidFill>
              </a:rPr>
              <a:t>Grid</a:t>
            </a:r>
            <a:r>
              <a:rPr lang="fr-CH" b="1" dirty="0">
                <a:solidFill>
                  <a:srgbClr val="00B0F0"/>
                </a:solidFill>
              </a:rPr>
              <a:t> vs Flex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C6EF918-DB03-1857-2173-9820BF7FE64D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fr-CH" sz="2800" dirty="0"/>
              <a:t>Flex 	</a:t>
            </a:r>
          </a:p>
          <a:p>
            <a:pPr lvl="1"/>
            <a:r>
              <a:rPr lang="fr-CH" dirty="0"/>
              <a:t>Est adapté pour une conception d’alignement à une seule dimension </a:t>
            </a:r>
          </a:p>
          <a:p>
            <a:pPr lvl="1"/>
            <a:r>
              <a:rPr lang="fr-CH" dirty="0"/>
              <a:t>Navigation</a:t>
            </a:r>
          </a:p>
          <a:p>
            <a:pPr marL="457200" lvl="1" indent="0">
              <a:buNone/>
            </a:pPr>
            <a:endParaRPr lang="fr-CH" dirty="0"/>
          </a:p>
          <a:p>
            <a:r>
              <a:rPr lang="fr-CH" dirty="0" err="1"/>
              <a:t>Grid</a:t>
            </a:r>
            <a:r>
              <a:rPr lang="fr-CH" dirty="0"/>
              <a:t> </a:t>
            </a:r>
          </a:p>
          <a:p>
            <a:pPr lvl="1"/>
            <a:r>
              <a:rPr lang="fr-CH" dirty="0"/>
              <a:t>Model de </a:t>
            </a:r>
            <a:r>
              <a:rPr lang="fr-CH" dirty="0" err="1"/>
              <a:t>layout</a:t>
            </a:r>
            <a:r>
              <a:rPr lang="fr-CH" dirty="0"/>
              <a:t> bidimensionnel </a:t>
            </a:r>
          </a:p>
          <a:p>
            <a:pPr lvl="1"/>
            <a:r>
              <a:rPr lang="fr-CH" dirty="0"/>
              <a:t>Gestion de l’espace en lignes et colonnes </a:t>
            </a:r>
          </a:p>
          <a:p>
            <a:pPr lvl="1"/>
            <a:r>
              <a:rPr lang="fr-CH" dirty="0"/>
              <a:t>Mise en page complexe</a:t>
            </a:r>
          </a:p>
          <a:p>
            <a:pPr lvl="1"/>
            <a:endParaRPr lang="fr-CH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fr-CH" dirty="0"/>
              <a:t>On les utiliser les deux sur une </a:t>
            </a:r>
            <a:r>
              <a:rPr lang="fr-CH"/>
              <a:t>même page </a:t>
            </a:r>
            <a:endParaRPr lang="fr-CH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0A59265-2FC6-1C71-1EC0-AB8BF78AF34B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fr-FR"/>
              <a:t>www.formationcontinue.ch</a:t>
            </a:r>
            <a:endParaRPr lang="fr-CH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0AA2DE6-F856-E91C-5985-4719444C0706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F199187-CD1A-86F5-D4E2-99EAB3332F32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7EC78844-CC5A-4589-9636-336429F5EFD4}" type="slidenum">
              <a:rPr lang="fr-CH" smtClean="0"/>
              <a:pPr/>
              <a:t>21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8863949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39E97C-B523-B41A-5617-85EBF25EDC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B9B7DE-EAD1-E050-EA37-D8DF82BC58D4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H" b="1" dirty="0">
                <a:solidFill>
                  <a:srgbClr val="00B0F0"/>
                </a:solidFill>
              </a:rPr>
              <a:t>Notes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036627D-156B-3A62-8F29-D2826EBCA504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endParaRPr lang="fr-CH" sz="2800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0206E32-349F-DF86-6281-568D1D73EDD1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fr-FR"/>
              <a:t>www.formationcontinue.ch</a:t>
            </a:r>
            <a:endParaRPr lang="fr-CH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A402517-7543-EEA4-33F3-34F1931A2A32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C8DB888-BFFF-4CAE-BC19-82091578A3B6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7EC78844-CC5A-4589-9636-336429F5EFD4}" type="slidenum">
              <a:rPr lang="fr-CH" smtClean="0"/>
              <a:pPr/>
              <a:t>22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33534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528591-829D-454C-82DD-E7754EABA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H" b="1" dirty="0">
                <a:solidFill>
                  <a:srgbClr val="00B0F0"/>
                </a:solidFill>
              </a:rPr>
              <a:t>L’outil Firefox 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01D96E2-9269-4B5C-92C8-0A2803F8F1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5600" y="64482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CH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Times New Roman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9pPr>
          </a:lstStyle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FC612C1-796E-44DB-AB8E-C4D552CAAF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84299" y="6460158"/>
            <a:ext cx="2540000" cy="353219"/>
          </a:xfrm>
          <a:prstGeom prst="rect">
            <a:avLst/>
          </a:prstGeom>
        </p:spPr>
        <p:txBody>
          <a:bodyPr/>
          <a:lstStyle>
            <a:defPPr>
              <a:defRPr lang="fr-CH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+mn-lt"/>
                <a:ea typeface="+mn-ea"/>
                <a:cs typeface="Times New Roman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9pPr>
          </a:lstStyle>
          <a:p>
            <a:fld id="{7EC78844-CC5A-4589-9636-336429F5EFD4}" type="slidenum">
              <a:rPr lang="fr-CH" smtClean="0"/>
              <a:pPr/>
              <a:t>3</a:t>
            </a:fld>
            <a:endParaRPr lang="fr-CH" dirty="0"/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3F07F5C8-17A2-4518-876F-066BC712A8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265899" y="6448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CH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Times New Roman" charset="0"/>
                <a:ea typeface="+mn-ea"/>
                <a:cs typeface="Times New Roman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9pPr>
          </a:lstStyle>
          <a:p>
            <a:r>
              <a:rPr lang="fr-FR"/>
              <a:t>www.formationcontinue.ch</a:t>
            </a:r>
            <a:endParaRPr lang="fr-CH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BEA95939-6E7B-458C-8C09-5E71A65258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5920" y="2284349"/>
            <a:ext cx="5069851" cy="2618749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340DB285-865F-1791-F18A-C0569784AC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985" y="2135979"/>
            <a:ext cx="3600400" cy="291549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9930025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528591-829D-454C-82DD-E7754EABA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b="1" dirty="0">
                <a:solidFill>
                  <a:srgbClr val="00B0F0"/>
                </a:solidFill>
              </a:rPr>
              <a:t>Rendre son contenu «</a:t>
            </a:r>
            <a:r>
              <a:rPr lang="fr-CH" b="1" dirty="0" err="1">
                <a:solidFill>
                  <a:srgbClr val="00B0F0"/>
                </a:solidFill>
              </a:rPr>
              <a:t>grid</a:t>
            </a:r>
            <a:r>
              <a:rPr lang="fr-CH" b="1" dirty="0">
                <a:solidFill>
                  <a:srgbClr val="00B0F0"/>
                </a:solidFill>
              </a:rPr>
              <a:t>»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2CF0661-7015-4414-8E84-5C4275436F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00050" lvl="1" indent="0">
              <a:buNone/>
            </a:pPr>
            <a:r>
              <a:rPr lang="fr-CH" sz="2800" b="1" dirty="0">
                <a:latin typeface="Aptos" panose="020B0004020202020204" pitchFamily="34" charset="0"/>
              </a:rPr>
              <a:t>Display : </a:t>
            </a:r>
            <a:r>
              <a:rPr lang="fr-CH" sz="2800" b="1" dirty="0" err="1">
                <a:latin typeface="Aptos" panose="020B0004020202020204" pitchFamily="34" charset="0"/>
              </a:rPr>
              <a:t>grid</a:t>
            </a:r>
            <a:r>
              <a:rPr lang="fr-CH" sz="2800" b="1" dirty="0">
                <a:latin typeface="Aptos" panose="020B0004020202020204" pitchFamily="34" charset="0"/>
              </a:rPr>
              <a:t> (sur le conteneur)</a:t>
            </a:r>
          </a:p>
          <a:p>
            <a:endParaRPr lang="fr-CH" sz="2400" b="0" dirty="0">
              <a:latin typeface="Aptos" panose="020B0004020202020204" pitchFamily="34" charset="0"/>
            </a:endParaRPr>
          </a:p>
          <a:p>
            <a:r>
              <a:rPr lang="fr-CH" sz="2400" b="0" dirty="0">
                <a:latin typeface="Aptos" panose="020B0004020202020204" pitchFamily="34" charset="0"/>
              </a:rPr>
              <a:t>On peut ensuite organiser le contenu en grille (</a:t>
            </a:r>
            <a:r>
              <a:rPr lang="fr-CH" sz="2400" b="0" dirty="0" err="1">
                <a:latin typeface="Aptos" panose="020B0004020202020204" pitchFamily="34" charset="0"/>
              </a:rPr>
              <a:t>grid</a:t>
            </a:r>
            <a:r>
              <a:rPr lang="fr-CH" sz="2400" b="0" dirty="0">
                <a:latin typeface="Aptos" panose="020B0004020202020204" pitchFamily="34" charset="0"/>
              </a:rPr>
              <a:t>)</a:t>
            </a:r>
          </a:p>
          <a:p>
            <a:r>
              <a:rPr lang="fr-CH" sz="2400" b="0" dirty="0">
                <a:latin typeface="Aptos" panose="020B0004020202020204" pitchFamily="34" charset="0"/>
              </a:rPr>
              <a:t>La notation raccourcie </a:t>
            </a:r>
            <a:r>
              <a:rPr lang="fr-CH" sz="2400" b="0" dirty="0" err="1">
                <a:latin typeface="Aptos" panose="020B0004020202020204" pitchFamily="34" charset="0"/>
              </a:rPr>
              <a:t>grid</a:t>
            </a:r>
            <a:r>
              <a:rPr lang="fr-CH" sz="2400" b="0" dirty="0">
                <a:latin typeface="Aptos" panose="020B0004020202020204" pitchFamily="34" charset="0"/>
              </a:rPr>
              <a:t> comporte les propriétés suivantes 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CH" sz="1800" dirty="0" err="1">
                <a:solidFill>
                  <a:srgbClr val="059862"/>
                </a:solidFill>
                <a:latin typeface="Aptos" panose="020B0004020202020204" pitchFamily="34" charset="0"/>
                <a:hlinkClick r:id="rId2"/>
              </a:rPr>
              <a:t>grid</a:t>
            </a:r>
            <a:r>
              <a:rPr lang="fr-CH" sz="1800" dirty="0">
                <a:solidFill>
                  <a:srgbClr val="059862"/>
                </a:solidFill>
                <a:latin typeface="Aptos" panose="020B0004020202020204" pitchFamily="34" charset="0"/>
                <a:hlinkClick r:id="rId2"/>
              </a:rPr>
              <a:t>-template-</a:t>
            </a:r>
            <a:r>
              <a:rPr lang="fr-CH" sz="1800" dirty="0" err="1">
                <a:solidFill>
                  <a:srgbClr val="059862"/>
                </a:solidFill>
                <a:latin typeface="Aptos" panose="020B0004020202020204" pitchFamily="34" charset="0"/>
                <a:hlinkClick r:id="rId2"/>
              </a:rPr>
              <a:t>rows</a:t>
            </a:r>
            <a:endParaRPr lang="fr-CH" sz="1800" dirty="0">
              <a:solidFill>
                <a:srgbClr val="000000"/>
              </a:solidFill>
              <a:latin typeface="Aptos" panose="020B0004020202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fr-CH" sz="1800" dirty="0" err="1">
                <a:solidFill>
                  <a:srgbClr val="000000"/>
                </a:solidFill>
                <a:latin typeface="Aptos" panose="020B0004020202020204" pitchFamily="34" charset="0"/>
                <a:hlinkClick r:id="rId3"/>
              </a:rPr>
              <a:t>grid</a:t>
            </a:r>
            <a:r>
              <a:rPr lang="fr-CH" sz="1800" dirty="0">
                <a:solidFill>
                  <a:srgbClr val="000000"/>
                </a:solidFill>
                <a:latin typeface="Aptos" panose="020B0004020202020204" pitchFamily="34" charset="0"/>
                <a:hlinkClick r:id="rId3"/>
              </a:rPr>
              <a:t>-template-</a:t>
            </a:r>
            <a:r>
              <a:rPr lang="fr-CH" sz="1800" dirty="0" err="1">
                <a:solidFill>
                  <a:srgbClr val="000000"/>
                </a:solidFill>
                <a:latin typeface="Aptos" panose="020B0004020202020204" pitchFamily="34" charset="0"/>
                <a:hlinkClick r:id="rId3"/>
              </a:rPr>
              <a:t>columns</a:t>
            </a:r>
            <a:endParaRPr lang="fr-CH" sz="1800" dirty="0">
              <a:solidFill>
                <a:srgbClr val="000000"/>
              </a:solidFill>
              <a:latin typeface="Aptos" panose="020B0004020202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fr-CH" sz="1800" dirty="0" err="1">
                <a:solidFill>
                  <a:srgbClr val="000000"/>
                </a:solidFill>
                <a:latin typeface="Aptos" panose="020B0004020202020204" pitchFamily="34" charset="0"/>
                <a:hlinkClick r:id="rId4"/>
              </a:rPr>
              <a:t>grid</a:t>
            </a:r>
            <a:r>
              <a:rPr lang="fr-CH" sz="1800" dirty="0">
                <a:solidFill>
                  <a:srgbClr val="000000"/>
                </a:solidFill>
                <a:latin typeface="Aptos" panose="020B0004020202020204" pitchFamily="34" charset="0"/>
                <a:hlinkClick r:id="rId4"/>
              </a:rPr>
              <a:t>-template-areas</a:t>
            </a:r>
            <a:endParaRPr lang="fr-CH" sz="1800" dirty="0">
              <a:solidFill>
                <a:srgbClr val="000000"/>
              </a:solidFill>
              <a:latin typeface="Aptos" panose="020B0004020202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fr-CH" sz="1800" dirty="0" err="1">
                <a:solidFill>
                  <a:srgbClr val="000000"/>
                </a:solidFill>
                <a:latin typeface="Aptos" panose="020B0004020202020204" pitchFamily="34" charset="0"/>
                <a:hlinkClick r:id="rId5"/>
              </a:rPr>
              <a:t>grid</a:t>
            </a:r>
            <a:r>
              <a:rPr lang="fr-CH" sz="1800" dirty="0">
                <a:solidFill>
                  <a:srgbClr val="000000"/>
                </a:solidFill>
                <a:latin typeface="Aptos" panose="020B0004020202020204" pitchFamily="34" charset="0"/>
                <a:hlinkClick r:id="rId5"/>
              </a:rPr>
              <a:t>-auto-</a:t>
            </a:r>
            <a:r>
              <a:rPr lang="fr-CH" sz="1800" dirty="0" err="1">
                <a:solidFill>
                  <a:srgbClr val="000000"/>
                </a:solidFill>
                <a:latin typeface="Aptos" panose="020B0004020202020204" pitchFamily="34" charset="0"/>
                <a:hlinkClick r:id="rId5"/>
              </a:rPr>
              <a:t>rows</a:t>
            </a:r>
            <a:endParaRPr lang="fr-CH" sz="1800" dirty="0">
              <a:solidFill>
                <a:srgbClr val="000000"/>
              </a:solidFill>
              <a:latin typeface="Aptos" panose="020B0004020202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fr-CH" sz="1800" dirty="0" err="1">
                <a:solidFill>
                  <a:srgbClr val="000000"/>
                </a:solidFill>
                <a:latin typeface="Aptos" panose="020B0004020202020204" pitchFamily="34" charset="0"/>
                <a:hlinkClick r:id="rId6"/>
              </a:rPr>
              <a:t>grid</a:t>
            </a:r>
            <a:r>
              <a:rPr lang="fr-CH" sz="1800" dirty="0">
                <a:solidFill>
                  <a:srgbClr val="000000"/>
                </a:solidFill>
                <a:latin typeface="Aptos" panose="020B0004020202020204" pitchFamily="34" charset="0"/>
                <a:hlinkClick r:id="rId6"/>
              </a:rPr>
              <a:t>-auto-</a:t>
            </a:r>
            <a:r>
              <a:rPr lang="fr-CH" sz="1800" dirty="0" err="1">
                <a:solidFill>
                  <a:srgbClr val="000000"/>
                </a:solidFill>
                <a:latin typeface="Aptos" panose="020B0004020202020204" pitchFamily="34" charset="0"/>
                <a:hlinkClick r:id="rId6"/>
              </a:rPr>
              <a:t>columns</a:t>
            </a:r>
            <a:endParaRPr lang="fr-CH" sz="1800" dirty="0">
              <a:solidFill>
                <a:srgbClr val="000000"/>
              </a:solidFill>
              <a:latin typeface="Aptos" panose="020B0004020202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fr-CH" sz="1800" dirty="0" err="1">
                <a:solidFill>
                  <a:srgbClr val="000000"/>
                </a:solidFill>
                <a:latin typeface="Aptos" panose="020B0004020202020204" pitchFamily="34" charset="0"/>
                <a:hlinkClick r:id="rId7"/>
              </a:rPr>
              <a:t>grid</a:t>
            </a:r>
            <a:r>
              <a:rPr lang="fr-CH" sz="1800" dirty="0">
                <a:solidFill>
                  <a:srgbClr val="000000"/>
                </a:solidFill>
                <a:latin typeface="Aptos" panose="020B0004020202020204" pitchFamily="34" charset="0"/>
                <a:hlinkClick r:id="rId7"/>
              </a:rPr>
              <a:t>-auto-flow</a:t>
            </a:r>
            <a:endParaRPr lang="fr-CH" sz="1800" dirty="0">
              <a:solidFill>
                <a:srgbClr val="000000"/>
              </a:solidFill>
              <a:latin typeface="Aptos" panose="020B0004020202020204" pitchFamily="34" charset="0"/>
            </a:endParaRP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01D96E2-9269-4B5C-92C8-0A2803F8F1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5600" y="64482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CH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Times New Roman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9pPr>
          </a:lstStyle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FC612C1-796E-44DB-AB8E-C4D552CAAF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84299" y="6460158"/>
            <a:ext cx="2540000" cy="353219"/>
          </a:xfrm>
          <a:prstGeom prst="rect">
            <a:avLst/>
          </a:prstGeom>
        </p:spPr>
        <p:txBody>
          <a:bodyPr/>
          <a:lstStyle>
            <a:defPPr>
              <a:defRPr lang="fr-CH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+mn-lt"/>
                <a:ea typeface="+mn-ea"/>
                <a:cs typeface="Times New Roman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9pPr>
          </a:lstStyle>
          <a:p>
            <a:fld id="{7EC78844-CC5A-4589-9636-336429F5EFD4}" type="slidenum">
              <a:rPr lang="fr-CH" smtClean="0"/>
              <a:pPr/>
              <a:t>4</a:t>
            </a:fld>
            <a:endParaRPr lang="fr-CH" dirty="0"/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3F07F5C8-17A2-4518-876F-066BC712A8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265899" y="6448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CH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Times New Roman" charset="0"/>
                <a:ea typeface="+mn-ea"/>
                <a:cs typeface="Times New Roman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9pPr>
          </a:lstStyle>
          <a:p>
            <a:r>
              <a:rPr lang="fr-FR"/>
              <a:t>www.formationcontinue.ch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090421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FD60DF-D29E-4D8F-9A00-5357D606C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b="1" dirty="0">
                <a:solidFill>
                  <a:srgbClr val="00B0F0"/>
                </a:solidFill>
              </a:rPr>
              <a:t>Les Grilles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5A86838-6592-46DD-8E9C-C485BCF303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H" sz="2000" b="0" dirty="0">
                <a:latin typeface="Aptos" panose="020B0004020202020204" pitchFamily="34" charset="0"/>
              </a:rPr>
              <a:t>Permet une disposition en grille en 2 dimensions </a:t>
            </a:r>
          </a:p>
          <a:p>
            <a:pPr marL="0" indent="0">
              <a:buNone/>
            </a:pPr>
            <a:endParaRPr lang="fr-CH" sz="2000" b="0" dirty="0">
              <a:latin typeface="Aptos" panose="020B0004020202020204" pitchFamily="34" charset="0"/>
            </a:endParaRPr>
          </a:p>
          <a:p>
            <a:r>
              <a:rPr lang="fr-CH" sz="2000" b="0" dirty="0">
                <a:latin typeface="Aptos" panose="020B0004020202020204" pitchFamily="34" charset="0"/>
              </a:rPr>
              <a:t>Divise l’espace d’affichage en zones en définissant</a:t>
            </a:r>
          </a:p>
          <a:p>
            <a:pPr lvl="1"/>
            <a:r>
              <a:rPr lang="fr-CH" sz="1600" dirty="0">
                <a:latin typeface="Aptos" panose="020B0004020202020204" pitchFamily="34" charset="0"/>
              </a:rPr>
              <a:t>Taille</a:t>
            </a:r>
          </a:p>
          <a:p>
            <a:pPr lvl="1"/>
            <a:r>
              <a:rPr lang="fr-CH" sz="1600" dirty="0">
                <a:latin typeface="Aptos" panose="020B0004020202020204" pitchFamily="34" charset="0"/>
              </a:rPr>
              <a:t>Position</a:t>
            </a:r>
          </a:p>
          <a:p>
            <a:pPr lvl="1"/>
            <a:r>
              <a:rPr lang="fr-CH" sz="1600" dirty="0">
                <a:latin typeface="Aptos" panose="020B0004020202020204" pitchFamily="34" charset="0"/>
              </a:rPr>
              <a:t>Empilement </a:t>
            </a:r>
          </a:p>
          <a:p>
            <a:pPr lvl="1"/>
            <a:endParaRPr lang="fr-CH" sz="1600" dirty="0">
              <a:latin typeface="Aptos" panose="020B0004020202020204" pitchFamily="34" charset="0"/>
            </a:endParaRPr>
          </a:p>
          <a:p>
            <a:r>
              <a:rPr lang="fr-CH" sz="2000" b="0" dirty="0">
                <a:latin typeface="Aptos" panose="020B0004020202020204" pitchFamily="34" charset="0"/>
              </a:rPr>
              <a:t>Permet un alignement en ligne et en colonnes</a:t>
            </a:r>
          </a:p>
          <a:p>
            <a:endParaRPr lang="fr-CH" sz="2000" b="0" dirty="0">
              <a:latin typeface="Aptos" panose="020B0004020202020204" pitchFamily="34" charset="0"/>
            </a:endParaRPr>
          </a:p>
          <a:p>
            <a:r>
              <a:rPr lang="fr-CH" sz="2000" b="0" dirty="0">
                <a:latin typeface="Aptos" panose="020B0004020202020204" pitchFamily="34" charset="0"/>
              </a:rPr>
              <a:t>Utilisable sur une partie de la page ou pour la disposition d’une page 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AFE27DB-82C9-42B0-9367-908B12D715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5600" y="64482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CH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Times New Roman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9pPr>
          </a:lstStyle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D68155C-E59E-4D40-8703-B409932287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84299" y="6460158"/>
            <a:ext cx="2540000" cy="353219"/>
          </a:xfrm>
          <a:prstGeom prst="rect">
            <a:avLst/>
          </a:prstGeom>
        </p:spPr>
        <p:txBody>
          <a:bodyPr/>
          <a:lstStyle>
            <a:defPPr>
              <a:defRPr lang="fr-CH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+mn-lt"/>
                <a:ea typeface="+mn-ea"/>
                <a:cs typeface="Times New Roman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9pPr>
          </a:lstStyle>
          <a:p>
            <a:fld id="{7EC78844-CC5A-4589-9636-336429F5EFD4}" type="slidenum">
              <a:rPr lang="fr-CH" smtClean="0"/>
              <a:pPr/>
              <a:t>5</a:t>
            </a:fld>
            <a:endParaRPr lang="fr-CH" dirty="0"/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6096BFD5-C560-4D2E-AD95-B68DDAA85F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265899" y="6448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CH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Times New Roman" charset="0"/>
                <a:ea typeface="+mn-ea"/>
                <a:cs typeface="Times New Roman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9pPr>
          </a:lstStyle>
          <a:p>
            <a:r>
              <a:rPr lang="fr-FR"/>
              <a:t>www.formationcontinue.ch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286272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528591-829D-454C-82DD-E7754EABA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b="1" dirty="0">
                <a:solidFill>
                  <a:srgbClr val="00B0F0"/>
                </a:solidFill>
              </a:rPr>
              <a:t>Comment fonctionne une grille ?</a:t>
            </a:r>
            <a:r>
              <a:rPr lang="fr-CH" sz="2800" b="0" dirty="0">
                <a:solidFill>
                  <a:srgbClr val="00B0F0"/>
                </a:solidFill>
              </a:rPr>
              <a:t>	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2CF0661-7015-4414-8E84-5C4275436F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fr-CH" sz="2000" b="0" dirty="0">
                <a:latin typeface="Aptos" panose="020B0004020202020204" pitchFamily="34" charset="0"/>
              </a:rPr>
              <a:t>Des lignes horizontales pour les rangées</a:t>
            </a:r>
          </a:p>
          <a:p>
            <a:pPr>
              <a:lnSpc>
                <a:spcPct val="150000"/>
              </a:lnSpc>
            </a:pPr>
            <a:r>
              <a:rPr lang="fr-CH" sz="2000" b="0" dirty="0">
                <a:latin typeface="Aptos" panose="020B0004020202020204" pitchFamily="34" charset="0"/>
              </a:rPr>
              <a:t>Des lignes verticales pour les colonnes </a:t>
            </a:r>
          </a:p>
          <a:p>
            <a:pPr lvl="1">
              <a:lnSpc>
                <a:spcPct val="150000"/>
              </a:lnSpc>
            </a:pPr>
            <a:r>
              <a:rPr lang="fr-CH" sz="1600" dirty="0">
                <a:latin typeface="Aptos" panose="020B0004020202020204" pitchFamily="34" charset="0"/>
              </a:rPr>
              <a:t>De taille variables ou fixes</a:t>
            </a:r>
          </a:p>
          <a:p>
            <a:pPr lvl="1">
              <a:lnSpc>
                <a:spcPct val="150000"/>
              </a:lnSpc>
            </a:pPr>
            <a:r>
              <a:rPr lang="fr-CH" sz="1600" dirty="0">
                <a:latin typeface="Aptos" panose="020B0004020202020204" pitchFamily="34" charset="0"/>
              </a:rPr>
              <a:t>Taille pouvant être définie en fraction (</a:t>
            </a:r>
            <a:r>
              <a:rPr lang="fr-CH" sz="1600" dirty="0" err="1">
                <a:latin typeface="Aptos" panose="020B0004020202020204" pitchFamily="34" charset="0"/>
              </a:rPr>
              <a:t>fr</a:t>
            </a:r>
            <a:r>
              <a:rPr lang="fr-CH" sz="1600" dirty="0">
                <a:latin typeface="Aptos" panose="020B0004020202020204" pitchFamily="34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fr-CH" sz="2000" b="0" dirty="0">
                <a:latin typeface="Aptos" panose="020B0004020202020204" pitchFamily="34" charset="0"/>
              </a:rPr>
              <a:t>Placement des éléments</a:t>
            </a:r>
          </a:p>
          <a:p>
            <a:pPr>
              <a:lnSpc>
                <a:spcPct val="150000"/>
              </a:lnSpc>
            </a:pPr>
            <a:r>
              <a:rPr lang="fr-CH" sz="2000" b="0" dirty="0">
                <a:latin typeface="Aptos" panose="020B0004020202020204" pitchFamily="34" charset="0"/>
              </a:rPr>
              <a:t>Contrôle de l’alignement</a:t>
            </a:r>
          </a:p>
          <a:p>
            <a:pPr>
              <a:lnSpc>
                <a:spcPct val="150000"/>
              </a:lnSpc>
            </a:pPr>
            <a:r>
              <a:rPr lang="fr-CH" sz="2000" b="0" dirty="0">
                <a:latin typeface="Aptos" panose="020B0004020202020204" pitchFamily="34" charset="0"/>
              </a:rPr>
              <a:t>Contrôle des contenus qui se chevauchent </a:t>
            </a:r>
          </a:p>
          <a:p>
            <a:endParaRPr lang="fr-CH" sz="2000" b="0" dirty="0"/>
          </a:p>
          <a:p>
            <a:endParaRPr lang="fr-CH" sz="1600" b="0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01D96E2-9269-4B5C-92C8-0A2803F8F1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5600" y="64482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CH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Times New Roman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9pPr>
          </a:lstStyle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FC612C1-796E-44DB-AB8E-C4D552CAAF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84299" y="6460158"/>
            <a:ext cx="2540000" cy="353219"/>
          </a:xfrm>
          <a:prstGeom prst="rect">
            <a:avLst/>
          </a:prstGeom>
        </p:spPr>
        <p:txBody>
          <a:bodyPr/>
          <a:lstStyle>
            <a:defPPr>
              <a:defRPr lang="fr-CH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+mn-lt"/>
                <a:ea typeface="+mn-ea"/>
                <a:cs typeface="Times New Roman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9pPr>
          </a:lstStyle>
          <a:p>
            <a:fld id="{7EC78844-CC5A-4589-9636-336429F5EFD4}" type="slidenum">
              <a:rPr lang="fr-CH" smtClean="0"/>
              <a:pPr/>
              <a:t>6</a:t>
            </a:fld>
            <a:endParaRPr lang="fr-CH" dirty="0"/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3F07F5C8-17A2-4518-876F-066BC712A8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265899" y="6448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CH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Times New Roman" charset="0"/>
                <a:ea typeface="+mn-ea"/>
                <a:cs typeface="Times New Roman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9pPr>
          </a:lstStyle>
          <a:p>
            <a:r>
              <a:rPr lang="fr-FR"/>
              <a:t>www.formationcontinue.ch</a:t>
            </a:r>
            <a:endParaRPr lang="fr-CH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10C6AF1F-EE42-15C9-1940-E53AA54DA5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2024" y="1483534"/>
            <a:ext cx="2759745" cy="2631385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5C1A51AA-EDE6-78DE-8E95-C82A2D7199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6307" y="4039275"/>
            <a:ext cx="3335984" cy="2432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7190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528591-829D-454C-82DD-E7754EABA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H" b="1" dirty="0">
                <a:solidFill>
                  <a:srgbClr val="00B0F0"/>
                </a:solidFill>
              </a:rPr>
              <a:t>Les pistes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2CF0661-7015-4414-8E84-5C4275436F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61856" cy="4351338"/>
          </a:xfrm>
        </p:spPr>
        <p:txBody>
          <a:bodyPr>
            <a:normAutofit/>
          </a:bodyPr>
          <a:lstStyle/>
          <a:p>
            <a:r>
              <a:rPr lang="fr-CH" b="0" dirty="0" err="1">
                <a:latin typeface="Aptos" panose="020B0004020202020204" pitchFamily="34" charset="0"/>
              </a:rPr>
              <a:t>Grid</a:t>
            </a:r>
            <a:r>
              <a:rPr lang="fr-CH" b="0" dirty="0">
                <a:latin typeface="Aptos" panose="020B0004020202020204" pitchFamily="34" charset="0"/>
              </a:rPr>
              <a:t>-template-</a:t>
            </a:r>
            <a:r>
              <a:rPr lang="fr-CH" b="0" dirty="0" err="1">
                <a:latin typeface="Aptos" panose="020B0004020202020204" pitchFamily="34" charset="0"/>
              </a:rPr>
              <a:t>columns</a:t>
            </a:r>
            <a:endParaRPr lang="fr-CH" b="0" dirty="0">
              <a:latin typeface="Aptos" panose="020B0004020202020204" pitchFamily="34" charset="0"/>
            </a:endParaRPr>
          </a:p>
          <a:p>
            <a:pPr marL="0" indent="0">
              <a:buNone/>
            </a:pPr>
            <a:endParaRPr lang="fr-CH" b="0" dirty="0">
              <a:latin typeface="Aptos" panose="020B0004020202020204" pitchFamily="34" charset="0"/>
            </a:endParaRPr>
          </a:p>
          <a:p>
            <a:r>
              <a:rPr lang="fr-CH" b="0" dirty="0" err="1">
                <a:latin typeface="Aptos" panose="020B0004020202020204" pitchFamily="34" charset="0"/>
              </a:rPr>
              <a:t>Grid</a:t>
            </a:r>
            <a:r>
              <a:rPr lang="fr-CH" b="0" dirty="0">
                <a:latin typeface="Aptos" panose="020B0004020202020204" pitchFamily="34" charset="0"/>
              </a:rPr>
              <a:t>-template-</a:t>
            </a:r>
            <a:r>
              <a:rPr lang="fr-CH" b="0" dirty="0" err="1">
                <a:latin typeface="Aptos" panose="020B0004020202020204" pitchFamily="34" charset="0"/>
              </a:rPr>
              <a:t>row</a:t>
            </a:r>
            <a:endParaRPr lang="fr-CH" b="0" dirty="0">
              <a:latin typeface="Aptos" panose="020B0004020202020204" pitchFamily="34" charset="0"/>
            </a:endParaRPr>
          </a:p>
          <a:p>
            <a:pPr marL="0" indent="0">
              <a:buNone/>
            </a:pPr>
            <a:endParaRPr lang="fr-CH" b="0" dirty="0">
              <a:latin typeface="Aptos" panose="020B0004020202020204" pitchFamily="34" charset="0"/>
            </a:endParaRPr>
          </a:p>
          <a:p>
            <a:pPr lvl="1"/>
            <a:r>
              <a:rPr lang="fr-CH" dirty="0">
                <a:latin typeface="Aptos" panose="020B0004020202020204" pitchFamily="34" charset="0"/>
              </a:rPr>
              <a:t>Définissent les rangées et les colonnes</a:t>
            </a:r>
          </a:p>
          <a:p>
            <a:pPr marL="457200" lvl="1" indent="0">
              <a:buNone/>
            </a:pPr>
            <a:endParaRPr lang="fr-CH" dirty="0">
              <a:latin typeface="Aptos" panose="020B0004020202020204" pitchFamily="34" charset="0"/>
            </a:endParaRPr>
          </a:p>
          <a:p>
            <a:pPr marL="457200" lvl="1" indent="0">
              <a:buNone/>
            </a:pPr>
            <a:r>
              <a:rPr lang="fr-CH" b="0" dirty="0">
                <a:latin typeface="Aptos" panose="020B0004020202020204" pitchFamily="34" charset="0"/>
              </a:rPr>
              <a:t>	 </a:t>
            </a:r>
          </a:p>
          <a:p>
            <a:endParaRPr lang="fr-CH" b="0" dirty="0">
              <a:latin typeface="Aptos" panose="020B0004020202020204" pitchFamily="34" charset="0"/>
            </a:endParaRP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01D96E2-9269-4B5C-92C8-0A2803F8F1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5600" y="64482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CH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Times New Roman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9pPr>
          </a:lstStyle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FC612C1-796E-44DB-AB8E-C4D552CAAF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84299" y="6460158"/>
            <a:ext cx="2540000" cy="353219"/>
          </a:xfrm>
          <a:prstGeom prst="rect">
            <a:avLst/>
          </a:prstGeom>
        </p:spPr>
        <p:txBody>
          <a:bodyPr/>
          <a:lstStyle>
            <a:defPPr>
              <a:defRPr lang="fr-CH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+mn-lt"/>
                <a:ea typeface="+mn-ea"/>
                <a:cs typeface="Times New Roman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9pPr>
          </a:lstStyle>
          <a:p>
            <a:fld id="{7EC78844-CC5A-4589-9636-336429F5EFD4}" type="slidenum">
              <a:rPr lang="fr-CH" smtClean="0"/>
              <a:pPr/>
              <a:t>7</a:t>
            </a:fld>
            <a:endParaRPr lang="fr-CH" dirty="0"/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3F07F5C8-17A2-4518-876F-066BC712A8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265899" y="6448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CH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Times New Roman" charset="0"/>
                <a:ea typeface="+mn-ea"/>
                <a:cs typeface="Times New Roman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9pPr>
          </a:lstStyle>
          <a:p>
            <a:r>
              <a:rPr lang="fr-FR"/>
              <a:t>www.formationcontinue.ch</a:t>
            </a:r>
            <a:endParaRPr lang="fr-CH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9F9F22AB-F3DC-431D-AB81-ED643FA7E1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6160" y="2636912"/>
            <a:ext cx="2928979" cy="1986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3084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528591-829D-454C-82DD-E7754EABA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H" b="1" dirty="0">
                <a:solidFill>
                  <a:srgbClr val="00B0F0"/>
                </a:solidFill>
              </a:rPr>
              <a:t>Les gouttières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2CF0661-7015-4414-8E84-5C4275436F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9541" y="1988840"/>
            <a:ext cx="5990555" cy="3429000"/>
          </a:xfrm>
        </p:spPr>
        <p:txBody>
          <a:bodyPr>
            <a:normAutofit lnSpcReduction="10000"/>
          </a:bodyPr>
          <a:lstStyle/>
          <a:p>
            <a:r>
              <a:rPr lang="fr-CH" b="0" dirty="0">
                <a:latin typeface="Aptos" panose="020B0004020202020204" pitchFamily="34" charset="0"/>
              </a:rPr>
              <a:t>Une piste est la zone entre 2 lignes d’une grille (zone intérieure)</a:t>
            </a:r>
          </a:p>
          <a:p>
            <a:pPr marL="0" indent="0">
              <a:buNone/>
            </a:pPr>
            <a:endParaRPr lang="fr-CH" b="0" dirty="0">
              <a:latin typeface="Aptos" panose="020B0004020202020204" pitchFamily="34" charset="0"/>
            </a:endParaRPr>
          </a:p>
          <a:p>
            <a:r>
              <a:rPr lang="fr-CH" b="0" dirty="0">
                <a:latin typeface="Aptos" panose="020B0004020202020204" pitchFamily="34" charset="0"/>
              </a:rPr>
              <a:t>Définir une gouttière</a:t>
            </a:r>
          </a:p>
          <a:p>
            <a:endParaRPr lang="fr-CH" b="0" dirty="0">
              <a:latin typeface="Aptos" panose="020B0004020202020204" pitchFamily="34" charset="0"/>
            </a:endParaRPr>
          </a:p>
          <a:p>
            <a:pPr lvl="1"/>
            <a:r>
              <a:rPr lang="fr-CH" dirty="0">
                <a:latin typeface="Aptos" panose="020B0004020202020204" pitchFamily="34" charset="0"/>
              </a:rPr>
              <a:t>Gap : notation courte (</a:t>
            </a:r>
            <a:r>
              <a:rPr lang="fr-CH" dirty="0" err="1">
                <a:latin typeface="Aptos" panose="020B0004020202020204" pitchFamily="34" charset="0"/>
              </a:rPr>
              <a:t>row-collumn</a:t>
            </a:r>
            <a:r>
              <a:rPr lang="fr-CH" dirty="0">
                <a:latin typeface="Aptos" panose="020B0004020202020204" pitchFamily="34" charset="0"/>
              </a:rPr>
              <a:t>)</a:t>
            </a:r>
          </a:p>
          <a:p>
            <a:pPr lvl="1"/>
            <a:r>
              <a:rPr lang="fr-CH" dirty="0">
                <a:latin typeface="Aptos" panose="020B0004020202020204" pitchFamily="34" charset="0"/>
              </a:rPr>
              <a:t>Row-gap : ligne</a:t>
            </a:r>
          </a:p>
          <a:p>
            <a:pPr lvl="1"/>
            <a:r>
              <a:rPr lang="fr-CH" b="0" dirty="0" err="1">
                <a:latin typeface="Aptos" panose="020B0004020202020204" pitchFamily="34" charset="0"/>
              </a:rPr>
              <a:t>Column</a:t>
            </a:r>
            <a:r>
              <a:rPr lang="fr-CH" dirty="0">
                <a:latin typeface="Aptos" panose="020B0004020202020204" pitchFamily="34" charset="0"/>
              </a:rPr>
              <a:t>-gap : colonne</a:t>
            </a:r>
            <a:endParaRPr lang="fr-CH" b="0" dirty="0">
              <a:latin typeface="Aptos" panose="020B0004020202020204" pitchFamily="34" charset="0"/>
            </a:endParaRPr>
          </a:p>
          <a:p>
            <a:endParaRPr lang="fr-CH" b="0" dirty="0">
              <a:latin typeface="Aptos" panose="020B0004020202020204" pitchFamily="34" charset="0"/>
            </a:endParaRP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01D96E2-9269-4B5C-92C8-0A2803F8F1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5600" y="64482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CH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Times New Roman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9pPr>
          </a:lstStyle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FC612C1-796E-44DB-AB8E-C4D552CAAF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84299" y="6460158"/>
            <a:ext cx="2540000" cy="353219"/>
          </a:xfrm>
          <a:prstGeom prst="rect">
            <a:avLst/>
          </a:prstGeom>
        </p:spPr>
        <p:txBody>
          <a:bodyPr/>
          <a:lstStyle>
            <a:defPPr>
              <a:defRPr lang="fr-CH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+mn-lt"/>
                <a:ea typeface="+mn-ea"/>
                <a:cs typeface="Times New Roman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9pPr>
          </a:lstStyle>
          <a:p>
            <a:fld id="{7EC78844-CC5A-4589-9636-336429F5EFD4}" type="slidenum">
              <a:rPr lang="fr-CH" smtClean="0"/>
              <a:pPr/>
              <a:t>8</a:t>
            </a:fld>
            <a:endParaRPr lang="fr-CH" dirty="0"/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3F07F5C8-17A2-4518-876F-066BC712A8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265899" y="6448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CH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Times New Roman" charset="0"/>
                <a:ea typeface="+mn-ea"/>
                <a:cs typeface="Times New Roman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9pPr>
          </a:lstStyle>
          <a:p>
            <a:r>
              <a:rPr lang="fr-FR"/>
              <a:t>www.formationcontinue.ch</a:t>
            </a:r>
            <a:endParaRPr lang="fr-CH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F3EFEED5-C337-2AD0-BFE5-672A3F3A9B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3619" y="1988840"/>
            <a:ext cx="4244507" cy="3214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3184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528591-829D-454C-82DD-E7754EABA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H" b="1" dirty="0">
                <a:solidFill>
                  <a:srgbClr val="00B0F0"/>
                </a:solidFill>
              </a:rPr>
              <a:t>Définir rangées et colonnes </a:t>
            </a:r>
          </a:p>
        </p:txBody>
      </p:sp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30B622D0-EC4B-4977-9A79-C0FD2C2982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27448" y="2780928"/>
            <a:ext cx="5336308" cy="1800200"/>
          </a:xfrm>
        </p:spPr>
      </p:pic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01D96E2-9269-4B5C-92C8-0A2803F8F1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5600" y="64482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CH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Times New Roman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9pPr>
          </a:lstStyle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FC612C1-796E-44DB-AB8E-C4D552CAAF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84299" y="6460158"/>
            <a:ext cx="2540000" cy="353219"/>
          </a:xfrm>
          <a:prstGeom prst="rect">
            <a:avLst/>
          </a:prstGeom>
        </p:spPr>
        <p:txBody>
          <a:bodyPr/>
          <a:lstStyle>
            <a:defPPr>
              <a:defRPr lang="fr-CH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+mn-lt"/>
                <a:ea typeface="+mn-ea"/>
                <a:cs typeface="Times New Roman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9pPr>
          </a:lstStyle>
          <a:p>
            <a:fld id="{7EC78844-CC5A-4589-9636-336429F5EFD4}" type="slidenum">
              <a:rPr lang="fr-CH" smtClean="0"/>
              <a:pPr/>
              <a:t>9</a:t>
            </a:fld>
            <a:endParaRPr lang="fr-CH" dirty="0"/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3F07F5C8-17A2-4518-876F-066BC712A8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265899" y="6448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CH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Times New Roman" charset="0"/>
                <a:ea typeface="+mn-ea"/>
                <a:cs typeface="Times New Roman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9pPr>
          </a:lstStyle>
          <a:p>
            <a:r>
              <a:rPr lang="fr-FR"/>
              <a:t>www.formationcontinue.ch</a:t>
            </a:r>
            <a:endParaRPr lang="fr-CH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AC978E3B-4FFB-47E1-881F-E38F193810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6119" y="2129612"/>
            <a:ext cx="3888433" cy="285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40473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05_Illustrator_2024.pptx" id="{DA8FF1D7-1AD0-4C60-853B-8673B69EDDC2}" vid="{CE837A82-D6CD-4B10-85DA-3CCFD98D7096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1ADED647879C0438CF8E82C57640556" ma:contentTypeVersion="13" ma:contentTypeDescription="Crée un document." ma:contentTypeScope="" ma:versionID="00f4e0568dd390bec9725791a76bcb1c">
  <xsd:schema xmlns:xsd="http://www.w3.org/2001/XMLSchema" xmlns:xs="http://www.w3.org/2001/XMLSchema" xmlns:p="http://schemas.microsoft.com/office/2006/metadata/properties" xmlns:ns2="268f7112-b9c5-4785-ad0c-ab52eb23d8c5" xmlns:ns3="c035e4b3-fc8f-4a06-b5ba-2e36197b4ba2" targetNamespace="http://schemas.microsoft.com/office/2006/metadata/properties" ma:root="true" ma:fieldsID="0f326ac98dfdde505e57dd5bb5c98722" ns2:_="" ns3:_="">
    <xsd:import namespace="268f7112-b9c5-4785-ad0c-ab52eb23d8c5"/>
    <xsd:import namespace="c035e4b3-fc8f-4a06-b5ba-2e36197b4ba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2:MediaServiceOCR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68f7112-b9c5-4785-ad0c-ab52eb23d8c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Balises d’images" ma:readOnly="false" ma:fieldId="{5cf76f15-5ced-4ddc-b409-7134ff3c332f}" ma:taxonomyMulti="true" ma:sspId="e5965820-1b97-4994-ad5a-2b1f2cea3fc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35e4b3-fc8f-4a06-b5ba-2e36197b4ba2" elementFormDefault="qualified">
    <xsd:import namespace="http://schemas.microsoft.com/office/2006/documentManagement/types"/>
    <xsd:import namespace="http://schemas.microsoft.com/office/infopath/2007/PartnerControls"/>
    <xsd:element name="SharedWithUsers" ma:index="19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268f7112-b9c5-4785-ad0c-ab52eb23d8c5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50AB8132-A335-4DCB-9D3F-D669F1343D20}"/>
</file>

<file path=customXml/itemProps2.xml><?xml version="1.0" encoding="utf-8"?>
<ds:datastoreItem xmlns:ds="http://schemas.openxmlformats.org/officeDocument/2006/customXml" ds:itemID="{CD48F21D-DE13-4C5F-BA17-CC0677D4CC50}"/>
</file>

<file path=customXml/itemProps3.xml><?xml version="1.0" encoding="utf-8"?>
<ds:datastoreItem xmlns:ds="http://schemas.openxmlformats.org/officeDocument/2006/customXml" ds:itemID="{2D248377-AB16-4B67-A215-50C94334779D}"/>
</file>

<file path=docProps/app.xml><?xml version="1.0" encoding="utf-8"?>
<Properties xmlns="http://schemas.openxmlformats.org/officeDocument/2006/extended-properties" xmlns:vt="http://schemas.openxmlformats.org/officeDocument/2006/docPropsVTypes">
  <Template>05_Illustrator_2024</Template>
  <TotalTime>344</TotalTime>
  <Words>1368</Words>
  <Application>Microsoft Office PowerPoint</Application>
  <PresentationFormat>Grand écran</PresentationFormat>
  <Paragraphs>248</Paragraphs>
  <Slides>22</Slides>
  <Notes>11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22</vt:i4>
      </vt:variant>
    </vt:vector>
  </HeadingPairs>
  <TitlesOfParts>
    <vt:vector size="29" baseType="lpstr">
      <vt:lpstr>Aptos</vt:lpstr>
      <vt:lpstr>Arial</vt:lpstr>
      <vt:lpstr>Calibri</vt:lpstr>
      <vt:lpstr>Calibri Light</vt:lpstr>
      <vt:lpstr>Consolas</vt:lpstr>
      <vt:lpstr>Wingdings</vt:lpstr>
      <vt:lpstr>Thème Office</vt:lpstr>
      <vt:lpstr>CSS</vt:lpstr>
      <vt:lpstr>Les grids</vt:lpstr>
      <vt:lpstr>L’outil Firefox </vt:lpstr>
      <vt:lpstr>Rendre son contenu «grid»</vt:lpstr>
      <vt:lpstr>Les Grilles </vt:lpstr>
      <vt:lpstr>Comment fonctionne une grille ? </vt:lpstr>
      <vt:lpstr>Les pistes </vt:lpstr>
      <vt:lpstr>Les gouttières </vt:lpstr>
      <vt:lpstr>Définir rangées et colonnes </vt:lpstr>
      <vt:lpstr> justify-content</vt:lpstr>
      <vt:lpstr> justify-content : propriétés (suite)</vt:lpstr>
      <vt:lpstr>  align-content</vt:lpstr>
      <vt:lpstr>Les propriétés de Grid</vt:lpstr>
      <vt:lpstr>Définir des pistes </vt:lpstr>
      <vt:lpstr>Les fractions fr</vt:lpstr>
      <vt:lpstr>Grilles implicites et explicites</vt:lpstr>
      <vt:lpstr>Le contenu supplémentaire </vt:lpstr>
      <vt:lpstr>Positionnement de zones</vt:lpstr>
      <vt:lpstr>Grille et médias queries </vt:lpstr>
      <vt:lpstr>Liens utiles et exercices</vt:lpstr>
      <vt:lpstr>Grid vs Flex</vt:lpstr>
      <vt:lpstr>Notes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Vanina Théodoloz</dc:creator>
  <cp:lastModifiedBy>Vanina Théodoloz</cp:lastModifiedBy>
  <cp:revision>48</cp:revision>
  <dcterms:created xsi:type="dcterms:W3CDTF">2024-02-12T17:20:40Z</dcterms:created>
  <dcterms:modified xsi:type="dcterms:W3CDTF">2024-02-20T00:04:47Z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0x010100D1ADED647879C0438CF8E82C57640556</vt:lpwstr>
  </property>
</Properties>
</file>