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9"/>
  </p:notesMasterIdLst>
  <p:handoutMasterIdLst>
    <p:handoutMasterId r:id="rId30"/>
  </p:handoutMasterIdLst>
  <p:sldIdLst>
    <p:sldId id="304" r:id="rId5"/>
    <p:sldId id="356" r:id="rId6"/>
    <p:sldId id="397" r:id="rId7"/>
    <p:sldId id="398" r:id="rId8"/>
    <p:sldId id="399" r:id="rId9"/>
    <p:sldId id="265" r:id="rId10"/>
    <p:sldId id="418" r:id="rId11"/>
    <p:sldId id="400" r:id="rId12"/>
    <p:sldId id="401" r:id="rId13"/>
    <p:sldId id="402" r:id="rId14"/>
    <p:sldId id="407" r:id="rId15"/>
    <p:sldId id="419" r:id="rId16"/>
    <p:sldId id="404" r:id="rId17"/>
    <p:sldId id="405" r:id="rId18"/>
    <p:sldId id="403" r:id="rId19"/>
    <p:sldId id="406" r:id="rId20"/>
    <p:sldId id="423" r:id="rId21"/>
    <p:sldId id="277" r:id="rId22"/>
    <p:sldId id="278" r:id="rId23"/>
    <p:sldId id="279" r:id="rId24"/>
    <p:sldId id="408" r:id="rId25"/>
    <p:sldId id="280" r:id="rId26"/>
    <p:sldId id="282" r:id="rId27"/>
    <p:sldId id="42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F83A3EE-39B9-49BB-AABD-C778AF56F95E}">
          <p14:sldIdLst>
            <p14:sldId id="304"/>
            <p14:sldId id="356"/>
            <p14:sldId id="397"/>
            <p14:sldId id="398"/>
            <p14:sldId id="399"/>
            <p14:sldId id="265"/>
            <p14:sldId id="418"/>
            <p14:sldId id="400"/>
            <p14:sldId id="401"/>
            <p14:sldId id="402"/>
            <p14:sldId id="407"/>
          </p14:sldIdLst>
        </p14:section>
        <p14:section name="L'entretien" id="{23EBF408-9852-43A6-A1ED-E106542F3300}">
          <p14:sldIdLst>
            <p14:sldId id="419"/>
            <p14:sldId id="404"/>
            <p14:sldId id="405"/>
            <p14:sldId id="403"/>
            <p14:sldId id="406"/>
          </p14:sldIdLst>
        </p14:section>
        <p14:section name="Les users stories" id="{329E4439-AC9F-4D89-B6CA-01EB78834A85}">
          <p14:sldIdLst>
            <p14:sldId id="423"/>
            <p14:sldId id="277"/>
            <p14:sldId id="278"/>
            <p14:sldId id="279"/>
            <p14:sldId id="408"/>
            <p14:sldId id="280"/>
            <p14:sldId id="282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0929"/>
  </p:normalViewPr>
  <p:slideViewPr>
    <p:cSldViewPr>
      <p:cViewPr varScale="1">
        <p:scale>
          <a:sx n="114" d="100"/>
          <a:sy n="114" d="100"/>
        </p:scale>
        <p:origin x="512" y="16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29.02.24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438B2-8401-4051-9318-3302F32E91E9}" type="slidenum">
              <a:rPr lang="fr-CH"/>
              <a:pPr/>
              <a:t>6</a:t>
            </a:fld>
            <a:endParaRPr lang="fr-CH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54063"/>
            <a:ext cx="6538913" cy="3679825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FEE0A-1561-4403-8E04-07FBD3F388F7}" type="slidenum">
              <a:rPr lang="fr-CH"/>
              <a:pPr/>
              <a:t>7</a:t>
            </a:fld>
            <a:endParaRPr lang="fr-CH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54063"/>
            <a:ext cx="6538913" cy="3679825"/>
          </a:xfrm>
          <a:ln cap="flat"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jpe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La gestion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DF072-033D-FBD8-4AF1-26BE7F92B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7724A-E5BE-4EC5-1A2E-818A9F65DC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étapes d’un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629E7-27DA-99CD-A506-662BC562048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337920" cy="4351338"/>
          </a:xfrm>
        </p:spPr>
        <p:txBody>
          <a:bodyPr>
            <a:normAutofit/>
          </a:bodyPr>
          <a:lstStyle/>
          <a:p>
            <a:r>
              <a:rPr lang="fr-CH" sz="2400" dirty="0"/>
              <a:t>Initialisation du projet : identifier le projet, évaluer la faisabilité, définir les grandes lignes </a:t>
            </a:r>
          </a:p>
          <a:p>
            <a:r>
              <a:rPr lang="fr-CH" sz="2400" dirty="0"/>
              <a:t>Cadrage ou planification : plan détaillé du projet, identifier les tâches, les ressources nécessaires, le budget, le planning</a:t>
            </a:r>
          </a:p>
          <a:p>
            <a:r>
              <a:rPr lang="fr-CH" sz="2400" dirty="0"/>
              <a:t>Design : conception globale et modélisation </a:t>
            </a:r>
          </a:p>
          <a:p>
            <a:r>
              <a:rPr lang="fr-CH" sz="2400" dirty="0"/>
              <a:t>Construction : réalisation de l’application, conception détaillée </a:t>
            </a:r>
          </a:p>
          <a:p>
            <a:r>
              <a:rPr lang="fr-CH" sz="2400" dirty="0"/>
              <a:t>Finalisation : livraison, libération des ressources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0DB65-8A24-0704-C3A4-17D815C10F6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AF5843-8832-B444-FEB1-0F5BB2DE9D0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7D9234-2BDA-850E-ADE4-69C51822676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  <p:pic>
        <p:nvPicPr>
          <p:cNvPr id="6146" name="Picture 2" descr="Idea concept with light bulb">
            <a:extLst>
              <a:ext uri="{FF2B5EF4-FFF2-40B4-BE49-F238E27FC236}">
                <a16:creationId xmlns:a16="http://schemas.microsoft.com/office/drawing/2014/main" id="{AA152AEF-A2A8-1972-8217-14C1D579933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132856"/>
            <a:ext cx="4475451" cy="29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3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F7C71-B6F7-11E2-EE5C-A6264D0B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A0904-40FD-00FB-BC0B-E1D8E7B5AC7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grands échecs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FDDF8-E772-C008-6FD1-8E75957EA26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Projet «Phoenix» du gouvernement canadien (paie des salaires)</a:t>
            </a:r>
          </a:p>
          <a:p>
            <a:pPr lvl="1"/>
            <a:r>
              <a:rPr lang="fr-CH" dirty="0"/>
              <a:t>Mauvaise évaluation de la formation</a:t>
            </a:r>
          </a:p>
          <a:p>
            <a:pPr lvl="1"/>
            <a:r>
              <a:rPr lang="fr-CH" dirty="0"/>
              <a:t>Réduction des équipes et budget</a:t>
            </a:r>
          </a:p>
          <a:p>
            <a:pPr lvl="1"/>
            <a:endParaRPr lang="fr-CH" dirty="0"/>
          </a:p>
          <a:p>
            <a:r>
              <a:rPr lang="fr-CH" dirty="0"/>
              <a:t>Cyberpunk 2077</a:t>
            </a:r>
          </a:p>
          <a:p>
            <a:pPr lvl="1"/>
            <a:r>
              <a:rPr lang="fr-CH" dirty="0"/>
              <a:t>Retard et mauvaise gestion des attentes</a:t>
            </a:r>
          </a:p>
          <a:p>
            <a:pPr lvl="1"/>
            <a:endParaRPr lang="fr-CH" dirty="0"/>
          </a:p>
          <a:p>
            <a:r>
              <a:rPr lang="fr-CH" dirty="0"/>
              <a:t>Festival Woodstock 1999</a:t>
            </a:r>
          </a:p>
          <a:p>
            <a:pPr lvl="1"/>
            <a:r>
              <a:rPr lang="fr-CH" dirty="0"/>
              <a:t>Mauvaise planification et gestion financière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ED3B6-C454-1D5B-9BA1-F246556460B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18511-AB6B-9605-9010-16839C5B3C7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88BF9-9CB2-E45E-24B8-1E11AD1839F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821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43E2-21D9-49D5-48BC-3AEE700E5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226B0-7720-CB91-A9A2-AA9AF11F98E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L’entretien initial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7229B-3DCA-AB3C-C4B3-A5A57C02F5D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F8C5A-83BA-B8CB-6543-4E7F7C6AFA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4EAC39-7490-6816-5B23-3D8AE228E32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695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8C2A4-6BAE-40C4-1611-14D1E228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AB788-C552-6550-F54F-631A8360987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Partie pratique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2BDA-2777-2612-5C64-248329B2F95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Par groupe de 2-3 participants</a:t>
            </a:r>
          </a:p>
          <a:p>
            <a:endParaRPr lang="fr-CH" dirty="0"/>
          </a:p>
          <a:p>
            <a:r>
              <a:rPr lang="fr-CH" dirty="0"/>
              <a:t>Travail à faire </a:t>
            </a:r>
          </a:p>
          <a:p>
            <a:pPr lvl="1"/>
            <a:r>
              <a:rPr lang="fr-CH" dirty="0"/>
              <a:t>Préparer un document qui vous servira pour vos entretiens client</a:t>
            </a:r>
          </a:p>
          <a:p>
            <a:pPr lvl="1"/>
            <a:r>
              <a:rPr lang="fr-CH" dirty="0"/>
              <a:t>Les informations dont vous avez besoin</a:t>
            </a:r>
          </a:p>
          <a:p>
            <a:pPr lvl="1"/>
            <a:endParaRPr lang="fr-CH" dirty="0"/>
          </a:p>
          <a:p>
            <a:r>
              <a:rPr lang="fr-CH" dirty="0"/>
              <a:t>Objectif du document </a:t>
            </a:r>
          </a:p>
          <a:p>
            <a:pPr lvl="1"/>
            <a:r>
              <a:rPr lang="fr-CH" dirty="0"/>
              <a:t>Préparer la communication </a:t>
            </a:r>
          </a:p>
          <a:p>
            <a:pPr lvl="1"/>
            <a:r>
              <a:rPr lang="fr-CH" dirty="0"/>
              <a:t>Comprendre les besoins, définir les objectifs  </a:t>
            </a:r>
          </a:p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1BC1A-2856-1949-93DE-0FB5D20E606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93B95-0EB4-6ACE-F28B-BF1AC053E8B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EACA8-F38A-BFB1-9D57-C1B5B33BEC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443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98788-DA51-27E3-8C1E-6C08C443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8E73B-63DE-5059-FD07-F3EE5EB67A1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Partie pratique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85CB1-9AA7-F84E-B0AB-22AA5618BFA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Préparez un document Word avec votre document pour les entretien</a:t>
            </a:r>
            <a:r>
              <a:rPr lang="fr-CH" dirty="0"/>
              <a:t>s initiaux </a:t>
            </a:r>
          </a:p>
          <a:p>
            <a:endParaRPr lang="fr-CH" sz="2800" dirty="0"/>
          </a:p>
          <a:p>
            <a:r>
              <a:rPr lang="fr-CH" dirty="0"/>
              <a:t>Rendre sur Teams dans 30 min </a:t>
            </a:r>
          </a:p>
          <a:p>
            <a:endParaRPr lang="fr-CH" dirty="0"/>
          </a:p>
          <a:p>
            <a:r>
              <a:rPr lang="fr-CH" dirty="0"/>
              <a:t>Mise en commun des documents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A3C0C-B405-330C-D2B7-1F0DD34FFC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271A6-40C9-9D64-D9DB-6191AE4E536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9896C-04D0-F93C-EBE8-727212FC79B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34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CDF5-0B4A-1793-C29B-7143F940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2A90C-C3BF-B256-745E-28D6A1322DE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 premier entretien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F375D-8BCA-B260-C355-30E691463D3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Il est crucial pour le projet 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Informations personnelles </a:t>
            </a:r>
          </a:p>
          <a:p>
            <a:pPr lvl="1"/>
            <a:r>
              <a:rPr lang="fr-CH" dirty="0"/>
              <a:t>Présentation de l’entreprise (actuelle, son histoire, les grandes dates)</a:t>
            </a:r>
          </a:p>
          <a:p>
            <a:pPr lvl="1"/>
            <a:r>
              <a:rPr lang="fr-CH" dirty="0"/>
              <a:t>Les services et produits</a:t>
            </a:r>
          </a:p>
          <a:p>
            <a:pPr lvl="1"/>
            <a:r>
              <a:rPr lang="fr-CH" dirty="0"/>
              <a:t>Connaître la situation actuelle (un site est déjà en ligne)</a:t>
            </a:r>
          </a:p>
          <a:p>
            <a:pPr lvl="1"/>
            <a:r>
              <a:rPr lang="fr-CH" dirty="0"/>
              <a:t>Charte graphique, présence sur les réseaux sociaux </a:t>
            </a:r>
          </a:p>
          <a:p>
            <a:pPr lvl="1"/>
            <a:r>
              <a:rPr lang="fr-CH" dirty="0"/>
              <a:t>Le public cible, à quoi le site répond comme besoin </a:t>
            </a:r>
          </a:p>
          <a:p>
            <a:pPr lvl="1"/>
            <a:r>
              <a:rPr lang="fr-CH" dirty="0"/>
              <a:t>Les fonctionnalités attendues </a:t>
            </a:r>
          </a:p>
          <a:p>
            <a:pPr lvl="1"/>
            <a:r>
              <a:rPr lang="fr-CH" dirty="0"/>
              <a:t>L’architecture souhaitée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72DC4-BEAE-C4DB-1510-4A66B4491BA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B3E24-48ED-CFC8-74C3-C0D1694913F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6A9E5-75B2-A2B0-C607-D8C2A91F052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500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A928F-AAFD-FB0E-889A-0C0215E3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28DE9-2F7D-00F1-218E-B5E99B4791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Des 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76D9D-90E0-651F-0BF0-DA4A59D8CD6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76871"/>
            <a:ext cx="6913984" cy="3900091"/>
          </a:xfrm>
        </p:spPr>
        <p:txBody>
          <a:bodyPr>
            <a:normAutofit/>
          </a:bodyPr>
          <a:lstStyle/>
          <a:p>
            <a:r>
              <a:rPr lang="fr-CH" sz="2800" dirty="0"/>
              <a:t>Le client peut vous fournir des exemples de visuels ou fonctionnalités </a:t>
            </a:r>
          </a:p>
          <a:p>
            <a:endParaRPr lang="fr-CH" dirty="0"/>
          </a:p>
          <a:p>
            <a:r>
              <a:rPr lang="fr-CH" sz="2800" dirty="0"/>
              <a:t>Mais aussi ce qu’il ne souhaite pas </a:t>
            </a:r>
          </a:p>
          <a:p>
            <a:pPr lvl="1"/>
            <a:r>
              <a:rPr lang="fr-CH" dirty="0"/>
              <a:t>Site trop compliqué </a:t>
            </a:r>
          </a:p>
          <a:p>
            <a:pPr lvl="1"/>
            <a:r>
              <a:rPr lang="fr-CH" dirty="0"/>
              <a:t>Visuel pas adapté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F2980-E87A-6375-114F-DD837E3135B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FA85F1-3CFA-198E-6376-D653E1603D1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AC943-775D-C04C-A472-EFF9593408F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pic>
        <p:nvPicPr>
          <p:cNvPr id="7170" name="Picture 2" descr="Young team of coworkers working on project">
            <a:extLst>
              <a:ext uri="{FF2B5EF4-FFF2-40B4-BE49-F238E27FC236}">
                <a16:creationId xmlns:a16="http://schemas.microsoft.com/office/drawing/2014/main" id="{FAA9CE47-5FAC-7047-0C27-7C90DE6D06C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2683136"/>
            <a:ext cx="3557390" cy="236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E2DD4-19E6-9EA1-D0AC-55EB4FFA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45EEE-3AED-2BCA-B865-3D3C981362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Les user stories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BEA14-92B5-52F2-8116-9B04F673E96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768D7-9A4A-22F2-9BD4-38CF8E1104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A4D19-ABD1-83F9-ECA1-72488A26E6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1682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5977880" cy="4351338"/>
          </a:xfrm>
        </p:spPr>
        <p:txBody>
          <a:bodyPr/>
          <a:lstStyle/>
          <a:p>
            <a:r>
              <a:rPr lang="fr-CH" b="0" dirty="0"/>
              <a:t>Manière courte et concise de décrire les fonctionnalités du point de vue des utilisateurs </a:t>
            </a:r>
          </a:p>
          <a:p>
            <a:pPr marL="0" indent="0">
              <a:buNone/>
            </a:pPr>
            <a:endParaRPr lang="fr-CH" b="0" dirty="0"/>
          </a:p>
          <a:p>
            <a:r>
              <a:rPr lang="fr-CH" b="0" dirty="0"/>
              <a:t>Rédigée de manière </a:t>
            </a:r>
          </a:p>
          <a:p>
            <a:pPr lvl="1"/>
            <a:r>
              <a:rPr lang="fr-CH" dirty="0"/>
              <a:t>Courte, concise </a:t>
            </a:r>
          </a:p>
          <a:p>
            <a:pPr lvl="1"/>
            <a:r>
              <a:rPr lang="fr-CH" b="0" dirty="0"/>
              <a:t>Se concentr</a:t>
            </a:r>
            <a:r>
              <a:rPr lang="fr-CH" dirty="0"/>
              <a:t>e sur les buts et les objectifs de l’utilisateur (et non d’un point de vue technique)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194" name="Picture 2" descr="Business executives writing on sticky notes">
            <a:extLst>
              <a:ext uri="{FF2B5EF4-FFF2-40B4-BE49-F238E27FC236}">
                <a16:creationId xmlns:a16="http://schemas.microsoft.com/office/drawing/2014/main" id="{6AF5DFE5-8B52-A577-9006-DA056E503368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492896"/>
            <a:ext cx="3989437" cy="26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2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Dans quel but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49424" y="2204864"/>
            <a:ext cx="5510875" cy="3429000"/>
          </a:xfrm>
        </p:spPr>
        <p:txBody>
          <a:bodyPr/>
          <a:lstStyle/>
          <a:p>
            <a:r>
              <a:rPr lang="fr-CH" b="0" dirty="0"/>
              <a:t>Comprendre les besoins du client</a:t>
            </a:r>
          </a:p>
          <a:p>
            <a:r>
              <a:rPr lang="fr-CH" b="0" dirty="0"/>
              <a:t>Centré sur les besoins et attentes de l’utilisateur </a:t>
            </a:r>
          </a:p>
          <a:p>
            <a:r>
              <a:rPr lang="fr-CH" b="0" dirty="0"/>
              <a:t>Utiliser le langage du client</a:t>
            </a:r>
          </a:p>
          <a:p>
            <a:r>
              <a:rPr lang="fr-CH" b="0" dirty="0"/>
              <a:t>Définir les besoins fonctionnels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1026" name="Picture 2" descr="What is an User Story? - Smartpedia - t2informatik">
            <a:extLst>
              <a:ext uri="{FF2B5EF4-FFF2-40B4-BE49-F238E27FC236}">
                <a16:creationId xmlns:a16="http://schemas.microsoft.com/office/drawing/2014/main" id="{3516FCA1-EEE8-A895-A935-C5014F03511D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39" y="2905509"/>
            <a:ext cx="3491880" cy="23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Introduction à la gestion de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Rédiger</a:t>
            </a:r>
            <a:r>
              <a:rPr lang="fr-CH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b="0" dirty="0"/>
              <a:t>Définir des types d’utilisateurs </a:t>
            </a:r>
          </a:p>
          <a:p>
            <a:endParaRPr lang="fr-CH" b="0" dirty="0"/>
          </a:p>
          <a:p>
            <a:pPr marL="457200" lvl="1" indent="0">
              <a:buNone/>
            </a:pPr>
            <a:r>
              <a:rPr lang="fr-CH" b="0" dirty="0"/>
              <a:t>En tant que [rôle utilisateur], </a:t>
            </a:r>
          </a:p>
          <a:p>
            <a:pPr marL="457200" lvl="1" indent="0">
              <a:buNone/>
            </a:pPr>
            <a:r>
              <a:rPr lang="fr-CH" b="0" dirty="0"/>
              <a:t>[je veux / j’ai besoin / je peux] [objectif], </a:t>
            </a:r>
          </a:p>
          <a:p>
            <a:pPr marL="457200" lvl="1" indent="0">
              <a:buNone/>
            </a:pPr>
            <a:r>
              <a:rPr lang="fr-CH" b="0" dirty="0"/>
              <a:t>pour [raison]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b="0" dirty="0"/>
              <a:t>Exemple : en tant </a:t>
            </a:r>
            <a:r>
              <a:rPr lang="fr-CH" b="1" dirty="0"/>
              <a:t>qu’administrateur</a:t>
            </a:r>
            <a:r>
              <a:rPr lang="fr-CH" b="0" dirty="0"/>
              <a:t>, je peux </a:t>
            </a:r>
            <a:r>
              <a:rPr lang="fr-CH" b="1" dirty="0"/>
              <a:t>mettre à jour les informations </a:t>
            </a:r>
            <a:r>
              <a:rPr lang="fr-CH" b="0" dirty="0"/>
              <a:t>des collaborateurs, afin </a:t>
            </a:r>
            <a:r>
              <a:rPr lang="fr-CH" b="1" dirty="0"/>
              <a:t>de tenir à jour la base de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72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6B6B-CB46-9289-1A53-47A782999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380AF-7871-E2FF-07BB-3B86B693F44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3 étapes de la rédaction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A605-E4FA-E64E-26B7-1DEC61FCDD7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sz="2800" dirty="0"/>
              <a:t>Identifier le type d’utilisateur</a:t>
            </a:r>
          </a:p>
          <a:p>
            <a:pPr lvl="1"/>
            <a:r>
              <a:rPr lang="fr-CH" dirty="0"/>
              <a:t>Utilisateur non connecté</a:t>
            </a:r>
          </a:p>
          <a:p>
            <a:pPr lvl="1"/>
            <a:r>
              <a:rPr lang="fr-CH" dirty="0"/>
              <a:t>Utilisateur connecté…</a:t>
            </a:r>
          </a:p>
          <a:p>
            <a:pPr lvl="1"/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sz="2800" dirty="0"/>
              <a:t>Décrire l’action, la fonctionnalité </a:t>
            </a:r>
          </a:p>
          <a:p>
            <a:pPr lvl="1"/>
            <a:r>
              <a:rPr lang="fr-CH" dirty="0"/>
              <a:t>De manière concise, ce que fait l’utilisateur </a:t>
            </a:r>
          </a:p>
          <a:p>
            <a:pPr marL="457200" lvl="1" indent="0">
              <a:buNone/>
            </a:pP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Expliquer le but</a:t>
            </a:r>
          </a:p>
          <a:p>
            <a:pPr lvl="1"/>
            <a:r>
              <a:rPr lang="fr-CH" dirty="0"/>
              <a:t>Quelle valeur cela apporte</a:t>
            </a:r>
          </a:p>
          <a:p>
            <a:pPr lvl="1"/>
            <a:r>
              <a:rPr lang="fr-CH" dirty="0"/>
              <a:t>Comprendre l’importance de la fonctionnalité 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7F3E7-6273-69A3-3096-23BC1D6FD9D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5B476-7696-2D3F-1067-38CB5F9A69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AE8B94-F2D6-886E-C8DB-398A7C89286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3296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Classer les user stories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b="0" dirty="0"/>
              <a:t>Elles peuvent être hiérarchisées</a:t>
            </a:r>
          </a:p>
          <a:p>
            <a:pPr lvl="1"/>
            <a:r>
              <a:rPr lang="fr-CH" dirty="0"/>
              <a:t>Importance </a:t>
            </a:r>
          </a:p>
          <a:p>
            <a:pPr lvl="1"/>
            <a:r>
              <a:rPr lang="fr-CH" dirty="0"/>
              <a:t>Valeur apportée à l’utilisateur </a:t>
            </a:r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b="0" dirty="0"/>
          </a:p>
          <a:p>
            <a:r>
              <a:rPr lang="fr-CH" b="0" dirty="0"/>
              <a:t>Elles peuvent être mises à jour et mieux définies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636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0283-95B0-2494-FBF0-94196A1396E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Une bonne user story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775E1-F7B1-6648-FF1D-3F7DAFA7968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b="0" dirty="0"/>
              <a:t>Ne contiens aucun aspect technique</a:t>
            </a:r>
          </a:p>
          <a:p>
            <a:r>
              <a:rPr lang="fr-CH" b="0" dirty="0"/>
              <a:t>Pas de détail, uniquement un objectif</a:t>
            </a:r>
          </a:p>
          <a:p>
            <a:r>
              <a:rPr lang="fr-CH" b="0" dirty="0"/>
              <a:t>Décomposer si besoin</a:t>
            </a:r>
          </a:p>
          <a:p>
            <a:r>
              <a:rPr lang="fr-CH" dirty="0"/>
              <a:t>Centrée sur l’utilisateur</a:t>
            </a:r>
          </a:p>
          <a:p>
            <a:r>
              <a:rPr lang="fr-CH" b="0" dirty="0"/>
              <a:t>L’objectif est clair</a:t>
            </a:r>
          </a:p>
          <a:p>
            <a:r>
              <a:rPr lang="fr-CH" dirty="0"/>
              <a:t>La valeur est bien définie </a:t>
            </a:r>
            <a:endParaRPr lang="fr-CH" b="0" dirty="0"/>
          </a:p>
          <a:p>
            <a:endParaRPr lang="fr-CH" b="0" dirty="0"/>
          </a:p>
          <a:p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CB89EA-412F-5D86-C188-5C9CBA6D303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48FA2D-5C5E-69C3-6720-449455D5DC0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6588224" y="6460157"/>
            <a:ext cx="1905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369EBA-FBD3-70AB-4A76-E3ACD727D5D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49424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771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C5A8-0DBD-F850-C0E9-5ABDB8927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57DD0-1BF4-8547-BB4D-61B0749AD99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0EB54-B741-BD5B-3F02-6DD5DFBCB3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18855-2965-F391-70F3-7DD847A0DC2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2CB73-7EDE-B1B3-D373-3F5BD81B6E3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6B2AC-93A9-B128-5849-024AE58118B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65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Objectifs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Comprendre et maîtriser les aspects généraux du Management de Projet – Principes de base</a:t>
            </a:r>
          </a:p>
          <a:p>
            <a:endParaRPr lang="fr-CH" dirty="0"/>
          </a:p>
          <a:p>
            <a:r>
              <a:rPr lang="fr-CH" sz="2800" dirty="0"/>
              <a:t>Acquérir les réflexes de Gestion de Projet </a:t>
            </a:r>
          </a:p>
          <a:p>
            <a:endParaRPr lang="fr-CH" dirty="0"/>
          </a:p>
          <a:p>
            <a:r>
              <a:rPr lang="fr-CH" sz="2800" dirty="0"/>
              <a:t>Application du management à un projet – Conduire un projet informatique </a:t>
            </a:r>
          </a:p>
          <a:p>
            <a:endParaRPr lang="fr-CH" dirty="0"/>
          </a:p>
          <a:p>
            <a:r>
              <a:rPr lang="fr-CH" sz="2800" dirty="0"/>
              <a:t>Connaître et maîtriser l’utilisation des outils de gestion de projet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55E6A-5C48-718B-3089-AECBC915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DC88B-0BF9-588C-E88B-54BAE784435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fr-CH" sz="4400" b="1" dirty="0">
                <a:solidFill>
                  <a:srgbClr val="00B0F0"/>
                </a:solidFill>
              </a:rPr>
              <a:t>Définir la notion de projet </a:t>
            </a:r>
          </a:p>
        </p:txBody>
      </p:sp>
      <p:pic>
        <p:nvPicPr>
          <p:cNvPr id="1026" name="Picture 2" descr="Content young businesspeople discussing marketing plan and making notes on stickers. Successful confident colleagues in suits meeting in office room. Teamwork, business and brainstorm concept">
            <a:extLst>
              <a:ext uri="{FF2B5EF4-FFF2-40B4-BE49-F238E27FC236}">
                <a16:creationId xmlns:a16="http://schemas.microsoft.com/office/drawing/2014/main" id="{3E20D700-A620-5D37-BDFB-F60F885847B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2" b="1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FB7C9C-1D4C-1DEC-6847-801FABF4C17F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fr-CH" dirty="0"/>
              <a:t>Il est unique </a:t>
            </a:r>
          </a:p>
          <a:p>
            <a:r>
              <a:rPr lang="fr-CH" dirty="0"/>
              <a:t>Comporte des complexités techniques </a:t>
            </a:r>
          </a:p>
          <a:p>
            <a:r>
              <a:rPr lang="fr-CH" dirty="0"/>
              <a:t>Interdisciplinarité </a:t>
            </a:r>
          </a:p>
          <a:p>
            <a:r>
              <a:rPr lang="fr-CH" dirty="0"/>
              <a:t>Travaux divers </a:t>
            </a:r>
          </a:p>
          <a:p>
            <a:r>
              <a:rPr lang="fr-CH" dirty="0"/>
              <a:t>Il y a un mandant </a:t>
            </a:r>
          </a:p>
          <a:p>
            <a:r>
              <a:rPr lang="fr-CH" dirty="0"/>
              <a:t>Il y a un chef de projet </a:t>
            </a:r>
          </a:p>
          <a:p>
            <a:r>
              <a:rPr lang="fr-CH" dirty="0"/>
              <a:t>Un délai est défini</a:t>
            </a:r>
          </a:p>
          <a:p>
            <a:r>
              <a:rPr lang="fr-CH" dirty="0"/>
              <a:t>Un budget est convenu</a:t>
            </a:r>
          </a:p>
          <a:p>
            <a:r>
              <a:rPr lang="fr-CH" dirty="0"/>
              <a:t>Adaptabilité et évolutivité </a:t>
            </a:r>
          </a:p>
          <a:p>
            <a:r>
              <a:rPr lang="fr-CH" dirty="0"/>
              <a:t>Un but à atteindre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77EB4-8E50-FD32-BBC9-B57C59A1117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www.formationcontinue.ch</a:t>
            </a:r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56FEDA-367B-E5B9-7409-171A472246E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info@formationcontinue.ch - 027 606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29B73-E592-0F3A-6755-0478E3A336A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C78844-CC5A-4589-9636-336429F5EFD4}" type="slidenum">
              <a:rPr lang="fr-CH" smtClean="0"/>
              <a:pPr>
                <a:spcAft>
                  <a:spcPts val="600"/>
                </a:spcAft>
              </a:pPr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2B37-ED58-F7F8-637F-0B4EDB84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64011-7EB3-FA42-12D6-C150A1237E9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N’est pas un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03BBE-5A45-CA38-14AC-64FF643F58D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202016" cy="4351338"/>
          </a:xfrm>
        </p:spPr>
        <p:txBody>
          <a:bodyPr>
            <a:normAutofit/>
          </a:bodyPr>
          <a:lstStyle/>
          <a:p>
            <a:r>
              <a:rPr lang="fr-CH" sz="2800" dirty="0"/>
              <a:t>Une tâche qui n’est pas définie dans le temps </a:t>
            </a:r>
          </a:p>
          <a:p>
            <a:endParaRPr lang="fr-CH" sz="2800" dirty="0"/>
          </a:p>
          <a:p>
            <a:r>
              <a:rPr lang="fr-CH" dirty="0"/>
              <a:t>Tâche du quotidien : comptabilité, toutes les tâches qui font partie du quotidien de l’entreprise</a:t>
            </a:r>
          </a:p>
          <a:p>
            <a:endParaRPr lang="fr-CH" dirty="0"/>
          </a:p>
          <a:p>
            <a:r>
              <a:rPr lang="fr-CH" sz="2800" dirty="0"/>
              <a:t>Les tâches répétitives </a:t>
            </a:r>
          </a:p>
          <a:p>
            <a:endParaRPr lang="fr-CH" sz="2800" dirty="0"/>
          </a:p>
          <a:p>
            <a:r>
              <a:rPr lang="fr-CH" sz="2800" dirty="0"/>
              <a:t>La maintenance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BAA7A-B283-14A5-FBFD-F0C184DD379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98958-5546-D0C6-35A8-59FAAB1D123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7E8AB-9D9B-620C-979E-5BB77F8DC4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2050" name="Picture 2" descr="A person holding light bulb drawn on chalkboard">
            <a:extLst>
              <a:ext uri="{FF2B5EF4-FFF2-40B4-BE49-F238E27FC236}">
                <a16:creationId xmlns:a16="http://schemas.microsoft.com/office/drawing/2014/main" id="{8C0D501B-E050-0229-7809-BD75EEDB1640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b="1694"/>
          <a:stretch/>
        </p:blipFill>
        <p:spPr bwMode="auto">
          <a:xfrm>
            <a:off x="7752184" y="1243088"/>
            <a:ext cx="325952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0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fr-CH" sz="4000" b="1" dirty="0">
                <a:solidFill>
                  <a:srgbClr val="00B0F0"/>
                </a:solidFill>
              </a:rPr>
              <a:t>Pourquoi utilise-t-on le Management de Projets?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55440" y="1772816"/>
            <a:ext cx="7272808" cy="4189676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fr-CH" sz="2000" dirty="0"/>
              <a:t>documenter les décisions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optimaliser l’utilisation des ressources et processus de l'entreprise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optimiser le rapport Investissement/Temps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réduire les coûts à long terme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mieux utiliser les connaissances acquises durant le projet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concentrer les efforts sur le projet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améliorer l’efficience, la transparence et la coordination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transformer et faire aboutir la planification</a:t>
            </a:r>
          </a:p>
          <a:p>
            <a:pPr>
              <a:lnSpc>
                <a:spcPct val="110000"/>
              </a:lnSpc>
            </a:pPr>
            <a:r>
              <a:rPr lang="fr-CH" sz="2000" dirty="0"/>
              <a:t>optimiser la fonctionnalité, les résultats, la qualité et les délais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1265899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13.02.06		Alexis Tschopp – Raphaël Rey</a:t>
            </a:r>
            <a:endParaRPr lang="fr-FR" dirty="0"/>
          </a:p>
        </p:txBody>
      </p:sp>
      <p:pic>
        <p:nvPicPr>
          <p:cNvPr id="3074" name="Picture 2" descr="Tips and creative ideas. Business innovation isolated flat design element. Problem solution, advice, brainstorming. Male character thinking concept illustration">
            <a:extLst>
              <a:ext uri="{FF2B5EF4-FFF2-40B4-BE49-F238E27FC236}">
                <a16:creationId xmlns:a16="http://schemas.microsoft.com/office/drawing/2014/main" id="{0E83BFCB-6FB1-B3EB-7E1D-014B00B2426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170" y="2276872"/>
            <a:ext cx="3762871" cy="376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84593" y="836712"/>
            <a:ext cx="10225136" cy="37465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fr-CH" sz="4000" b="1" dirty="0">
                <a:solidFill>
                  <a:srgbClr val="00B0F0"/>
                </a:solidFill>
              </a:rPr>
              <a:t>Avantages &amp; difficultés de la gestion de projets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7522" y="1844825"/>
            <a:ext cx="4969639" cy="4526780"/>
          </a:xfrm>
          <a:noFill/>
          <a:ln w="12700" cap="flat">
            <a:noFill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fr-CH" sz="1400" b="1" dirty="0">
                <a:solidFill>
                  <a:srgbClr val="0070C0"/>
                </a:solidFill>
                <a:latin typeface="Trebuchet MS" pitchFamily="34" charset="0"/>
              </a:rPr>
              <a:t>Avantages</a:t>
            </a:r>
          </a:p>
          <a:p>
            <a:pPr>
              <a:lnSpc>
                <a:spcPct val="110000"/>
              </a:lnSpc>
            </a:pPr>
            <a:endParaRPr lang="fr-CH" sz="1400" b="1" dirty="0">
              <a:solidFill>
                <a:srgbClr val="0070C0"/>
              </a:solidFill>
              <a:latin typeface="Trebuchet MS" pitchFamily="34" charset="0"/>
            </a:endParaRPr>
          </a:p>
          <a:p>
            <a:pPr lvl="1">
              <a:lnSpc>
                <a:spcPct val="110000"/>
              </a:lnSpc>
            </a:pPr>
            <a:r>
              <a:rPr lang="fr-CH" sz="1600" dirty="0"/>
              <a:t>rapport optimum entre le volume d’activités et le temps total d’exécution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effet novateur du projet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développement</a:t>
            </a:r>
            <a:br>
              <a:rPr lang="fr-CH" sz="1600" dirty="0"/>
            </a:br>
            <a:r>
              <a:rPr lang="fr-CH" sz="1600" dirty="0"/>
              <a:t>d’une culture d’entreprise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acquisition d’expériences nouvelle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utilisation d’outils simples et efficaces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mise en place d’un langage commun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intelligence collective</a:t>
            </a:r>
          </a:p>
          <a:p>
            <a:pPr lvl="1">
              <a:lnSpc>
                <a:spcPct val="110000"/>
              </a:lnSpc>
            </a:pPr>
            <a:r>
              <a:rPr lang="fr-CH" sz="1600" dirty="0"/>
              <a:t>but commun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1265899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13.02.06		Alexis Tschopp – Raphaël Rey</a:t>
            </a:r>
            <a:endParaRPr lang="fr-FR" dirty="0"/>
          </a:p>
        </p:txBody>
      </p:sp>
      <p:sp>
        <p:nvSpPr>
          <p:cNvPr id="76288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25749" y="1844825"/>
            <a:ext cx="5224123" cy="45267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fr-CH" sz="1400" b="1" dirty="0">
                <a:solidFill>
                  <a:srgbClr val="0070C0"/>
                </a:solidFill>
                <a:latin typeface="Trebuchet MS" pitchFamily="34" charset="0"/>
              </a:rPr>
              <a:t>Difficultés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fr-CH" sz="1400" b="1" dirty="0">
              <a:solidFill>
                <a:srgbClr val="0070C0"/>
              </a:solidFill>
              <a:latin typeface="Trebuchet MS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absence de motivation (et la démotivation)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système de communication inadapté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présence d’ennemis</a:t>
            </a:r>
            <a:br>
              <a:rPr lang="fr-CH" sz="1600" dirty="0">
                <a:latin typeface="Trebuchet MS" pitchFamily="34" charset="0"/>
              </a:rPr>
            </a:br>
            <a:r>
              <a:rPr lang="fr-CH" sz="1600" dirty="0">
                <a:latin typeface="Trebuchet MS" pitchFamily="34" charset="0"/>
              </a:rPr>
              <a:t>du projet dans le team même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non-disponibilité des ressources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méconnaissance des clients internes</a:t>
            </a:r>
            <a:br>
              <a:rPr lang="fr-CH" sz="1600" dirty="0">
                <a:latin typeface="Trebuchet MS" pitchFamily="34" charset="0"/>
              </a:rPr>
            </a:br>
            <a:r>
              <a:rPr lang="fr-CH" sz="1600" dirty="0">
                <a:latin typeface="Trebuchet MS" pitchFamily="34" charset="0"/>
              </a:rPr>
              <a:t>et externes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non-respect des méthodes de travail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craintes du flou naturel d’un projet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fr-CH" sz="1600" dirty="0">
                <a:latin typeface="Trebuchet MS" pitchFamily="34" charset="0"/>
              </a:rPr>
              <a:t>coordination des tâches (interdisciplinarité !) et le manque de délégation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F2CAC-4C3D-0999-38D6-58ECDE3A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307CD-9DE3-1B27-17AE-04AE0CF492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L’échec d’un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5F5B3-CDB9-1FFE-DFD6-5C818A5D33D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Pour quelles raisons un projet peut échouer ?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Objectifs vagues, mal définis </a:t>
            </a:r>
          </a:p>
          <a:p>
            <a:pPr lvl="1"/>
            <a:r>
              <a:rPr lang="fr-CH" dirty="0"/>
              <a:t>Objectifs cachés </a:t>
            </a:r>
          </a:p>
          <a:p>
            <a:pPr lvl="1"/>
            <a:r>
              <a:rPr lang="fr-CH" dirty="0"/>
              <a:t>Estimations trop optimistes </a:t>
            </a:r>
          </a:p>
          <a:p>
            <a:pPr lvl="1"/>
            <a:r>
              <a:rPr lang="fr-CH" dirty="0"/>
              <a:t>Gestion des risques inefficaces, risques cachés</a:t>
            </a:r>
          </a:p>
          <a:p>
            <a:pPr lvl="1"/>
            <a:r>
              <a:rPr lang="fr-CH" dirty="0"/>
              <a:t>Priorités mal définies  </a:t>
            </a:r>
          </a:p>
          <a:p>
            <a:pPr lvl="1"/>
            <a:r>
              <a:rPr lang="fr-CH" dirty="0"/>
              <a:t>Mauvaise communication </a:t>
            </a:r>
          </a:p>
          <a:p>
            <a:pPr lvl="1"/>
            <a:r>
              <a:rPr lang="fr-CH" dirty="0"/>
              <a:t>Difficulté à s’adapter aux changements ou problèmes </a:t>
            </a:r>
          </a:p>
          <a:p>
            <a:pPr lvl="1"/>
            <a:r>
              <a:rPr lang="fr-CH" dirty="0"/>
              <a:t>Mauvaise gestion des attentes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90CF2-E425-CD41-F13A-0E2E1789AD8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71CE2-59A2-B9AF-1E89-98F7DECDAEE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E6D8A-45BC-D197-8F8A-8B44CB04817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4100" name="Picture 4" descr="Thoughtful Latin businesswoman holding marker and reading notes on glass wall. Focused confident pretty female worker in suit thinking about idea for project. ">
            <a:extLst>
              <a:ext uri="{FF2B5EF4-FFF2-40B4-BE49-F238E27FC236}">
                <a16:creationId xmlns:a16="http://schemas.microsoft.com/office/drawing/2014/main" id="{C9D1B548-4C72-EEA3-5D9A-9FC7F6E990AD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85" b="-2575"/>
          <a:stretch/>
        </p:blipFill>
        <p:spPr bwMode="auto">
          <a:xfrm>
            <a:off x="8472264" y="1964197"/>
            <a:ext cx="3125341" cy="40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DDC46-A805-72FD-1A1F-596E6A49D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663E8-9FBB-D637-99E9-936B2B2E8E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Conseil : savoir perdre du temps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0270-F3AF-F248-9678-7D57033BAC3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058000" cy="4351338"/>
          </a:xfrm>
        </p:spPr>
        <p:txBody>
          <a:bodyPr>
            <a:normAutofit/>
          </a:bodyPr>
          <a:lstStyle/>
          <a:p>
            <a:r>
              <a:rPr lang="fr-CH" dirty="0"/>
              <a:t>Au début de votre projet, prenez le temps pour </a:t>
            </a:r>
          </a:p>
          <a:p>
            <a:pPr lvl="1"/>
            <a:r>
              <a:rPr lang="fr-CH" dirty="0"/>
              <a:t>Réflexion préalable </a:t>
            </a:r>
          </a:p>
          <a:p>
            <a:pPr lvl="1"/>
            <a:r>
              <a:rPr lang="fr-CH" dirty="0"/>
              <a:t>Bien poser les objectifs </a:t>
            </a:r>
          </a:p>
          <a:p>
            <a:pPr lvl="1"/>
            <a:r>
              <a:rPr lang="fr-CH" dirty="0"/>
              <a:t>Planifier les étapes du projet </a:t>
            </a:r>
          </a:p>
          <a:p>
            <a:pPr lvl="1"/>
            <a:r>
              <a:rPr lang="fr-CH" dirty="0"/>
              <a:t>Tenter d’identifier les risques du projet </a:t>
            </a:r>
          </a:p>
          <a:p>
            <a:pPr lvl="1"/>
            <a:endParaRPr lang="fr-CH" dirty="0"/>
          </a:p>
          <a:p>
            <a:r>
              <a:rPr lang="fr-CH" dirty="0"/>
              <a:t>C’est en réalité un gain de temps pour la suite du projet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47419-0C3C-CD90-244A-5B4CEC11390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6C183-51F7-0072-849D-6784703E6F3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6CCA32-3456-C360-3EA1-098B339A47C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5122" name="Picture 2" descr="Businessman putting wooden block on top with icons">
            <a:extLst>
              <a:ext uri="{FF2B5EF4-FFF2-40B4-BE49-F238E27FC236}">
                <a16:creationId xmlns:a16="http://schemas.microsoft.com/office/drawing/2014/main" id="{2A1BC528-CB14-DFAC-4350-215BBDA94E5F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3" t="3847" r="27541" b="238"/>
          <a:stretch/>
        </p:blipFill>
        <p:spPr bwMode="auto">
          <a:xfrm>
            <a:off x="8832304" y="1843534"/>
            <a:ext cx="2743200" cy="380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51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1" ma:contentTypeDescription="Crée un document." ma:contentTypeScope="" ma:versionID="0125f23dd8d5c8b6f0f264e8db489cc5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4546a0ed2b8cf2645c644ed0d3e30fc6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A92A3-53D3-42F6-8A7F-156E388F1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8f7112-b9c5-4785-ad0c-ab52eb23d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8E5175-C223-4DE1-8D8A-07309614A4CB}">
  <ds:schemaRefs>
    <ds:schemaRef ds:uri="http://schemas.microsoft.com/office/2006/metadata/properties"/>
    <ds:schemaRef ds:uri="http://schemas.microsoft.com/office/infopath/2007/PartnerControls"/>
    <ds:schemaRef ds:uri="268f7112-b9c5-4785-ad0c-ab52eb23d8c5"/>
  </ds:schemaRefs>
</ds:datastoreItem>
</file>

<file path=customXml/itemProps3.xml><?xml version="1.0" encoding="utf-8"?>
<ds:datastoreItem xmlns:ds="http://schemas.openxmlformats.org/officeDocument/2006/customXml" ds:itemID="{EA156D7A-D1F5-471C-899B-FEC1639DF0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7435</TotalTime>
  <Words>1240</Words>
  <Application>Microsoft Macintosh PowerPoint</Application>
  <PresentationFormat>Grand écran</PresentationFormat>
  <Paragraphs>246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Wingdings</vt:lpstr>
      <vt:lpstr>Thème Office</vt:lpstr>
      <vt:lpstr>La gestion de projet</vt:lpstr>
      <vt:lpstr>Introduction à la gestion de projet</vt:lpstr>
      <vt:lpstr>Objectifs </vt:lpstr>
      <vt:lpstr>Définir la notion de projet </vt:lpstr>
      <vt:lpstr>N’est pas un projet </vt:lpstr>
      <vt:lpstr>Pourquoi utilise-t-on le Management de Projets?</vt:lpstr>
      <vt:lpstr>Avantages &amp; difficultés de la gestion de projets</vt:lpstr>
      <vt:lpstr>L’échec d’un projet </vt:lpstr>
      <vt:lpstr>Conseil : savoir perdre du temps </vt:lpstr>
      <vt:lpstr>Les étapes d’un projet </vt:lpstr>
      <vt:lpstr>Les grands échecs </vt:lpstr>
      <vt:lpstr>L’entretien initial</vt:lpstr>
      <vt:lpstr>Partie pratique 1/2</vt:lpstr>
      <vt:lpstr>Partie pratique 2/2</vt:lpstr>
      <vt:lpstr>Le premier entretien</vt:lpstr>
      <vt:lpstr>Des exemples</vt:lpstr>
      <vt:lpstr>Les user stories</vt:lpstr>
      <vt:lpstr>C’est quoi ?</vt:lpstr>
      <vt:lpstr>Dans quel but ?</vt:lpstr>
      <vt:lpstr>Rédiger </vt:lpstr>
      <vt:lpstr>Les 3 étapes de la rédaction </vt:lpstr>
      <vt:lpstr>Classer les user stories </vt:lpstr>
      <vt:lpstr>Une bonne user story 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gestion de projet</dc:title>
  <dc:creator>Vanina Théodoloz</dc:creator>
  <cp:lastModifiedBy>Augsburger Shanoa</cp:lastModifiedBy>
  <cp:revision>47</cp:revision>
  <dcterms:created xsi:type="dcterms:W3CDTF">2024-02-28T18:44:03Z</dcterms:created>
  <dcterms:modified xsi:type="dcterms:W3CDTF">2024-03-05T16:56:54Z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