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7"/>
  </p:notesMasterIdLst>
  <p:handoutMasterIdLst>
    <p:handoutMasterId r:id="rId28"/>
  </p:handoutMasterIdLst>
  <p:sldIdLst>
    <p:sldId id="304" r:id="rId5"/>
    <p:sldId id="35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17" r:id="rId14"/>
    <p:sldId id="411" r:id="rId15"/>
    <p:sldId id="415" r:id="rId16"/>
    <p:sldId id="418" r:id="rId17"/>
    <p:sldId id="416" r:id="rId18"/>
    <p:sldId id="404" r:id="rId19"/>
    <p:sldId id="405" r:id="rId20"/>
    <p:sldId id="408" r:id="rId21"/>
    <p:sldId id="412" r:id="rId22"/>
    <p:sldId id="406" r:id="rId23"/>
    <p:sldId id="409" r:id="rId24"/>
    <p:sldId id="410" r:id="rId25"/>
    <p:sldId id="4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Les fonctions" id="{23EBF408-9852-43A6-A1ED-E106542F3300}">
          <p14:sldIdLst>
            <p14:sldId id="356"/>
            <p14:sldId id="397"/>
            <p14:sldId id="398"/>
            <p14:sldId id="399"/>
            <p14:sldId id="400"/>
            <p14:sldId id="401"/>
            <p14:sldId id="402"/>
            <p14:sldId id="403"/>
            <p14:sldId id="417"/>
            <p14:sldId id="411"/>
            <p14:sldId id="415"/>
            <p14:sldId id="418"/>
            <p14:sldId id="416"/>
          </p14:sldIdLst>
        </p14:section>
        <p14:section name="Les règles at-rule" id="{329E4439-AC9F-4D89-B6CA-01EB78834A85}">
          <p14:sldIdLst>
            <p14:sldId id="404"/>
            <p14:sldId id="405"/>
            <p14:sldId id="408"/>
            <p14:sldId id="412"/>
            <p14:sldId id="406"/>
            <p14:sldId id="409"/>
            <p14:sldId id="410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929"/>
  </p:normalViewPr>
  <p:slideViewPr>
    <p:cSldViewPr>
      <p:cViewPr varScale="1">
        <p:scale>
          <a:sx n="114" d="100"/>
          <a:sy n="114" d="100"/>
        </p:scale>
        <p:origin x="512" y="176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14.03.24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hyperlink" Target="https://developer.mozilla.org/fr/docs/Web/CSS/Pseudo-classes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7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8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9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8.xml"/><Relationship Id="rId7" Type="http://schemas.openxmlformats.org/officeDocument/2006/relationships/hyperlink" Target="https://developer.mozilla.org/en-US/docs/Web/CSS/@import" TargetMode="Externa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import_rule.php" TargetMode="External"/><Relationship Id="rId3" Type="http://schemas.openxmlformats.org/officeDocument/2006/relationships/tags" Target="../tags/tag93.xml"/><Relationship Id="rId7" Type="http://schemas.openxmlformats.org/officeDocument/2006/relationships/hyperlink" Target="https://developer.mozilla.org/en-US/docs/Web/CSS/At-rule" TargetMode="Externa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10" Type="http://schemas.openxmlformats.org/officeDocument/2006/relationships/hyperlink" Target="https://www.w3schools.com/cssref/css_functions.php" TargetMode="External"/><Relationship Id="rId4" Type="http://schemas.openxmlformats.org/officeDocument/2006/relationships/tags" Target="../tags/tag94.xml"/><Relationship Id="rId9" Type="http://schemas.openxmlformats.org/officeDocument/2006/relationships/hyperlink" Target="https://developer.mozilla.org/en-US/docs/Web/CSS/CSS_Func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Les fonctions</a:t>
            </a:r>
          </a:p>
          <a:p>
            <a:r>
              <a:rPr lang="fr-CH"/>
              <a:t>Règles at-rules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propriétés personnalisées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Le nom de la propriété commence par – suivi du nom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Leur portée est celle des éléments dans lesquelles elles sont déclarées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8C9D78-6C87-EAD2-7147-D369723A4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604" y="4034093"/>
            <a:ext cx="5255996" cy="12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9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pseudo-classes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Permet d’ajouter un style à un élément en fonction de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Son contenu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De facteurs externes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Syntaxe :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6B5C33-0FEC-3377-507C-7E1B2AF40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700" y="4149080"/>
            <a:ext cx="3242932" cy="15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Pseudo-classes courantes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numCol="2"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Pour les éléments d’un formulaire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checked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valid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invalid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optional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required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:default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empty</a:t>
            </a: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Les éléments HTML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:first-</a:t>
            </a:r>
            <a:r>
              <a:rPr lang="fr-CH" dirty="0" err="1">
                <a:latin typeface="Aptos" panose="020B0004020202020204" pitchFamily="34" charset="0"/>
              </a:rPr>
              <a:t>child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:last-</a:t>
            </a:r>
            <a:r>
              <a:rPr lang="fr-CH" dirty="0" err="1">
                <a:latin typeface="Aptos" panose="020B0004020202020204" pitchFamily="34" charset="0"/>
              </a:rPr>
              <a:t>child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only</a:t>
            </a:r>
            <a:r>
              <a:rPr lang="fr-CH" dirty="0">
                <a:latin typeface="Aptos" panose="020B0004020202020204" pitchFamily="34" charset="0"/>
              </a:rPr>
              <a:t>-of-type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:root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read-only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284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  <a:latin typeface="Aptos ExtraBold" panose="020B0004020202020204" pitchFamily="34" charset="0"/>
              </a:rPr>
              <a:t>Peudo</a:t>
            </a:r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-classes courantes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numCol="1"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Sélecteurs de base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fisrt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:focus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hover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nth-child</a:t>
            </a:r>
            <a:r>
              <a:rPr lang="fr-CH" dirty="0">
                <a:latin typeface="Aptos" panose="020B0004020202020204" pitchFamily="34" charset="0"/>
              </a:rPr>
              <a:t>()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" panose="020B0004020202020204" pitchFamily="34" charset="0"/>
              </a:rPr>
              <a:t>Toutes les pseudo-classes : </a:t>
            </a:r>
            <a:r>
              <a:rPr lang="fr-CH" sz="1600" dirty="0">
                <a:latin typeface="Aptos" panose="020B0004020202020204" pitchFamily="34" charset="0"/>
                <a:hlinkClick r:id="rId7"/>
              </a:rPr>
              <a:t>https://developer.mozilla.org/fr/docs/Web/CSS/Pseudo-classes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74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Pseudo 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Mot-clé ajouté à un sélecteur permet de cibler un élément par une règle </a:t>
            </a: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::</a:t>
            </a:r>
            <a:r>
              <a:rPr lang="fr-CH" dirty="0" err="1">
                <a:latin typeface="Aptos" panose="020B0004020202020204" pitchFamily="34" charset="0"/>
              </a:rPr>
              <a:t>after</a:t>
            </a:r>
            <a:r>
              <a:rPr lang="fr-CH" dirty="0">
                <a:latin typeface="Aptos" panose="020B0004020202020204" pitchFamily="34" charset="0"/>
              </a:rPr>
              <a:t> :  </a:t>
            </a:r>
            <a:r>
              <a:rPr lang="fr-FR" dirty="0">
                <a:latin typeface="Aptos" panose="020B0004020202020204" pitchFamily="34" charset="0"/>
              </a:rPr>
              <a:t>insérer du contenu ajouté après le contenu de l'élément ciblé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::</a:t>
            </a:r>
            <a:r>
              <a:rPr lang="fr-FR" dirty="0" err="1">
                <a:latin typeface="Aptos" panose="020B0004020202020204" pitchFamily="34" charset="0"/>
              </a:rPr>
              <a:t>before</a:t>
            </a:r>
            <a:r>
              <a:rPr lang="fr-FR" dirty="0">
                <a:latin typeface="Aptos" panose="020B0004020202020204" pitchFamily="34" charset="0"/>
              </a:rPr>
              <a:t> : insérer du contenu ajouté avant le contenu de l’élément ciblé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::first-</a:t>
            </a:r>
            <a:r>
              <a:rPr lang="fr-FR" dirty="0" err="1">
                <a:latin typeface="Aptos" panose="020B0004020202020204" pitchFamily="34" charset="0"/>
              </a:rPr>
              <a:t>letter</a:t>
            </a:r>
            <a:r>
              <a:rPr lang="fr-FR" dirty="0">
                <a:latin typeface="Aptos" panose="020B0004020202020204" pitchFamily="34" charset="0"/>
              </a:rPr>
              <a:t> : première lettre de l’élément ciblé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::first-line : première ligne de l’élément ciblé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::marker : styliser le marqueur d’une liste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::</a:t>
            </a:r>
            <a:r>
              <a:rPr lang="fr-FR" dirty="0" err="1">
                <a:latin typeface="Aptos" panose="020B0004020202020204" pitchFamily="34" charset="0"/>
              </a:rPr>
              <a:t>selection</a:t>
            </a:r>
            <a:r>
              <a:rPr lang="fr-FR" dirty="0">
                <a:latin typeface="Aptos" panose="020B0004020202020204" pitchFamily="34" charset="0"/>
              </a:rPr>
              <a:t> : appliquer des styles au texte sélectionné par l'utilisateur sur une page web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71BB1A-1FAD-3D2A-BE80-339B04BA6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016" y="386078"/>
            <a:ext cx="319134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FCCCF-42AF-9CC4-F4CF-14C393070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C6B63-B4B3-5850-9D60-A97AF546808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règles at-</a:t>
            </a:r>
            <a:r>
              <a:rPr lang="fr-CH" b="1" dirty="0" err="1">
                <a:solidFill>
                  <a:srgbClr val="00B0F0"/>
                </a:solidFill>
                <a:latin typeface="Aptos ExtraBold" panose="020B0004020202020204" pitchFamily="34" charset="0"/>
              </a:rPr>
              <a:t>rule</a:t>
            </a:r>
            <a:endParaRPr lang="fr-CH" b="1" dirty="0">
              <a:solidFill>
                <a:srgbClr val="00B0F0"/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4EAF5-4572-7DC4-547F-D8617344182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Indique au CSS comment il doit se comporter 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Syntaxe</a:t>
            </a: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Comment pas un arobase @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Suivi par un identifiant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Règle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55A5D-6BF0-C591-2BA6-C261FD294CE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E211E-F6E2-D21B-35DB-068E4473E90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C22AF-2015-3186-6804-E28C653046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C0BD45-56CA-B643-CC90-9B86040F8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4437112"/>
            <a:ext cx="6111055" cy="8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E51F-5F36-DB9D-8E4A-064B5B85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9B80D-C64E-4D7A-4508-59C2CE6C98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principales règles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5BABE-3837-337F-85D2-9DF52C0C118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>
                <a:latin typeface="Aptos" panose="020B0004020202020204" pitchFamily="34" charset="0"/>
              </a:rPr>
              <a:t>@charset </a:t>
            </a: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Défini le jeu de caractères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>
                <a:latin typeface="Aptos" panose="020B0004020202020204" pitchFamily="34" charset="0"/>
              </a:rPr>
              <a:t>@import 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Inclure une feuille de style externe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>
                <a:latin typeface="Aptos" panose="020B0004020202020204" pitchFamily="34" charset="0"/>
              </a:rPr>
              <a:t>@support 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Appliquer des styles si le navigateur prend en charge certaines propriétés CSS  </a:t>
            </a:r>
          </a:p>
          <a:p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322A3-DC0F-A899-F8A0-F968C7AB0D8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D7D8C-CA62-3815-72FC-3563AF9A038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18FD11-E9F4-65E7-D9E8-99959D9C81C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4B2837-7B9C-4B6A-3E56-163D744D2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032" y="2018897"/>
            <a:ext cx="5152744" cy="143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701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EA4A6-1C70-9454-5C9D-2F253343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09EAC-59DA-6AAE-9480-FCF7E10F99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principales règles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469A3-3DD3-3CBC-1C42-B80B74DAE18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>
                <a:latin typeface="Aptos" panose="020B0004020202020204" pitchFamily="34" charset="0"/>
              </a:rPr>
              <a:t>@media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Appliquer des styles conditionnels selon la taille de l’écran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>
                <a:latin typeface="Aptos" panose="020B0004020202020204" pitchFamily="34" charset="0"/>
              </a:rPr>
              <a:t>@font-face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Définir des polices de caractères personnalisées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>
                <a:latin typeface="Aptos" panose="020B0004020202020204" pitchFamily="34" charset="0"/>
              </a:rPr>
              <a:t>@keyframes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Images-clés de l’animation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BB5CE-F279-C1E5-0B8A-B64386F727F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2808E-6FFE-3A38-DDBA-96A079B5809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8E229-66C7-A5E9-BE75-A9E832D10C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320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@import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Indique au navigateur d’importer un fichier externe (CSS) dans une feuille de style principale</a:t>
            </a:r>
          </a:p>
          <a:p>
            <a:r>
              <a:rPr lang="fr-CH" dirty="0">
                <a:latin typeface="Aptos" panose="020B0004020202020204" pitchFamily="34" charset="0"/>
              </a:rPr>
              <a:t>Permet de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Diviser le code CSS pour une meilleure organisation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Réutilisation du code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Cibler une utilisation (</a:t>
            </a:r>
            <a:r>
              <a:rPr lang="fr-CH" dirty="0" err="1">
                <a:latin typeface="Aptos" panose="020B0004020202020204" pitchFamily="34" charset="0"/>
              </a:rPr>
              <a:t>print</a:t>
            </a:r>
            <a:r>
              <a:rPr lang="fr-CH" dirty="0">
                <a:latin typeface="Aptos" panose="020B0004020202020204" pitchFamily="34" charset="0"/>
              </a:rPr>
              <a:t>, screen, speech…)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Doc : </a:t>
            </a:r>
            <a:r>
              <a:rPr lang="fr-CH" dirty="0">
                <a:latin typeface="Aptos" panose="020B0004020202020204" pitchFamily="34" charset="0"/>
                <a:hlinkClick r:id="rId7"/>
              </a:rPr>
              <a:t>https://developer.mozilla.org/en-US/docs/Web/CSS/@import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EE405E-116A-65B5-D616-104A49B83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7605" y="5275490"/>
            <a:ext cx="501439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24A60-8540-BE1E-3205-56113B6BE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64F04-922E-296B-2C4B-C2DC3DA7108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Documentations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3F84B-0FA8-9CAC-FE21-A0A887B454A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  <a:hlinkClick r:id="rId7"/>
              </a:rPr>
              <a:t>https://developer.mozilla.org/en-US/docs/Web/CSS/At-rule</a:t>
            </a:r>
            <a:r>
              <a:rPr lang="fr-CH" sz="2800" dirty="0">
                <a:latin typeface="Aptos" panose="020B0004020202020204" pitchFamily="34" charset="0"/>
              </a:rPr>
              <a:t> </a:t>
            </a:r>
          </a:p>
          <a:p>
            <a:r>
              <a:rPr lang="fr-CH" sz="2800" dirty="0">
                <a:latin typeface="Aptos" panose="020B0004020202020204" pitchFamily="34" charset="0"/>
                <a:hlinkClick r:id="rId8"/>
              </a:rPr>
              <a:t>https://www.w3schools.com/cssref/pr_import_rule.php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r>
              <a:rPr lang="fr-CH" sz="2800" dirty="0">
                <a:latin typeface="Aptos" panose="020B0004020202020204" pitchFamily="34" charset="0"/>
                <a:hlinkClick r:id="rId9"/>
              </a:rPr>
              <a:t>https://developer.mozilla.org/en-US/docs/Web/CSS/CSS_Functions</a:t>
            </a:r>
            <a:r>
              <a:rPr lang="fr-CH" sz="2800" dirty="0">
                <a:latin typeface="Aptos" panose="020B0004020202020204" pitchFamily="34" charset="0"/>
              </a:rPr>
              <a:t> </a:t>
            </a:r>
          </a:p>
          <a:p>
            <a:r>
              <a:rPr lang="fr-CH" sz="2800" dirty="0">
                <a:latin typeface="Aptos" panose="020B0004020202020204" pitchFamily="34" charset="0"/>
                <a:hlinkClick r:id="rId10"/>
              </a:rPr>
              <a:t>https://www.w3schools.com/cssref/css_functions.php</a:t>
            </a:r>
            <a:r>
              <a:rPr lang="fr-CH" dirty="0">
                <a:latin typeface="Aptos" panose="020B0004020202020204" pitchFamily="34" charset="0"/>
              </a:rPr>
              <a:t> 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E6416A-D065-D3AD-FF70-9EC2C0332D2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8C6EF0-42AD-F980-496A-CC4086F3FED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BE641-F0C0-70EA-5410-2C03975E984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9175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  <a:latin typeface="Arial Black" panose="020B0A04020102020204" pitchFamily="34" charset="0"/>
              </a:rPr>
              <a:t>LES FONCTIONS CSS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mots-clés universels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 err="1">
                <a:latin typeface="Aptos" panose="020B0004020202020204" pitchFamily="34" charset="0"/>
              </a:rPr>
              <a:t>Inherit</a:t>
            </a:r>
            <a:r>
              <a:rPr lang="fr-CH" sz="2800" dirty="0">
                <a:latin typeface="Aptos" panose="020B0004020202020204" pitchFamily="34" charset="0"/>
              </a:rPr>
              <a:t> :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La propriété prend la même valeur que celle de l'élément parent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fr-CH" b="1" dirty="0">
                <a:latin typeface="Aptos" panose="020B0004020202020204" pitchFamily="34" charset="0"/>
              </a:rPr>
              <a:t>Initial</a:t>
            </a:r>
            <a:r>
              <a:rPr lang="fr-CH" dirty="0">
                <a:latin typeface="Aptos" panose="020B0004020202020204" pitchFamily="34" charset="0"/>
              </a:rPr>
              <a:t> :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Rétablit la propriété à sa valeur par défaut, si aucun style n’est appliqué 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fr-FR" b="1" dirty="0" err="1">
                <a:latin typeface="Aptos" panose="020B0004020202020204" pitchFamily="34" charset="0"/>
              </a:rPr>
              <a:t>Unset</a:t>
            </a:r>
            <a:r>
              <a:rPr lang="fr-FR" dirty="0">
                <a:latin typeface="Aptos" panose="020B0004020202020204" pitchFamily="34" charset="0"/>
              </a:rPr>
              <a:t> :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Réinitialise la propriété à sa valeur inhérente si elle est naturellement héritée ou à sa valeur initiale si elle ne l'est pas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01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mots-clés universels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>
                <a:latin typeface="Aptos" panose="020B0004020202020204" pitchFamily="34" charset="0"/>
              </a:rPr>
              <a:t>!important</a:t>
            </a:r>
            <a:r>
              <a:rPr lang="fr-CH" sz="2800" dirty="0">
                <a:latin typeface="Aptos" panose="020B0004020202020204" pitchFamily="34" charset="0"/>
              </a:rPr>
              <a:t> :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utilisé pour augmenter la priorité d'une déclaration de style, elle surpasse toutes les autres règles 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fr-FR" b="1" dirty="0" err="1">
                <a:latin typeface="Aptos" panose="020B0004020202020204" pitchFamily="34" charset="0"/>
              </a:rPr>
              <a:t>Revert</a:t>
            </a:r>
            <a:r>
              <a:rPr lang="fr-FR" dirty="0">
                <a:latin typeface="Aptos" panose="020B0004020202020204" pitchFamily="34" charset="0"/>
              </a:rPr>
              <a:t> :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Annule la valeur de la propriété à la valeur définie par le style utilisateur ou le style par défaut du navigateur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490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4F19-E3D0-252E-D5BB-80012CB7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0A870-4AF3-A63A-33C3-ACD111BA8A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D8679-534B-1A2C-A222-1CBAC73B975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2FF23-AACF-DBD0-8AD7-1B22C695FEE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7141C-EEE8-F82A-A041-ED4E5CFCCF4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CE833-7C9A-30F3-9DB2-28BE36D253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65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Histoire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Existent depuis CSS2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Nouvelles </a:t>
            </a:r>
            <a:r>
              <a:rPr lang="fr-CH" dirty="0">
                <a:latin typeface="Aptos" panose="020B0004020202020204" pitchFamily="34" charset="0"/>
              </a:rPr>
              <a:t>fonctions et améliorations CSS3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8C47A-0FAC-A940-899C-F4FA8BA1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D151B-6BFA-2755-5CD0-A9A60FF91B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fonctions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A4F21-DB97-06CC-6794-D22925CA43A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Les fonctions en CSS permettent de 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Manipuler les couleurs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Manipuler des images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Mettre en page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Interaction et animation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BC7D8-5AC8-F61C-CA4D-7634F1079C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D621D-2902-413C-488F-E5A9BAA350B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76A33-A7E8-3D8A-6279-734EA612C09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12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C8B7-0C0B-F190-82C8-3AA7DB3A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CE40F-C16A-0C1D-5BE4-62FFB06608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couleurs :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DE1845-7E4F-7912-6FB9-F0041651D58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 err="1">
                <a:latin typeface="Aptos" panose="020B0004020202020204" pitchFamily="34" charset="0"/>
              </a:rPr>
              <a:t>rgb</a:t>
            </a:r>
            <a:r>
              <a:rPr lang="fr-CH" sz="2800" b="1" dirty="0">
                <a:latin typeface="Aptos" panose="020B0004020202020204" pitchFamily="34" charset="0"/>
              </a:rPr>
              <a:t>() </a:t>
            </a:r>
            <a:r>
              <a:rPr lang="fr-CH" sz="2800" dirty="0">
                <a:latin typeface="Aptos" panose="020B0004020202020204" pitchFamily="34" charset="0"/>
              </a:rPr>
              <a:t>: défini les couleurs avec le rouge, vert, bleu. Valeurs de 0 à 255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rgba</a:t>
            </a:r>
            <a:r>
              <a:rPr lang="fr-CH" b="1" dirty="0">
                <a:latin typeface="Aptos" panose="020B0004020202020204" pitchFamily="34" charset="0"/>
              </a:rPr>
              <a:t>() </a:t>
            </a:r>
            <a:r>
              <a:rPr lang="fr-CH" dirty="0">
                <a:latin typeface="Aptos" panose="020B0004020202020204" pitchFamily="34" charset="0"/>
              </a:rPr>
              <a:t>: idem </a:t>
            </a:r>
            <a:r>
              <a:rPr lang="fr-CH" dirty="0" err="1">
                <a:latin typeface="Aptos" panose="020B0004020202020204" pitchFamily="34" charset="0"/>
              </a:rPr>
              <a:t>rgb</a:t>
            </a:r>
            <a:r>
              <a:rPr lang="fr-CH" dirty="0">
                <a:latin typeface="Aptos" panose="020B0004020202020204" pitchFamily="34" charset="0"/>
              </a:rPr>
              <a:t>() avec une couche alpha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hls</a:t>
            </a:r>
            <a:r>
              <a:rPr lang="fr-CH" b="1" dirty="0">
                <a:latin typeface="Aptos" panose="020B0004020202020204" pitchFamily="34" charset="0"/>
              </a:rPr>
              <a:t>() </a:t>
            </a:r>
            <a:r>
              <a:rPr lang="fr-CH" dirty="0">
                <a:latin typeface="Aptos" panose="020B0004020202020204" pitchFamily="34" charset="0"/>
              </a:rPr>
              <a:t>et </a:t>
            </a:r>
            <a:r>
              <a:rPr lang="fr-CH" b="1" dirty="0" err="1">
                <a:latin typeface="Aptos" panose="020B0004020202020204" pitchFamily="34" charset="0"/>
              </a:rPr>
              <a:t>hlsa</a:t>
            </a:r>
            <a:r>
              <a:rPr lang="fr-CH" b="1" dirty="0">
                <a:latin typeface="Aptos" panose="020B0004020202020204" pitchFamily="34" charset="0"/>
              </a:rPr>
              <a:t>() </a:t>
            </a:r>
            <a:r>
              <a:rPr lang="fr-CH" dirty="0">
                <a:latin typeface="Aptos" panose="020B0004020202020204" pitchFamily="34" charset="0"/>
              </a:rPr>
              <a:t>: définir les couleurs teinte, saturation et luminosité. Et avec une couche alpha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20992-E1F7-99E9-0B7F-20B8B317D85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2B14C-4B32-B692-70D7-5725B5AF283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26948-6FA3-2306-3C24-B1FE5400596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658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668A3-7E73-858B-9158-16E1CA33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C666B-287A-AEE8-E2A2-FEC982696E1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Les images :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E584-F138-3566-D27B-9E5E8414ABE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>
                <a:latin typeface="Aptos" panose="020B0004020202020204" pitchFamily="34" charset="0"/>
              </a:rPr>
              <a:t>url() </a:t>
            </a:r>
            <a:r>
              <a:rPr lang="fr-CH" sz="2800" dirty="0">
                <a:latin typeface="Aptos" panose="020B0004020202020204" pitchFamily="34" charset="0"/>
              </a:rPr>
              <a:t>: permet de charger une image selon son URL </a:t>
            </a:r>
          </a:p>
          <a:p>
            <a:r>
              <a:rPr lang="fr-CH" b="1" dirty="0">
                <a:latin typeface="Aptos" panose="020B0004020202020204" pitchFamily="34" charset="0"/>
              </a:rPr>
              <a:t>image-set() </a:t>
            </a:r>
            <a:r>
              <a:rPr lang="fr-CH" dirty="0">
                <a:latin typeface="Aptos" panose="020B0004020202020204" pitchFamily="34" charset="0"/>
              </a:rPr>
              <a:t>: spécifier un ensemble d’images selon la taille de l’écran ou conditions</a:t>
            </a:r>
          </a:p>
          <a:p>
            <a:r>
              <a:rPr lang="fr-CH" b="1" dirty="0">
                <a:latin typeface="Aptos" panose="020B0004020202020204" pitchFamily="34" charset="0"/>
              </a:rPr>
              <a:t>gradient() </a:t>
            </a:r>
            <a:r>
              <a:rPr lang="fr-CH" dirty="0">
                <a:latin typeface="Aptos" panose="020B0004020202020204" pitchFamily="34" charset="0"/>
              </a:rPr>
              <a:t>: fonctions de dégradés </a:t>
            </a:r>
          </a:p>
          <a:p>
            <a:r>
              <a:rPr lang="fr-CH" sz="2800" dirty="0">
                <a:latin typeface="Aptos" panose="020B0004020202020204" pitchFamily="34" charset="0"/>
              </a:rPr>
              <a:t>Fonctions de filtres : 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blur</a:t>
            </a:r>
            <a:r>
              <a:rPr lang="fr-CH" b="1" dirty="0">
                <a:latin typeface="Aptos" panose="020B0004020202020204" pitchFamily="34" charset="0"/>
              </a:rPr>
              <a:t>()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contrast</a:t>
            </a:r>
            <a:r>
              <a:rPr lang="fr-CH" b="1" dirty="0">
                <a:latin typeface="Aptos" panose="020B0004020202020204" pitchFamily="34" charset="0"/>
              </a:rPr>
              <a:t>()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EFD4E-5EE8-D7EE-906A-972D00C3D9A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B489F-8295-72A1-9F93-7F6E2A993C6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E58B2-B91F-B36B-5F4D-3EC5EEB767F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137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19E55-E4D5-77CA-906A-B79641A39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22204-5E91-9E01-182E-D90C281272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Fonctions mathématiques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9E805-EA76-F2BF-8F12-1998D4197F0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b="1" dirty="0" err="1">
                <a:latin typeface="Aptos" panose="020B0004020202020204" pitchFamily="34" charset="0"/>
              </a:rPr>
              <a:t>calc</a:t>
            </a:r>
            <a:r>
              <a:rPr lang="fr-CH" sz="2800" b="1" dirty="0">
                <a:latin typeface="Aptos" panose="020B0004020202020204" pitchFamily="34" charset="0"/>
              </a:rPr>
              <a:t>() </a:t>
            </a:r>
            <a:r>
              <a:rPr lang="fr-FR" sz="2800" dirty="0">
                <a:latin typeface="Aptos" panose="020B0004020202020204" pitchFamily="34" charset="0"/>
              </a:rPr>
              <a:t>: Permet d'effectuer des calculs pour déterminer des valeurs CSS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b="1" dirty="0">
                <a:latin typeface="Aptos" panose="020B0004020202020204" pitchFamily="34" charset="0"/>
              </a:rPr>
              <a:t>min() </a:t>
            </a:r>
            <a:r>
              <a:rPr lang="fr-FR" dirty="0">
                <a:latin typeface="Aptos" panose="020B0004020202020204" pitchFamily="34" charset="0"/>
              </a:rPr>
              <a:t>et </a:t>
            </a:r>
            <a:r>
              <a:rPr lang="fr-FR" b="1" dirty="0">
                <a:latin typeface="Aptos" panose="020B0004020202020204" pitchFamily="34" charset="0"/>
              </a:rPr>
              <a:t>max() </a:t>
            </a:r>
            <a:r>
              <a:rPr lang="fr-FR" dirty="0">
                <a:latin typeface="Aptos" panose="020B0004020202020204" pitchFamily="34" charset="0"/>
              </a:rPr>
              <a:t>: retournent la valeur minimale ou maximale d'une liste de valeurs</a:t>
            </a:r>
          </a:p>
          <a:p>
            <a:endParaRPr lang="fr-FR" dirty="0">
              <a:latin typeface="Aptos" panose="020B0004020202020204" pitchFamily="34" charset="0"/>
            </a:endParaRPr>
          </a:p>
          <a:p>
            <a:r>
              <a:rPr lang="fr-FR" b="1" dirty="0">
                <a:latin typeface="Aptos" panose="020B0004020202020204" pitchFamily="34" charset="0"/>
              </a:rPr>
              <a:t>c</a:t>
            </a:r>
            <a:r>
              <a:rPr lang="fr-FR" sz="2800" b="1" dirty="0">
                <a:latin typeface="Aptos" panose="020B0004020202020204" pitchFamily="34" charset="0"/>
              </a:rPr>
              <a:t>lamp() </a:t>
            </a:r>
            <a:r>
              <a:rPr lang="fr-FR" sz="2800" dirty="0">
                <a:latin typeface="Aptos" panose="020B0004020202020204" pitchFamily="34" charset="0"/>
              </a:rPr>
              <a:t>: Applique une valeur entre une plage définie par une valeur minimale et maximale.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648AE-3F40-CAD4-DB47-099700ACD9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D6B709-507C-BC64-0641-1B4F0039DD1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BEDEE-8EB2-9157-CBD7-83D4BEA6CE6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76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07979-3131-DF9B-6B69-83DD744F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9BBEB-9BD9-45C7-DA99-5C7883A7885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La fonction var()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23E8-C90C-0B4B-3C75-9C52C781618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76871"/>
            <a:ext cx="6337920" cy="3900091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Permet d’insérer la valeur d’une variable qui a été définie	</a:t>
            </a:r>
          </a:p>
          <a:p>
            <a:r>
              <a:rPr lang="fr-CH" dirty="0">
                <a:latin typeface="Aptos" panose="020B0004020202020204" pitchFamily="34" charset="0"/>
              </a:rPr>
              <a:t>Les variables sont des entités définies par l’utilisateur qui contient des valeurs réutilisables </a:t>
            </a:r>
          </a:p>
          <a:p>
            <a:r>
              <a:rPr lang="fr-CH" dirty="0">
                <a:latin typeface="Aptos" panose="020B0004020202020204" pitchFamily="34" charset="0"/>
              </a:rPr>
              <a:t>Définir une variable :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--</a:t>
            </a:r>
            <a:r>
              <a:rPr lang="fr-CH" dirty="0" err="1">
                <a:latin typeface="Aptos" panose="020B0004020202020204" pitchFamily="34" charset="0"/>
              </a:rPr>
              <a:t>nomVariable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E2E60-30D4-714F-FDA9-D829D0B9ED5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4B00E-CD5F-21C2-CAEE-19B2FD8B4D8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5DD6-AA15-22CC-1D1D-EC0B060951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8F7C3E-A69A-8519-130D-B0C45082B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160" y="2448923"/>
            <a:ext cx="3966931" cy="2545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166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3D564-0666-303A-6C6B-FCACD43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3DC6-5663-A619-78A5-6358C023A4F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ExtraBold" panose="020B0004020202020204" pitchFamily="34" charset="0"/>
              </a:rPr>
              <a:t>:root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936B7-3FCA-FC7B-6981-0FF776C375D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913984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C’est une pseudo-class utilisée pour cibler l’élément racine du document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C’est le plus haut parent dans la hiérarchie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Permet de définir des th</a:t>
            </a:r>
            <a:r>
              <a:rPr lang="fr-CH" dirty="0">
                <a:latin typeface="Aptos" panose="020B0004020202020204" pitchFamily="34" charset="0"/>
              </a:rPr>
              <a:t>èmes ou des styles 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38D34-549F-73B4-493B-E3216C5997B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AE6C9-08A8-5073-7421-40C70C274D6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F8825-EBA8-FBBF-5836-E0B3441D0E3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BC50FB-E552-86E3-E52A-FFBC51FD5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216" y="2492896"/>
            <a:ext cx="296726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48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8223B-541E-4821-8F92-A21FDA51DB96}">
  <ds:schemaRefs>
    <ds:schemaRef ds:uri="http://schemas.microsoft.com/office/2006/metadata/properties"/>
    <ds:schemaRef ds:uri="http://schemas.microsoft.com/office/infopath/2007/PartnerControls"/>
    <ds:schemaRef ds:uri="268f7112-b9c5-4785-ad0c-ab52eb23d8c5"/>
  </ds:schemaRefs>
</ds:datastoreItem>
</file>

<file path=customXml/itemProps2.xml><?xml version="1.0" encoding="utf-8"?>
<ds:datastoreItem xmlns:ds="http://schemas.openxmlformats.org/officeDocument/2006/customXml" ds:itemID="{6BCA88D2-5D7A-4686-A42B-E98CC9703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BD3AB-6883-447B-833F-8D2A471B0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8f7112-b9c5-4785-ad0c-ab52eb23d8c5"/>
    <ds:schemaRef ds:uri="c035e4b3-fc8f-4a06-b5ba-2e36197b4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455</TotalTime>
  <Words>1101</Words>
  <Application>Microsoft Macintosh PowerPoint</Application>
  <PresentationFormat>Grand écran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Aptos</vt:lpstr>
      <vt:lpstr>Aptos ExtraBold</vt:lpstr>
      <vt:lpstr>Arial</vt:lpstr>
      <vt:lpstr>Arial Black</vt:lpstr>
      <vt:lpstr>Calibri</vt:lpstr>
      <vt:lpstr>Calibri Light</vt:lpstr>
      <vt:lpstr>Thème Office</vt:lpstr>
      <vt:lpstr>CSS</vt:lpstr>
      <vt:lpstr>LES FONCTIONS CSS</vt:lpstr>
      <vt:lpstr>Histoire </vt:lpstr>
      <vt:lpstr>Les fonctions CSS</vt:lpstr>
      <vt:lpstr>Les couleurs : fonctions</vt:lpstr>
      <vt:lpstr>Les images : fonctions</vt:lpstr>
      <vt:lpstr>Fonctions mathématiques </vt:lpstr>
      <vt:lpstr>La fonction var()</vt:lpstr>
      <vt:lpstr>:root</vt:lpstr>
      <vt:lpstr>Les propriétés personnalisées </vt:lpstr>
      <vt:lpstr>Les pseudo-classes </vt:lpstr>
      <vt:lpstr>Pseudo-classes courantes </vt:lpstr>
      <vt:lpstr>Peudo-classes courantes </vt:lpstr>
      <vt:lpstr>Pseudo élément</vt:lpstr>
      <vt:lpstr>Les règles at-rule</vt:lpstr>
      <vt:lpstr>Les principales règles </vt:lpstr>
      <vt:lpstr>Les principales règles 2</vt:lpstr>
      <vt:lpstr>@import</vt:lpstr>
      <vt:lpstr>Documentations </vt:lpstr>
      <vt:lpstr>Les mots-clés universels</vt:lpstr>
      <vt:lpstr>Les mots-clés universels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Augsburger Shanoa</cp:lastModifiedBy>
  <cp:revision>48</cp:revision>
  <dcterms:created xsi:type="dcterms:W3CDTF">2024-02-17T02:03:25Z</dcterms:created>
  <dcterms:modified xsi:type="dcterms:W3CDTF">2024-03-14T19:03:16Z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