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55.xml" ContentType="application/vnd.openxmlformats-officedocument.presentationml.tags+xml"/>
  <Override PartName="/ppt/tags/tag120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54.xml" ContentType="application/vnd.openxmlformats-officedocument.presentationml.tags+xml"/>
  <Override PartName="/ppt/tags/tag57.xml" ContentType="application/vnd.openxmlformats-officedocument.presentationml.tags+xml"/>
  <Override PartName="/ppt/tags/tag3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56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1.xml" ContentType="application/vnd.openxmlformats-officedocument.presentationml.tags+xml"/>
  <Override PartName="/ppt/tags/tag119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304" r:id="rId2"/>
    <p:sldId id="356" r:id="rId3"/>
    <p:sldId id="397" r:id="rId4"/>
    <p:sldId id="398" r:id="rId5"/>
    <p:sldId id="259" r:id="rId6"/>
    <p:sldId id="260" r:id="rId7"/>
    <p:sldId id="399" r:id="rId8"/>
    <p:sldId id="278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erface et dessin" id="{329E4439-AC9F-4D89-B6CA-01EB78834A85}">
          <p14:sldIdLst>
            <p14:sldId id="304"/>
            <p14:sldId id="356"/>
            <p14:sldId id="397"/>
            <p14:sldId id="398"/>
            <p14:sldId id="259"/>
            <p14:sldId id="260"/>
            <p14:sldId id="399"/>
            <p14:sldId id="278"/>
            <p14:sldId id="273"/>
            <p14:sldId id="261"/>
            <p14:sldId id="262"/>
            <p14:sldId id="263"/>
            <p14:sldId id="264"/>
            <p14:sldId id="265"/>
            <p14:sldId id="266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Les bases de l'animation" id="{36193D03-2CC4-4448-91AB-305DC27CD1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21.03.2024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https://www.w3schools.com/html/html_form_elements.asp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https://www.w3schools.com/html/html_form_elements.asp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https://www.w3schools.com/html/html_form_input_types.asp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8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https://www.w3schools.com/html/html_form_input_types.asp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1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https://www.w3schools.com/tags/att_input_type_checkbox.asp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_input_type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tags/tag_datalis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B61B1-BBEF-47D1-85B3-2B3ED4E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types principaux de l’input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BBD0-A1EE-4F31-830A-6D7CEA679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486100" cy="3888432"/>
          </a:xfrm>
        </p:spPr>
        <p:txBody>
          <a:bodyPr>
            <a:normAutofit/>
          </a:bodyPr>
          <a:lstStyle/>
          <a:p>
            <a:r>
              <a:rPr lang="fr-CH" sz="2000" b="1" dirty="0"/>
              <a:t>Range</a:t>
            </a:r>
            <a:r>
              <a:rPr lang="fr-CH" sz="2000" dirty="0"/>
              <a:t> : curseur </a:t>
            </a:r>
          </a:p>
          <a:p>
            <a:r>
              <a:rPr lang="fr-CH" sz="2000" b="1" dirty="0"/>
              <a:t>Time</a:t>
            </a:r>
            <a:r>
              <a:rPr lang="fr-CH" sz="2000" dirty="0"/>
              <a:t> : heures et minutes</a:t>
            </a:r>
          </a:p>
          <a:p>
            <a:r>
              <a:rPr lang="fr-CH" sz="2000" b="1" dirty="0" err="1"/>
              <a:t>Search</a:t>
            </a:r>
            <a:r>
              <a:rPr lang="fr-CH" sz="2000" dirty="0"/>
              <a:t> : idem type texte, petite croix pour effacer le champ </a:t>
            </a:r>
          </a:p>
          <a:p>
            <a:r>
              <a:rPr lang="fr-CH" sz="2000" b="1" dirty="0"/>
              <a:t>Reset</a:t>
            </a:r>
            <a:r>
              <a:rPr lang="fr-CH" sz="2000" dirty="0"/>
              <a:t> : mettre le formulaire à zéro (affiche un bouton), value pour le texte à afficher </a:t>
            </a:r>
          </a:p>
          <a:p>
            <a:endParaRPr lang="fr-CH" sz="2000" b="0" dirty="0"/>
          </a:p>
          <a:p>
            <a:pPr marL="0" indent="0">
              <a:buNone/>
            </a:pPr>
            <a:r>
              <a:rPr lang="fr-CH" sz="2000" b="0" dirty="0"/>
              <a:t>Voir plus : </a:t>
            </a:r>
            <a:r>
              <a:rPr lang="fr-CH" sz="2000" b="0" dirty="0">
                <a:hlinkClick r:id="rId3"/>
              </a:rPr>
              <a:t>https://www.w3schools.com/html/html_form_input_types.asp</a:t>
            </a:r>
            <a:r>
              <a:rPr lang="fr-CH" sz="2000" b="0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860AB7-A28B-42FC-AA42-E8C24CEA8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23191-DE6E-471B-BB91-391EBE2A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29B78F-0F5E-44E4-8DDF-3023F082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6984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B61B1-BBEF-47D1-85B3-2B3ED4E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Input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BBD0-A1EE-4F31-830A-6D7CEA679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476"/>
            <a:ext cx="8742759" cy="2736304"/>
          </a:xfrm>
        </p:spPr>
        <p:txBody>
          <a:bodyPr>
            <a:normAutofit/>
          </a:bodyPr>
          <a:lstStyle/>
          <a:p>
            <a:r>
              <a:rPr lang="fr-CH" dirty="0"/>
              <a:t>L’input de type radio</a:t>
            </a:r>
          </a:p>
          <a:p>
            <a:r>
              <a:rPr lang="fr-CH" dirty="0"/>
              <a:t>Une seule réponse est possible</a:t>
            </a:r>
          </a:p>
          <a:p>
            <a:r>
              <a:rPr lang="fr-CH" dirty="0"/>
              <a:t>L’attribut </a:t>
            </a:r>
            <a:r>
              <a:rPr lang="fr-CH" dirty="0" err="1"/>
              <a:t>name</a:t>
            </a:r>
            <a:r>
              <a:rPr lang="fr-CH" dirty="0"/>
              <a:t> pour lier les options</a:t>
            </a:r>
          </a:p>
          <a:p>
            <a:r>
              <a:rPr lang="fr-CH" dirty="0"/>
              <a:t>L’attribut value pour différencier le choix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860AB7-A28B-42FC-AA42-E8C24CEA8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23191-DE6E-471B-BB91-391EBE2A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29B78F-0F5E-44E4-8DDF-3023F082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BCC649-D27B-4964-AA09-10AD3394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130" y="2745143"/>
            <a:ext cx="2042337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B61B1-BBEF-47D1-85B3-2B3ED4E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Input </a:t>
            </a:r>
            <a:r>
              <a:rPr lang="fr-CH" b="1" dirty="0" err="1">
                <a:solidFill>
                  <a:srgbClr val="00B0F0"/>
                </a:solidFill>
              </a:rPr>
              <a:t>checkbox</a:t>
            </a:r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BBD0-A1EE-4F31-830A-6D7CEA67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On peut sélectionner plusieurs réponses</a:t>
            </a:r>
          </a:p>
          <a:p>
            <a:r>
              <a:rPr lang="fr-CH" dirty="0"/>
              <a:t>L’attribut </a:t>
            </a:r>
            <a:r>
              <a:rPr lang="fr-CH" dirty="0" err="1"/>
              <a:t>name</a:t>
            </a:r>
            <a:r>
              <a:rPr lang="fr-CH" dirty="0"/>
              <a:t> permet de lier les différentes options à cocher (similaire pour le groupe)</a:t>
            </a:r>
          </a:p>
          <a:p>
            <a:r>
              <a:rPr lang="fr-CH" dirty="0"/>
              <a:t>L’attribut value permet de récupérer la valeur saisie par l’utilisateur (différentes pour chacune des options)</a:t>
            </a:r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860AB7-A28B-42FC-AA42-E8C24CEA8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23191-DE6E-471B-BB91-391EBE2A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29B78F-0F5E-44E4-8DDF-3023F082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C9490F-5E78-466D-8D03-88BDD388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4245741"/>
            <a:ext cx="478577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B61B1-BBEF-47D1-85B3-2B3ED4E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BBD0-A1EE-4F31-830A-6D7CEA67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S’utilise avec la balise &lt;option&gt;</a:t>
            </a:r>
          </a:p>
          <a:p>
            <a:r>
              <a:rPr lang="fr-CH" dirty="0"/>
              <a:t>Liste déroulante </a:t>
            </a:r>
          </a:p>
          <a:p>
            <a:endParaRPr lang="fr-CH" dirty="0"/>
          </a:p>
          <a:p>
            <a:endParaRPr lang="fr-CH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Variante : </a:t>
            </a:r>
          </a:p>
          <a:p>
            <a:r>
              <a:rPr lang="fr-CH" dirty="0"/>
              <a:t>Attribut </a:t>
            </a:r>
            <a:r>
              <a:rPr lang="fr-CH" dirty="0" err="1"/>
              <a:t>dataliste</a:t>
            </a:r>
            <a:r>
              <a:rPr lang="fr-CH" dirty="0"/>
              <a:t> </a:t>
            </a:r>
          </a:p>
          <a:p>
            <a:pPr lvl="1"/>
            <a:r>
              <a:rPr lang="fr-CH" sz="2800" dirty="0"/>
              <a:t>Permet à l’utilisateur de saisir dans la barre de sélection </a:t>
            </a:r>
          </a:p>
          <a:p>
            <a:endParaRPr lang="fr-CH" sz="2000" b="0" dirty="0"/>
          </a:p>
          <a:p>
            <a:pPr marL="0" indent="0">
              <a:buNone/>
            </a:pPr>
            <a:r>
              <a:rPr lang="fr-CH" sz="2000" b="0" dirty="0">
                <a:hlinkClick r:id="rId2"/>
              </a:rPr>
              <a:t>https://www.w3schools.com/tags/tag_datalist.asp</a:t>
            </a:r>
            <a:r>
              <a:rPr lang="fr-CH" sz="2000" b="0" dirty="0"/>
              <a:t> </a:t>
            </a:r>
          </a:p>
          <a:p>
            <a:endParaRPr lang="fr-CH" sz="2000" b="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860AB7-A28B-42FC-AA42-E8C24CEA8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23191-DE6E-471B-BB91-391EBE2A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29B78F-0F5E-44E4-8DDF-3023F082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AC6155-6FB6-49D6-95E6-1C95D0B2F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8880"/>
            <a:ext cx="2386396" cy="16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2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B61B1-BBEF-47D1-85B3-2B3ED4E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00B0F0"/>
                </a:solidFill>
              </a:rPr>
              <a:t>Textarea</a:t>
            </a:r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BBD0-A1EE-4F31-830A-6D7CEA679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888"/>
            <a:ext cx="5256584" cy="2600597"/>
          </a:xfrm>
        </p:spPr>
        <p:txBody>
          <a:bodyPr>
            <a:normAutofit/>
          </a:bodyPr>
          <a:lstStyle/>
          <a:p>
            <a:r>
              <a:rPr lang="fr-CH" dirty="0"/>
              <a:t>Boite pour la saisie de texte</a:t>
            </a:r>
          </a:p>
          <a:p>
            <a:r>
              <a:rPr lang="fr-CH" dirty="0"/>
              <a:t>S’utilise pour les textes longs</a:t>
            </a:r>
          </a:p>
          <a:p>
            <a:r>
              <a:rPr lang="fr-CH" dirty="0"/>
              <a:t>Les attributs </a:t>
            </a:r>
            <a:r>
              <a:rPr lang="fr-CH" dirty="0" err="1"/>
              <a:t>rows</a:t>
            </a:r>
            <a:r>
              <a:rPr lang="fr-CH" dirty="0"/>
              <a:t> et cols permettent de définir la taille de la boite </a:t>
            </a:r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860AB7-A28B-42FC-AA42-E8C24CEA8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23191-DE6E-471B-BB91-391EBE2A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29B78F-0F5E-44E4-8DDF-3023F082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3074" name="Picture 2" descr="Get data from textarea in HTML using Python - Stack Overflow">
            <a:extLst>
              <a:ext uri="{FF2B5EF4-FFF2-40B4-BE49-F238E27FC236}">
                <a16:creationId xmlns:a16="http://schemas.microsoft.com/office/drawing/2014/main" id="{18667BB5-316C-44CC-9AFF-DCF00EBD3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107839"/>
            <a:ext cx="3209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B61B1-BBEF-47D1-85B3-2B3ED4E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Input </a:t>
            </a:r>
            <a:r>
              <a:rPr lang="fr-CH" b="1" dirty="0" err="1">
                <a:solidFill>
                  <a:srgbClr val="00B0F0"/>
                </a:solidFill>
              </a:rPr>
              <a:t>submit</a:t>
            </a:r>
            <a:r>
              <a:rPr lang="fr-CH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BBD0-A1EE-4F31-830A-6D7CEA67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L’attribut </a:t>
            </a:r>
            <a:r>
              <a:rPr lang="fr-CH" dirty="0" err="1"/>
              <a:t>submit</a:t>
            </a:r>
            <a:r>
              <a:rPr lang="fr-CH" dirty="0"/>
              <a:t>, permet d’envoyer les informations du formulaire</a:t>
            </a:r>
          </a:p>
          <a:p>
            <a:endParaRPr lang="fr-CH" dirty="0"/>
          </a:p>
          <a:p>
            <a:r>
              <a:rPr lang="fr-CH" dirty="0"/>
              <a:t>Si toutes les conditions ne sont pas remplies, un message peut s’afficher pour l’utilisateur </a:t>
            </a:r>
          </a:p>
          <a:p>
            <a:endParaRPr lang="fr-CH" dirty="0"/>
          </a:p>
          <a:p>
            <a:r>
              <a:rPr lang="fr-CH" dirty="0"/>
              <a:t>Sans bouton </a:t>
            </a:r>
            <a:r>
              <a:rPr lang="fr-CH" dirty="0" err="1"/>
              <a:t>submit</a:t>
            </a:r>
            <a:r>
              <a:rPr lang="fr-CH" dirty="0"/>
              <a:t> les informations ne peuvent pas être envoyées pour le traitement</a:t>
            </a:r>
          </a:p>
          <a:p>
            <a:endParaRPr lang="fr-CH" dirty="0"/>
          </a:p>
          <a:p>
            <a:r>
              <a:rPr lang="fr-CH" dirty="0"/>
              <a:t>On peut également utiliser l’attribut </a:t>
            </a:r>
            <a:r>
              <a:rPr lang="fr-CH" dirty="0" err="1"/>
              <a:t>submit</a:t>
            </a:r>
            <a:r>
              <a:rPr lang="fr-CH" dirty="0"/>
              <a:t> sur une balise de type </a:t>
            </a:r>
            <a:r>
              <a:rPr lang="fr-CH" dirty="0" err="1"/>
              <a:t>button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860AB7-A28B-42FC-AA42-E8C24CEA8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23191-DE6E-471B-BB91-391EBE2A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29B78F-0F5E-44E4-8DDF-3023F082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40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3063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413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0810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6728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endParaRPr lang="fr-CH" sz="6000" b="1" dirty="0">
              <a:solidFill>
                <a:srgbClr val="00B0F0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929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7687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6420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6092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7247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1262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61674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1853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99225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7098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 formulaire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Composant essentiel des sites internet </a:t>
            </a:r>
          </a:p>
          <a:p>
            <a:pPr marL="0" indent="0">
              <a:buNone/>
            </a:pPr>
            <a:endParaRPr lang="fr-CH" sz="2800" dirty="0"/>
          </a:p>
          <a:p>
            <a:r>
              <a:rPr lang="fr-CH" dirty="0"/>
              <a:t>Permet d’envoyer des informations au serveur web</a:t>
            </a:r>
          </a:p>
          <a:p>
            <a:pPr lvl="1"/>
            <a:r>
              <a:rPr lang="fr-CH" dirty="0"/>
              <a:t>Recueillir des informations</a:t>
            </a:r>
          </a:p>
          <a:p>
            <a:pPr lvl="1"/>
            <a:r>
              <a:rPr lang="fr-CH" dirty="0"/>
              <a:t>Permettre des interactions entre l’utilisateur et le site web</a:t>
            </a:r>
          </a:p>
          <a:p>
            <a:pPr lvl="1"/>
            <a:r>
              <a:rPr lang="fr-CH" dirty="0"/>
              <a:t>Traitement et sauvegarde des données </a:t>
            </a:r>
          </a:p>
          <a:p>
            <a:pPr lvl="1"/>
            <a:r>
              <a:rPr lang="fr-CH" dirty="0"/>
              <a:t>Fonctions spécifiques</a:t>
            </a:r>
          </a:p>
          <a:p>
            <a:pPr lvl="1"/>
            <a:r>
              <a:rPr lang="fr-CH" dirty="0"/>
              <a:t>Sécurité des données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866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8451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77166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70428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fr-CH" b="1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586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Composition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Un formulaire est constitué de </a:t>
            </a:r>
          </a:p>
          <a:p>
            <a:pPr marL="0" indent="0">
              <a:buNone/>
            </a:pPr>
            <a:endParaRPr lang="fr-CH" dirty="0"/>
          </a:p>
          <a:p>
            <a:pPr lvl="1"/>
            <a:r>
              <a:rPr lang="fr-CH" dirty="0"/>
              <a:t>Une structure interactive (zone de texte, menu déroulant)</a:t>
            </a:r>
          </a:p>
          <a:p>
            <a:pPr lvl="1"/>
            <a:r>
              <a:rPr lang="fr-CH" dirty="0"/>
              <a:t>Un texte est associé à ces éléments d’interaction</a:t>
            </a:r>
          </a:p>
          <a:p>
            <a:pPr lvl="1"/>
            <a:r>
              <a:rPr lang="fr-CH" dirty="0"/>
              <a:t>Un bouton pour valider son choix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67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B61B1-BBEF-47D1-85B3-2B3ED4E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Les formulaires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BBD0-A1EE-4F31-830A-6D7CEA67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Un formulaire doit être entouré de la balise &lt;</a:t>
            </a:r>
            <a:r>
              <a:rPr lang="fr-CH" dirty="0" err="1"/>
              <a:t>form</a:t>
            </a:r>
            <a:r>
              <a:rPr lang="fr-CH" dirty="0"/>
              <a:t>&gt;</a:t>
            </a:r>
          </a:p>
          <a:p>
            <a:endParaRPr lang="fr-CH" dirty="0"/>
          </a:p>
          <a:p>
            <a:r>
              <a:rPr lang="fr-CH" dirty="0"/>
              <a:t>Cette permet de définir deux attributs : </a:t>
            </a:r>
          </a:p>
          <a:p>
            <a:pPr lvl="1"/>
            <a:r>
              <a:rPr lang="fr-CH" sz="2800" dirty="0"/>
              <a:t>Method : la méthode utilisée pour envoyer les données </a:t>
            </a:r>
          </a:p>
          <a:p>
            <a:pPr lvl="1"/>
            <a:r>
              <a:rPr lang="fr-CH" sz="2800" dirty="0"/>
              <a:t>Action : le lien vers le fichier qui va traiter les données </a:t>
            </a:r>
          </a:p>
          <a:p>
            <a:pPr lvl="1"/>
            <a:endParaRPr lang="fr-CH" sz="2800" dirty="0"/>
          </a:p>
          <a:p>
            <a:r>
              <a:rPr lang="fr-CH" dirty="0"/>
              <a:t>L’attribut </a:t>
            </a:r>
            <a:r>
              <a:rPr lang="fr-CH" dirty="0" err="1"/>
              <a:t>method</a:t>
            </a:r>
            <a:r>
              <a:rPr lang="fr-CH" dirty="0"/>
              <a:t> peut avoir deux valeurs : </a:t>
            </a:r>
          </a:p>
          <a:p>
            <a:pPr lvl="1"/>
            <a:r>
              <a:rPr lang="fr-CH" sz="2800" dirty="0" err="1"/>
              <a:t>Get</a:t>
            </a:r>
            <a:r>
              <a:rPr lang="fr-CH" sz="2800" dirty="0"/>
              <a:t> : peu utilisé, car peu sécurisé et limité en taille, les informations sont envoyées dans l’adresse http</a:t>
            </a:r>
          </a:p>
          <a:p>
            <a:pPr lvl="1"/>
            <a:r>
              <a:rPr lang="fr-CH" sz="2800" dirty="0"/>
              <a:t>Post : méthode la plus utilisée, elle permet l’envoi d’un grand nombre d’information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860AB7-A28B-42FC-AA42-E8C24CEA8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23191-DE6E-471B-BB91-391EBE2A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29B78F-0F5E-44E4-8DDF-3023F082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2845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B61B1-BBEF-47D1-85B3-2B3ED4E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Les éléments du formulaire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BBD0-A1EE-4F31-830A-6D7CEA67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CH" dirty="0"/>
              <a:t>Input : champs qui permettent la saisie de texte et de chiffre, selon son attribut, il peut être utilisé de diverses manière</a:t>
            </a:r>
          </a:p>
          <a:p>
            <a:endParaRPr lang="fr-CH" dirty="0"/>
          </a:p>
          <a:p>
            <a:r>
              <a:rPr lang="fr-CH" dirty="0"/>
              <a:t>Label : étiquette reliée à un champs, très utile pour l’utilisateur </a:t>
            </a:r>
          </a:p>
          <a:p>
            <a:endParaRPr lang="fr-CH" dirty="0"/>
          </a:p>
          <a:p>
            <a:r>
              <a:rPr lang="fr-CH" dirty="0"/>
              <a:t>Quand on clique sur le label, on sélectionne le champ</a:t>
            </a:r>
          </a:p>
          <a:p>
            <a:pPr lvl="1"/>
            <a:r>
              <a:rPr lang="fr-CH" dirty="0"/>
              <a:t>Facilité d’usage </a:t>
            </a:r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860AB7-A28B-42FC-AA42-E8C24CEA8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23191-DE6E-471B-BB91-391EBE2A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29B78F-0F5E-44E4-8DDF-3023F082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E2E490-29A4-4B05-B070-E25980C8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57192"/>
            <a:ext cx="2812024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Label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Permet de définir l’étiquette du widget </a:t>
            </a:r>
          </a:p>
          <a:p>
            <a:pPr lvl="1"/>
            <a:r>
              <a:rPr lang="fr-CH" dirty="0"/>
              <a:t>Accessibilité du formulaire</a:t>
            </a:r>
          </a:p>
          <a:p>
            <a:pPr lvl="1"/>
            <a:r>
              <a:rPr lang="fr-CH" dirty="0"/>
              <a:t>Implémenter avec for et id</a:t>
            </a:r>
          </a:p>
          <a:p>
            <a:pPr lvl="1"/>
            <a:endParaRPr lang="fr-CH" dirty="0"/>
          </a:p>
          <a:p>
            <a:r>
              <a:rPr lang="fr-CH" dirty="0"/>
              <a:t>Un label peut </a:t>
            </a:r>
          </a:p>
          <a:p>
            <a:pPr lvl="1"/>
            <a:r>
              <a:rPr lang="fr-CH" dirty="0"/>
              <a:t>Précéder le widget </a:t>
            </a:r>
          </a:p>
          <a:p>
            <a:pPr lvl="1"/>
            <a:r>
              <a:rPr lang="fr-CH" dirty="0"/>
              <a:t>«Entourer» </a:t>
            </a:r>
            <a:r>
              <a:rPr lang="fr-CH"/>
              <a:t>le widget 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0087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B61B1-BBEF-47D1-85B3-2B3ED4E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</a:rPr>
              <a:t>Groupes de champs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BBD0-A1EE-4F31-830A-6D7CEA67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CH" dirty="0"/>
              <a:t>On peut créer des groupes de champs</a:t>
            </a:r>
          </a:p>
          <a:p>
            <a:pPr marL="0" indent="0">
              <a:buNone/>
            </a:pPr>
            <a:endParaRPr lang="fr-CH" dirty="0"/>
          </a:p>
          <a:p>
            <a:pPr lvl="1"/>
            <a:r>
              <a:rPr lang="fr-CH" dirty="0"/>
              <a:t>Avec la balise </a:t>
            </a:r>
            <a:r>
              <a:rPr lang="fr-CH" b="1" dirty="0" err="1"/>
              <a:t>fieldset</a:t>
            </a:r>
            <a:r>
              <a:rPr lang="fr-CH" dirty="0"/>
              <a:t> on assigne les éléments à un groupe</a:t>
            </a:r>
          </a:p>
          <a:p>
            <a:pPr lvl="1"/>
            <a:r>
              <a:rPr lang="fr-CH" dirty="0"/>
              <a:t>Avec la balise </a:t>
            </a:r>
            <a:r>
              <a:rPr lang="fr-CH" b="1" dirty="0" err="1"/>
              <a:t>legend</a:t>
            </a:r>
            <a:r>
              <a:rPr lang="fr-CH" dirty="0"/>
              <a:t> on nomme ce groupe</a:t>
            </a:r>
          </a:p>
          <a:p>
            <a:endParaRPr lang="fr-CH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860AB7-A28B-42FC-AA42-E8C24CEA8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23191-DE6E-471B-BB91-391EBE2A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29B78F-0F5E-44E4-8DDF-3023F082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57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B61B1-BBEF-47D1-85B3-2B3ED4E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types principaux de l’input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83BBD0-A1EE-4F31-830A-6D7CEA679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9938320" cy="3888432"/>
          </a:xfrm>
        </p:spPr>
        <p:txBody>
          <a:bodyPr>
            <a:normAutofit/>
          </a:bodyPr>
          <a:lstStyle/>
          <a:p>
            <a:r>
              <a:rPr lang="fr-CH" sz="2000" b="1" dirty="0" err="1"/>
              <a:t>Text</a:t>
            </a:r>
            <a:r>
              <a:rPr lang="fr-CH" sz="2000" b="0" dirty="0"/>
              <a:t> : pour le texte</a:t>
            </a:r>
          </a:p>
          <a:p>
            <a:r>
              <a:rPr lang="fr-CH" sz="2000" b="1" dirty="0" err="1"/>
              <a:t>Number</a:t>
            </a:r>
            <a:r>
              <a:rPr lang="fr-CH" sz="2000" b="0" dirty="0"/>
              <a:t> : pour les nombres</a:t>
            </a:r>
          </a:p>
          <a:p>
            <a:r>
              <a:rPr lang="fr-CH" sz="2000" b="1" dirty="0"/>
              <a:t>Email</a:t>
            </a:r>
            <a:r>
              <a:rPr lang="fr-CH" sz="2000" b="0" dirty="0"/>
              <a:t> : adresse mail</a:t>
            </a:r>
          </a:p>
          <a:p>
            <a:r>
              <a:rPr lang="fr-CH" sz="2000" b="1" dirty="0" err="1"/>
              <a:t>Password</a:t>
            </a:r>
            <a:r>
              <a:rPr lang="fr-CH" sz="2000" b="0" dirty="0"/>
              <a:t> : mot de passe, texte caché par des points</a:t>
            </a:r>
          </a:p>
          <a:p>
            <a:r>
              <a:rPr lang="fr-CH" sz="2000" b="1" dirty="0"/>
              <a:t>Radio</a:t>
            </a:r>
            <a:r>
              <a:rPr lang="fr-CH" sz="2000" b="0" dirty="0"/>
              <a:t> : bouton radio</a:t>
            </a:r>
          </a:p>
          <a:p>
            <a:r>
              <a:rPr lang="fr-CH" sz="2000" b="1" dirty="0"/>
              <a:t>Date</a:t>
            </a:r>
            <a:r>
              <a:rPr lang="fr-CH" sz="2000" b="0" dirty="0"/>
              <a:t> : ne fonctionne pas sur tous les navigateurs </a:t>
            </a:r>
          </a:p>
          <a:p>
            <a:r>
              <a:rPr lang="fr-CH" sz="2000" b="1" dirty="0"/>
              <a:t>File</a:t>
            </a:r>
            <a:r>
              <a:rPr lang="fr-CH" sz="2000" b="0" dirty="0"/>
              <a:t> : pour la sélection de fichiers </a:t>
            </a:r>
          </a:p>
          <a:p>
            <a:pPr lvl="1"/>
            <a:r>
              <a:rPr lang="fr-CH" sz="1600" b="0" dirty="0"/>
              <a:t>Multiple : permet de choisir plusieurs fichiers </a:t>
            </a:r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860AB7-A28B-42FC-AA42-E8C24CEA8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23191-DE6E-471B-BB91-391EBE2A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29B78F-0F5E-44E4-8DDF-3023F082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658540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D18FF134BD6A4EB33A56213A4E2207" ma:contentTypeVersion="13" ma:contentTypeDescription="Crée un document." ma:contentTypeScope="" ma:versionID="217d0c516f18a2a164bd5335f5dff1aa">
  <xsd:schema xmlns:xsd="http://www.w3.org/2001/XMLSchema" xmlns:xs="http://www.w3.org/2001/XMLSchema" xmlns:p="http://schemas.microsoft.com/office/2006/metadata/properties" xmlns:ns2="1c13aead-090f-4d95-9fbe-f6cd92ea06c3" xmlns:ns3="329fc54a-acd8-4c71-892f-09f9877a516f" targetNamespace="http://schemas.microsoft.com/office/2006/metadata/properties" ma:root="true" ma:fieldsID="8a41a02a62ae8cdf9368358115616589" ns2:_="" ns3:_="">
    <xsd:import namespace="1c13aead-090f-4d95-9fbe-f6cd92ea06c3"/>
    <xsd:import namespace="329fc54a-acd8-4c71-892f-09f9877a51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3aead-090f-4d95-9fbe-f6cd92ea06c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d31a5f9b-678c-4261-9f2f-1a7f1c574c83}" ma:internalName="TaxCatchAll" ma:showField="CatchAllData" ma:web="1c13aead-090f-4d95-9fbe-f6cd92ea0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9fc54a-acd8-4c71-892f-09f9877a516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13aead-090f-4d95-9fbe-f6cd92ea06c3" xsi:nil="true"/>
    <lcf76f155ced4ddcb4097134ff3c332f xmlns="329fc54a-acd8-4c71-892f-09f9877a516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822BE43-ACC4-4C89-90D9-2B03AD7E5110}"/>
</file>

<file path=customXml/itemProps2.xml><?xml version="1.0" encoding="utf-8"?>
<ds:datastoreItem xmlns:ds="http://schemas.openxmlformats.org/officeDocument/2006/customXml" ds:itemID="{1A3023E5-51A1-4956-B3A4-1DF988C26586}"/>
</file>

<file path=customXml/itemProps3.xml><?xml version="1.0" encoding="utf-8"?>
<ds:datastoreItem xmlns:ds="http://schemas.openxmlformats.org/officeDocument/2006/customXml" ds:itemID="{60F7EB04-CF93-4B12-A775-B53FB0673D9C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68</TotalTime>
  <Words>1198</Words>
  <Application>Microsoft Office PowerPoint</Application>
  <PresentationFormat>Grand écran</PresentationFormat>
  <Paragraphs>204</Paragraphs>
  <Slides>34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Le formulaire HTML</vt:lpstr>
      <vt:lpstr>Composition </vt:lpstr>
      <vt:lpstr>Les formulaires </vt:lpstr>
      <vt:lpstr>Les éléments du formulaire </vt:lpstr>
      <vt:lpstr>Label</vt:lpstr>
      <vt:lpstr>Groupes de champs</vt:lpstr>
      <vt:lpstr>Les types principaux de l’input </vt:lpstr>
      <vt:lpstr>Les types principaux de l’input </vt:lpstr>
      <vt:lpstr>Input radio</vt:lpstr>
      <vt:lpstr>Input checkbox</vt:lpstr>
      <vt:lpstr>Select</vt:lpstr>
      <vt:lpstr>Textarea</vt:lpstr>
      <vt:lpstr>Input submit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Vanina Théodoloz</cp:lastModifiedBy>
  <cp:revision>16</cp:revision>
  <dcterms:created xsi:type="dcterms:W3CDTF">2024-03-20T23:26:55Z</dcterms:created>
  <dcterms:modified xsi:type="dcterms:W3CDTF">2024-03-21T00:35:35Z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0x0101000DD18FF134BD6A4EB33A56213A4E2207</vt:lpwstr>
  </property>
</Properties>
</file>