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10.xml" ContentType="application/vnd.openxmlformats-officedocument.presentationml.tags+xml"/>
  <Override PartName="/ppt/tags/tag15.xml" ContentType="application/vnd.openxmlformats-officedocument.presentationml.tags+xml"/>
  <Override PartName="/docProps/app.xml" ContentType="application/vnd.openxmlformats-officedocument.extended-properties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4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4"/>
  </p:notesMasterIdLst>
  <p:handoutMasterIdLst>
    <p:handoutMasterId r:id="rId45"/>
  </p:handoutMasterIdLst>
  <p:sldIdLst>
    <p:sldId id="304" r:id="rId2"/>
    <p:sldId id="356" r:id="rId3"/>
    <p:sldId id="313" r:id="rId4"/>
    <p:sldId id="314" r:id="rId5"/>
    <p:sldId id="316" r:id="rId6"/>
    <p:sldId id="326" r:id="rId7"/>
    <p:sldId id="327" r:id="rId8"/>
    <p:sldId id="321" r:id="rId9"/>
    <p:sldId id="318" r:id="rId10"/>
    <p:sldId id="320" r:id="rId11"/>
    <p:sldId id="322" r:id="rId12"/>
    <p:sldId id="323" r:id="rId13"/>
    <p:sldId id="324" r:id="rId14"/>
    <p:sldId id="325" r:id="rId15"/>
    <p:sldId id="328" r:id="rId16"/>
    <p:sldId id="329" r:id="rId17"/>
    <p:sldId id="330" r:id="rId18"/>
    <p:sldId id="333" r:id="rId19"/>
    <p:sldId id="334" r:id="rId20"/>
    <p:sldId id="350" r:id="rId21"/>
    <p:sldId id="335" r:id="rId22"/>
    <p:sldId id="337" r:id="rId23"/>
    <p:sldId id="336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1" r:id="rId37"/>
    <p:sldId id="352" r:id="rId38"/>
    <p:sldId id="353" r:id="rId39"/>
    <p:sldId id="354" r:id="rId40"/>
    <p:sldId id="355" r:id="rId41"/>
    <p:sldId id="412" r:id="rId42"/>
    <p:sldId id="411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F83A3EE-39B9-49BB-AABD-C778AF56F95E}">
          <p14:sldIdLst>
            <p14:sldId id="304"/>
          </p14:sldIdLst>
        </p14:section>
        <p14:section name="Les interpolations" id="{23EBF408-9852-43A6-A1ED-E106542F3300}">
          <p14:sldIdLst>
            <p14:sldId id="356"/>
            <p14:sldId id="313"/>
            <p14:sldId id="314"/>
            <p14:sldId id="316"/>
            <p14:sldId id="326"/>
            <p14:sldId id="327"/>
            <p14:sldId id="321"/>
            <p14:sldId id="318"/>
          </p14:sldIdLst>
        </p14:section>
        <p14:section name="Scrum" id="{329E4439-AC9F-4D89-B6CA-01EB78834A85}">
          <p14:sldIdLst>
            <p14:sldId id="320"/>
            <p14:sldId id="322"/>
            <p14:sldId id="323"/>
            <p14:sldId id="324"/>
            <p14:sldId id="325"/>
            <p14:sldId id="328"/>
            <p14:sldId id="329"/>
            <p14:sldId id="330"/>
            <p14:sldId id="333"/>
            <p14:sldId id="334"/>
            <p14:sldId id="350"/>
            <p14:sldId id="335"/>
            <p14:sldId id="337"/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1"/>
            <p14:sldId id="352"/>
            <p14:sldId id="353"/>
            <p14:sldId id="354"/>
            <p14:sldId id="355"/>
            <p14:sldId id="412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929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1998E-B70F-4926-8B18-C85E937B3E58}" type="doc">
      <dgm:prSet loTypeId="urn:microsoft.com/office/officeart/2005/8/layout/hProcess3" loCatId="process" qsTypeId="urn:microsoft.com/office/officeart/2005/8/quickstyle/simple4" qsCatId="simple" csTypeId="urn:microsoft.com/office/officeart/2005/8/colors/accent3_1" csCatId="accent3" phldr="1"/>
      <dgm:spPr/>
    </dgm:pt>
    <dgm:pt modelId="{F1A085AA-DB6C-4B31-8A4A-65AA17F5A0B9}">
      <dgm:prSet phldrT="[Texte]"/>
      <dgm:spPr/>
      <dgm:t>
        <a:bodyPr/>
        <a:lstStyle/>
        <a:p>
          <a:r>
            <a:rPr lang="fr-CH">
              <a:latin typeface="Aptos" panose="020B0004020202020204" pitchFamily="34" charset="0"/>
            </a:rPr>
            <a:t>Analyse des besoins</a:t>
          </a:r>
        </a:p>
      </dgm:t>
    </dgm:pt>
    <dgm:pt modelId="{61C55516-4740-461D-AFA1-C8D82B9CA132}" type="parTrans" cxnId="{51CB61E8-7808-43ED-A32A-D8811E69AEF5}">
      <dgm:prSet/>
      <dgm:spPr/>
      <dgm:t>
        <a:bodyPr/>
        <a:lstStyle/>
        <a:p>
          <a:endParaRPr lang="fr-CH"/>
        </a:p>
      </dgm:t>
    </dgm:pt>
    <dgm:pt modelId="{80B37CBD-29E8-4BB6-977E-B2631FF58B55}" type="sibTrans" cxnId="{51CB61E8-7808-43ED-A32A-D8811E69AEF5}">
      <dgm:prSet/>
      <dgm:spPr/>
      <dgm:t>
        <a:bodyPr/>
        <a:lstStyle/>
        <a:p>
          <a:endParaRPr lang="fr-CH"/>
        </a:p>
      </dgm:t>
    </dgm:pt>
    <dgm:pt modelId="{8E7DAFB8-F09C-45A6-9A42-2D663733087C}">
      <dgm:prSet phldrT="[Texte]"/>
      <dgm:spPr/>
      <dgm:t>
        <a:bodyPr/>
        <a:lstStyle/>
        <a:p>
          <a:r>
            <a:rPr lang="fr-CH">
              <a:latin typeface="Aptos" panose="020B0004020202020204" pitchFamily="34" charset="0"/>
            </a:rPr>
            <a:t>Conception </a:t>
          </a:r>
        </a:p>
      </dgm:t>
    </dgm:pt>
    <dgm:pt modelId="{2DB73EC2-659B-4962-A32A-22653235C22E}" type="parTrans" cxnId="{0882FEC2-AF43-460C-9304-3B744B24BABF}">
      <dgm:prSet/>
      <dgm:spPr/>
      <dgm:t>
        <a:bodyPr/>
        <a:lstStyle/>
        <a:p>
          <a:endParaRPr lang="fr-CH"/>
        </a:p>
      </dgm:t>
    </dgm:pt>
    <dgm:pt modelId="{2089C23F-8147-4E33-9F78-B0714EDDA283}" type="sibTrans" cxnId="{0882FEC2-AF43-460C-9304-3B744B24BABF}">
      <dgm:prSet/>
      <dgm:spPr/>
      <dgm:t>
        <a:bodyPr/>
        <a:lstStyle/>
        <a:p>
          <a:endParaRPr lang="fr-CH"/>
        </a:p>
      </dgm:t>
    </dgm:pt>
    <dgm:pt modelId="{59C38DC3-A047-4BB5-BFC1-D9A8DA3CA043}">
      <dgm:prSet phldrT="[Texte]"/>
      <dgm:spPr/>
      <dgm:t>
        <a:bodyPr/>
        <a:lstStyle/>
        <a:p>
          <a:r>
            <a:rPr lang="fr-CH">
              <a:latin typeface="Aptos" panose="020B0004020202020204" pitchFamily="34" charset="0"/>
            </a:rPr>
            <a:t>Réalisation </a:t>
          </a:r>
        </a:p>
      </dgm:t>
    </dgm:pt>
    <dgm:pt modelId="{3126F12A-4027-4A95-A229-2AFC11A0346E}" type="parTrans" cxnId="{DF9013BD-A087-4D8F-BFD4-E43B09BAB5F6}">
      <dgm:prSet/>
      <dgm:spPr/>
      <dgm:t>
        <a:bodyPr/>
        <a:lstStyle/>
        <a:p>
          <a:endParaRPr lang="fr-CH"/>
        </a:p>
      </dgm:t>
    </dgm:pt>
    <dgm:pt modelId="{46C26310-61AE-4ED5-9C1D-926233BDA9E1}" type="sibTrans" cxnId="{DF9013BD-A087-4D8F-BFD4-E43B09BAB5F6}">
      <dgm:prSet/>
      <dgm:spPr/>
      <dgm:t>
        <a:bodyPr/>
        <a:lstStyle/>
        <a:p>
          <a:endParaRPr lang="fr-CH"/>
        </a:p>
      </dgm:t>
    </dgm:pt>
    <dgm:pt modelId="{90C49268-0A4F-465F-818E-8348B7AEA43D}">
      <dgm:prSet/>
      <dgm:spPr/>
      <dgm:t>
        <a:bodyPr/>
        <a:lstStyle/>
        <a:p>
          <a:r>
            <a:rPr lang="fr-CH">
              <a:latin typeface="Aptos" panose="020B0004020202020204" pitchFamily="34" charset="0"/>
            </a:rPr>
            <a:t>Tests et intégration</a:t>
          </a:r>
        </a:p>
      </dgm:t>
    </dgm:pt>
    <dgm:pt modelId="{8F1837B3-E322-4308-9F80-495F63F7855C}" type="parTrans" cxnId="{4C46872F-0BA6-45D5-8018-D324FF79A672}">
      <dgm:prSet/>
      <dgm:spPr/>
      <dgm:t>
        <a:bodyPr/>
        <a:lstStyle/>
        <a:p>
          <a:endParaRPr lang="fr-CH"/>
        </a:p>
      </dgm:t>
    </dgm:pt>
    <dgm:pt modelId="{1F8254FA-5FE4-4E3D-B5C9-7D84727AFD58}" type="sibTrans" cxnId="{4C46872F-0BA6-45D5-8018-D324FF79A672}">
      <dgm:prSet/>
      <dgm:spPr/>
      <dgm:t>
        <a:bodyPr/>
        <a:lstStyle/>
        <a:p>
          <a:endParaRPr lang="fr-CH"/>
        </a:p>
      </dgm:t>
    </dgm:pt>
    <dgm:pt modelId="{390B92A9-656F-434A-B8C8-7ACA770F278A}" type="pres">
      <dgm:prSet presAssocID="{B861998E-B70F-4926-8B18-C85E937B3E58}" presName="Name0" presStyleCnt="0">
        <dgm:presLayoutVars>
          <dgm:dir/>
          <dgm:animLvl val="lvl"/>
          <dgm:resizeHandles val="exact"/>
        </dgm:presLayoutVars>
      </dgm:prSet>
      <dgm:spPr/>
    </dgm:pt>
    <dgm:pt modelId="{FC8B4AD0-A817-4FC9-802D-202308D81018}" type="pres">
      <dgm:prSet presAssocID="{B861998E-B70F-4926-8B18-C85E937B3E58}" presName="dummy" presStyleCnt="0"/>
      <dgm:spPr/>
    </dgm:pt>
    <dgm:pt modelId="{B8CF6A85-1386-48E2-A469-3FE8B28AE664}" type="pres">
      <dgm:prSet presAssocID="{B861998E-B70F-4926-8B18-C85E937B3E58}" presName="linH" presStyleCnt="0"/>
      <dgm:spPr/>
    </dgm:pt>
    <dgm:pt modelId="{29CC30B9-2472-4CA1-9D6C-BF4E53BDDC18}" type="pres">
      <dgm:prSet presAssocID="{B861998E-B70F-4926-8B18-C85E937B3E58}" presName="padding1" presStyleCnt="0"/>
      <dgm:spPr/>
    </dgm:pt>
    <dgm:pt modelId="{7E72A279-5BC4-4DC9-AD37-DE611418EC47}" type="pres">
      <dgm:prSet presAssocID="{F1A085AA-DB6C-4B31-8A4A-65AA17F5A0B9}" presName="linV" presStyleCnt="0"/>
      <dgm:spPr/>
    </dgm:pt>
    <dgm:pt modelId="{52209549-8EFE-4C9F-B733-2D198C49852A}" type="pres">
      <dgm:prSet presAssocID="{F1A085AA-DB6C-4B31-8A4A-65AA17F5A0B9}" presName="spVertical1" presStyleCnt="0"/>
      <dgm:spPr/>
    </dgm:pt>
    <dgm:pt modelId="{D1B73DDE-AA52-40F7-80DB-5D336D565368}" type="pres">
      <dgm:prSet presAssocID="{F1A085AA-DB6C-4B31-8A4A-65AA17F5A0B9}" presName="par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911D5CD-FEDA-4A45-8339-E8DA466923F8}" type="pres">
      <dgm:prSet presAssocID="{F1A085AA-DB6C-4B31-8A4A-65AA17F5A0B9}" presName="spVertical2" presStyleCnt="0"/>
      <dgm:spPr/>
    </dgm:pt>
    <dgm:pt modelId="{39DDC824-3B75-45EB-A47C-3817FC89F35F}" type="pres">
      <dgm:prSet presAssocID="{F1A085AA-DB6C-4B31-8A4A-65AA17F5A0B9}" presName="spVertical3" presStyleCnt="0"/>
      <dgm:spPr/>
    </dgm:pt>
    <dgm:pt modelId="{9819A9BC-760F-4F51-ABF0-4405FEBA3D79}" type="pres">
      <dgm:prSet presAssocID="{80B37CBD-29E8-4BB6-977E-B2631FF58B55}" presName="space" presStyleCnt="0"/>
      <dgm:spPr/>
    </dgm:pt>
    <dgm:pt modelId="{27C44844-63B1-4550-A5EF-933D536749FB}" type="pres">
      <dgm:prSet presAssocID="{8E7DAFB8-F09C-45A6-9A42-2D663733087C}" presName="linV" presStyleCnt="0"/>
      <dgm:spPr/>
    </dgm:pt>
    <dgm:pt modelId="{9B55BFC9-B3B6-4FE5-A05C-AD1FF5702098}" type="pres">
      <dgm:prSet presAssocID="{8E7DAFB8-F09C-45A6-9A42-2D663733087C}" presName="spVertical1" presStyleCnt="0"/>
      <dgm:spPr/>
    </dgm:pt>
    <dgm:pt modelId="{FF4F2A9E-9E2B-4E43-A8B9-34D0310B1A65}" type="pres">
      <dgm:prSet presAssocID="{8E7DAFB8-F09C-45A6-9A42-2D663733087C}" presName="par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4D41ADB1-FC10-4523-AE21-BF93B05348FA}" type="pres">
      <dgm:prSet presAssocID="{8E7DAFB8-F09C-45A6-9A42-2D663733087C}" presName="spVertical2" presStyleCnt="0"/>
      <dgm:spPr/>
    </dgm:pt>
    <dgm:pt modelId="{85BDF95E-D4CF-4325-99E6-06FB39D34F73}" type="pres">
      <dgm:prSet presAssocID="{8E7DAFB8-F09C-45A6-9A42-2D663733087C}" presName="spVertical3" presStyleCnt="0"/>
      <dgm:spPr/>
    </dgm:pt>
    <dgm:pt modelId="{587E723F-5C3D-4B78-90B2-3530B48365E9}" type="pres">
      <dgm:prSet presAssocID="{2089C23F-8147-4E33-9F78-B0714EDDA283}" presName="space" presStyleCnt="0"/>
      <dgm:spPr/>
    </dgm:pt>
    <dgm:pt modelId="{493C5618-30F3-4BDB-A6D2-4D37383A6471}" type="pres">
      <dgm:prSet presAssocID="{59C38DC3-A047-4BB5-BFC1-D9A8DA3CA043}" presName="linV" presStyleCnt="0"/>
      <dgm:spPr/>
    </dgm:pt>
    <dgm:pt modelId="{65C52E9C-7666-43D7-B87E-E10D898409D0}" type="pres">
      <dgm:prSet presAssocID="{59C38DC3-A047-4BB5-BFC1-D9A8DA3CA043}" presName="spVertical1" presStyleCnt="0"/>
      <dgm:spPr/>
    </dgm:pt>
    <dgm:pt modelId="{AFE74F84-B78A-4F6C-AA50-D4D06F8AB068}" type="pres">
      <dgm:prSet presAssocID="{59C38DC3-A047-4BB5-BFC1-D9A8DA3CA043}" presName="par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4FEE202-2C3B-4C83-BA5E-A3F659B03D93}" type="pres">
      <dgm:prSet presAssocID="{59C38DC3-A047-4BB5-BFC1-D9A8DA3CA043}" presName="spVertical2" presStyleCnt="0"/>
      <dgm:spPr/>
    </dgm:pt>
    <dgm:pt modelId="{027F3AB7-38B5-4B21-A5BE-2B50F37508DC}" type="pres">
      <dgm:prSet presAssocID="{59C38DC3-A047-4BB5-BFC1-D9A8DA3CA043}" presName="spVertical3" presStyleCnt="0"/>
      <dgm:spPr/>
    </dgm:pt>
    <dgm:pt modelId="{298415B9-A5E4-4503-9BC7-5C797B050511}" type="pres">
      <dgm:prSet presAssocID="{46C26310-61AE-4ED5-9C1D-926233BDA9E1}" presName="space" presStyleCnt="0"/>
      <dgm:spPr/>
    </dgm:pt>
    <dgm:pt modelId="{86F89C4D-4AA8-412A-99CB-913A945A6CDF}" type="pres">
      <dgm:prSet presAssocID="{90C49268-0A4F-465F-818E-8348B7AEA43D}" presName="linV" presStyleCnt="0"/>
      <dgm:spPr/>
    </dgm:pt>
    <dgm:pt modelId="{3C27950A-917E-4BE8-961F-AEEED4CA7B2A}" type="pres">
      <dgm:prSet presAssocID="{90C49268-0A4F-465F-818E-8348B7AEA43D}" presName="spVertical1" presStyleCnt="0"/>
      <dgm:spPr/>
    </dgm:pt>
    <dgm:pt modelId="{D508C1B7-7FD3-4AF1-AF21-511B75D4C4A1}" type="pres">
      <dgm:prSet presAssocID="{90C49268-0A4F-465F-818E-8348B7AEA43D}" presName="par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E423472C-4B9F-4E04-B331-F392200963AF}" type="pres">
      <dgm:prSet presAssocID="{90C49268-0A4F-465F-818E-8348B7AEA43D}" presName="spVertical2" presStyleCnt="0"/>
      <dgm:spPr/>
    </dgm:pt>
    <dgm:pt modelId="{2803699A-861C-4B44-9287-1A6FDCABD6A7}" type="pres">
      <dgm:prSet presAssocID="{90C49268-0A4F-465F-818E-8348B7AEA43D}" presName="spVertical3" presStyleCnt="0"/>
      <dgm:spPr/>
    </dgm:pt>
    <dgm:pt modelId="{6816E3F2-ADE6-463E-8D63-7AB3F0677FD7}" type="pres">
      <dgm:prSet presAssocID="{B861998E-B70F-4926-8B18-C85E937B3E58}" presName="padding2" presStyleCnt="0"/>
      <dgm:spPr/>
    </dgm:pt>
    <dgm:pt modelId="{93926AE4-0262-4209-BAB2-A4A50775D539}" type="pres">
      <dgm:prSet presAssocID="{B861998E-B70F-4926-8B18-C85E937B3E58}" presName="negArrow" presStyleCnt="0"/>
      <dgm:spPr/>
    </dgm:pt>
    <dgm:pt modelId="{5B7E7A3D-F8DA-4B65-9361-2BDF47260B48}" type="pres">
      <dgm:prSet presAssocID="{B861998E-B70F-4926-8B18-C85E937B3E58}" presName="backgroundArrow" presStyleLbl="node1" presStyleIdx="0" presStyleCnt="1" custLinFactNeighborX="288" custLinFactNeighborY="0"/>
      <dgm:spPr/>
    </dgm:pt>
  </dgm:ptLst>
  <dgm:cxnLst>
    <dgm:cxn modelId="{B6A37A19-199B-4523-9C51-3D5622BC0D13}" type="presOf" srcId="{90C49268-0A4F-465F-818E-8348B7AEA43D}" destId="{D508C1B7-7FD3-4AF1-AF21-511B75D4C4A1}" srcOrd="0" destOrd="0" presId="urn:microsoft.com/office/officeart/2005/8/layout/hProcess3"/>
    <dgm:cxn modelId="{4C46872F-0BA6-45D5-8018-D324FF79A672}" srcId="{B861998E-B70F-4926-8B18-C85E937B3E58}" destId="{90C49268-0A4F-465F-818E-8348B7AEA43D}" srcOrd="3" destOrd="0" parTransId="{8F1837B3-E322-4308-9F80-495F63F7855C}" sibTransId="{1F8254FA-5FE4-4E3D-B5C9-7D84727AFD58}"/>
    <dgm:cxn modelId="{AA384464-2DDB-48D4-8D75-359A7A9F66DC}" type="presOf" srcId="{B861998E-B70F-4926-8B18-C85E937B3E58}" destId="{390B92A9-656F-434A-B8C8-7ACA770F278A}" srcOrd="0" destOrd="0" presId="urn:microsoft.com/office/officeart/2005/8/layout/hProcess3"/>
    <dgm:cxn modelId="{1E9DD16C-F372-4F10-B587-3B018CA32092}" type="presOf" srcId="{F1A085AA-DB6C-4B31-8A4A-65AA17F5A0B9}" destId="{D1B73DDE-AA52-40F7-80DB-5D336D565368}" srcOrd="0" destOrd="0" presId="urn:microsoft.com/office/officeart/2005/8/layout/hProcess3"/>
    <dgm:cxn modelId="{BDD3DE6D-195C-4B51-B24A-59E1A7A16BAD}" type="presOf" srcId="{8E7DAFB8-F09C-45A6-9A42-2D663733087C}" destId="{FF4F2A9E-9E2B-4E43-A8B9-34D0310B1A65}" srcOrd="0" destOrd="0" presId="urn:microsoft.com/office/officeart/2005/8/layout/hProcess3"/>
    <dgm:cxn modelId="{BFFF3B8D-A2AE-4EC5-AD71-0E787BE7F226}" type="presOf" srcId="{59C38DC3-A047-4BB5-BFC1-D9A8DA3CA043}" destId="{AFE74F84-B78A-4F6C-AA50-D4D06F8AB068}" srcOrd="0" destOrd="0" presId="urn:microsoft.com/office/officeart/2005/8/layout/hProcess3"/>
    <dgm:cxn modelId="{DF9013BD-A087-4D8F-BFD4-E43B09BAB5F6}" srcId="{B861998E-B70F-4926-8B18-C85E937B3E58}" destId="{59C38DC3-A047-4BB5-BFC1-D9A8DA3CA043}" srcOrd="2" destOrd="0" parTransId="{3126F12A-4027-4A95-A229-2AFC11A0346E}" sibTransId="{46C26310-61AE-4ED5-9C1D-926233BDA9E1}"/>
    <dgm:cxn modelId="{0882FEC2-AF43-460C-9304-3B744B24BABF}" srcId="{B861998E-B70F-4926-8B18-C85E937B3E58}" destId="{8E7DAFB8-F09C-45A6-9A42-2D663733087C}" srcOrd="1" destOrd="0" parTransId="{2DB73EC2-659B-4962-A32A-22653235C22E}" sibTransId="{2089C23F-8147-4E33-9F78-B0714EDDA283}"/>
    <dgm:cxn modelId="{51CB61E8-7808-43ED-A32A-D8811E69AEF5}" srcId="{B861998E-B70F-4926-8B18-C85E937B3E58}" destId="{F1A085AA-DB6C-4B31-8A4A-65AA17F5A0B9}" srcOrd="0" destOrd="0" parTransId="{61C55516-4740-461D-AFA1-C8D82B9CA132}" sibTransId="{80B37CBD-29E8-4BB6-977E-B2631FF58B55}"/>
    <dgm:cxn modelId="{4B5A52EE-3B6D-4199-B33A-0F917BB3FDA4}" type="presParOf" srcId="{390B92A9-656F-434A-B8C8-7ACA770F278A}" destId="{FC8B4AD0-A817-4FC9-802D-202308D81018}" srcOrd="0" destOrd="0" presId="urn:microsoft.com/office/officeart/2005/8/layout/hProcess3"/>
    <dgm:cxn modelId="{7458B1F8-9B6D-4D69-A3DC-978BABC865A1}" type="presParOf" srcId="{390B92A9-656F-434A-B8C8-7ACA770F278A}" destId="{B8CF6A85-1386-48E2-A469-3FE8B28AE664}" srcOrd="1" destOrd="0" presId="urn:microsoft.com/office/officeart/2005/8/layout/hProcess3"/>
    <dgm:cxn modelId="{0434E9B8-43FA-4B71-970B-490BA1F2BFAF}" type="presParOf" srcId="{B8CF6A85-1386-48E2-A469-3FE8B28AE664}" destId="{29CC30B9-2472-4CA1-9D6C-BF4E53BDDC18}" srcOrd="0" destOrd="0" presId="urn:microsoft.com/office/officeart/2005/8/layout/hProcess3"/>
    <dgm:cxn modelId="{D1F64FB8-5E49-4E27-BB75-3A2765E7B350}" type="presParOf" srcId="{B8CF6A85-1386-48E2-A469-3FE8B28AE664}" destId="{7E72A279-5BC4-4DC9-AD37-DE611418EC47}" srcOrd="1" destOrd="0" presId="urn:microsoft.com/office/officeart/2005/8/layout/hProcess3"/>
    <dgm:cxn modelId="{63C83F20-6D7F-4E0E-A826-C2019D458816}" type="presParOf" srcId="{7E72A279-5BC4-4DC9-AD37-DE611418EC47}" destId="{52209549-8EFE-4C9F-B733-2D198C49852A}" srcOrd="0" destOrd="0" presId="urn:microsoft.com/office/officeart/2005/8/layout/hProcess3"/>
    <dgm:cxn modelId="{365A9149-570A-4628-9372-3AB9F5E453C7}" type="presParOf" srcId="{7E72A279-5BC4-4DC9-AD37-DE611418EC47}" destId="{D1B73DDE-AA52-40F7-80DB-5D336D565368}" srcOrd="1" destOrd="0" presId="urn:microsoft.com/office/officeart/2005/8/layout/hProcess3"/>
    <dgm:cxn modelId="{70D3676F-331B-41B1-984F-0852E4B48D1C}" type="presParOf" srcId="{7E72A279-5BC4-4DC9-AD37-DE611418EC47}" destId="{E911D5CD-FEDA-4A45-8339-E8DA466923F8}" srcOrd="2" destOrd="0" presId="urn:microsoft.com/office/officeart/2005/8/layout/hProcess3"/>
    <dgm:cxn modelId="{F8074A46-9E8F-43F4-8368-F82DAF2E7628}" type="presParOf" srcId="{7E72A279-5BC4-4DC9-AD37-DE611418EC47}" destId="{39DDC824-3B75-45EB-A47C-3817FC89F35F}" srcOrd="3" destOrd="0" presId="urn:microsoft.com/office/officeart/2005/8/layout/hProcess3"/>
    <dgm:cxn modelId="{14EB60CB-84E0-4057-8639-EF10D6C67A06}" type="presParOf" srcId="{B8CF6A85-1386-48E2-A469-3FE8B28AE664}" destId="{9819A9BC-760F-4F51-ABF0-4405FEBA3D79}" srcOrd="2" destOrd="0" presId="urn:microsoft.com/office/officeart/2005/8/layout/hProcess3"/>
    <dgm:cxn modelId="{5D9FCC14-8542-4279-A9DF-25622A4A79BE}" type="presParOf" srcId="{B8CF6A85-1386-48E2-A469-3FE8B28AE664}" destId="{27C44844-63B1-4550-A5EF-933D536749FB}" srcOrd="3" destOrd="0" presId="urn:microsoft.com/office/officeart/2005/8/layout/hProcess3"/>
    <dgm:cxn modelId="{902916C8-4E11-4A45-AE2E-AF7E92EE30F4}" type="presParOf" srcId="{27C44844-63B1-4550-A5EF-933D536749FB}" destId="{9B55BFC9-B3B6-4FE5-A05C-AD1FF5702098}" srcOrd="0" destOrd="0" presId="urn:microsoft.com/office/officeart/2005/8/layout/hProcess3"/>
    <dgm:cxn modelId="{3B47E755-4854-480C-A7FA-7742AE39903C}" type="presParOf" srcId="{27C44844-63B1-4550-A5EF-933D536749FB}" destId="{FF4F2A9E-9E2B-4E43-A8B9-34D0310B1A65}" srcOrd="1" destOrd="0" presId="urn:microsoft.com/office/officeart/2005/8/layout/hProcess3"/>
    <dgm:cxn modelId="{4494B9AE-09FC-4F66-B153-E60ECD02DCB9}" type="presParOf" srcId="{27C44844-63B1-4550-A5EF-933D536749FB}" destId="{4D41ADB1-FC10-4523-AE21-BF93B05348FA}" srcOrd="2" destOrd="0" presId="urn:microsoft.com/office/officeart/2005/8/layout/hProcess3"/>
    <dgm:cxn modelId="{36F8509D-7867-41AB-AD83-6E3BC8F20830}" type="presParOf" srcId="{27C44844-63B1-4550-A5EF-933D536749FB}" destId="{85BDF95E-D4CF-4325-99E6-06FB39D34F73}" srcOrd="3" destOrd="0" presId="urn:microsoft.com/office/officeart/2005/8/layout/hProcess3"/>
    <dgm:cxn modelId="{0799201A-4971-4F35-A993-6D506CFEC3D3}" type="presParOf" srcId="{B8CF6A85-1386-48E2-A469-3FE8B28AE664}" destId="{587E723F-5C3D-4B78-90B2-3530B48365E9}" srcOrd="4" destOrd="0" presId="urn:microsoft.com/office/officeart/2005/8/layout/hProcess3"/>
    <dgm:cxn modelId="{D9AF732F-F385-405E-9CF8-A90708D729BE}" type="presParOf" srcId="{B8CF6A85-1386-48E2-A469-3FE8B28AE664}" destId="{493C5618-30F3-4BDB-A6D2-4D37383A6471}" srcOrd="5" destOrd="0" presId="urn:microsoft.com/office/officeart/2005/8/layout/hProcess3"/>
    <dgm:cxn modelId="{165C536F-0E99-4EEF-91B2-C8A21ACF39CB}" type="presParOf" srcId="{493C5618-30F3-4BDB-A6D2-4D37383A6471}" destId="{65C52E9C-7666-43D7-B87E-E10D898409D0}" srcOrd="0" destOrd="0" presId="urn:microsoft.com/office/officeart/2005/8/layout/hProcess3"/>
    <dgm:cxn modelId="{77B9786D-A52D-4CC2-8D7C-CE5DCAF4078D}" type="presParOf" srcId="{493C5618-30F3-4BDB-A6D2-4D37383A6471}" destId="{AFE74F84-B78A-4F6C-AA50-D4D06F8AB068}" srcOrd="1" destOrd="0" presId="urn:microsoft.com/office/officeart/2005/8/layout/hProcess3"/>
    <dgm:cxn modelId="{9A639F18-8CF2-404B-A5A8-C70B595E1FAF}" type="presParOf" srcId="{493C5618-30F3-4BDB-A6D2-4D37383A6471}" destId="{64FEE202-2C3B-4C83-BA5E-A3F659B03D93}" srcOrd="2" destOrd="0" presId="urn:microsoft.com/office/officeart/2005/8/layout/hProcess3"/>
    <dgm:cxn modelId="{DACA48EB-F0F1-4CB4-8496-37E6386CE229}" type="presParOf" srcId="{493C5618-30F3-4BDB-A6D2-4D37383A6471}" destId="{027F3AB7-38B5-4B21-A5BE-2B50F37508DC}" srcOrd="3" destOrd="0" presId="urn:microsoft.com/office/officeart/2005/8/layout/hProcess3"/>
    <dgm:cxn modelId="{4EBA09BF-BA82-47B9-823F-B1EA20377384}" type="presParOf" srcId="{B8CF6A85-1386-48E2-A469-3FE8B28AE664}" destId="{298415B9-A5E4-4503-9BC7-5C797B050511}" srcOrd="6" destOrd="0" presId="urn:microsoft.com/office/officeart/2005/8/layout/hProcess3"/>
    <dgm:cxn modelId="{F122DCB6-CB52-4EC9-9B03-54455D9B164D}" type="presParOf" srcId="{B8CF6A85-1386-48E2-A469-3FE8B28AE664}" destId="{86F89C4D-4AA8-412A-99CB-913A945A6CDF}" srcOrd="7" destOrd="0" presId="urn:microsoft.com/office/officeart/2005/8/layout/hProcess3"/>
    <dgm:cxn modelId="{7E1B60B2-A5A5-4DF2-89E2-52E2B8376D38}" type="presParOf" srcId="{86F89C4D-4AA8-412A-99CB-913A945A6CDF}" destId="{3C27950A-917E-4BE8-961F-AEEED4CA7B2A}" srcOrd="0" destOrd="0" presId="urn:microsoft.com/office/officeart/2005/8/layout/hProcess3"/>
    <dgm:cxn modelId="{B83F465E-13A1-47F0-A77F-E223263D5AC8}" type="presParOf" srcId="{86F89C4D-4AA8-412A-99CB-913A945A6CDF}" destId="{D508C1B7-7FD3-4AF1-AF21-511B75D4C4A1}" srcOrd="1" destOrd="0" presId="urn:microsoft.com/office/officeart/2005/8/layout/hProcess3"/>
    <dgm:cxn modelId="{EA4630AA-3356-42EF-A0AD-A9CC6B54A12C}" type="presParOf" srcId="{86F89C4D-4AA8-412A-99CB-913A945A6CDF}" destId="{E423472C-4B9F-4E04-B331-F392200963AF}" srcOrd="2" destOrd="0" presId="urn:microsoft.com/office/officeart/2005/8/layout/hProcess3"/>
    <dgm:cxn modelId="{3E50C207-29CF-4483-9C56-EDE8CE757AF0}" type="presParOf" srcId="{86F89C4D-4AA8-412A-99CB-913A945A6CDF}" destId="{2803699A-861C-4B44-9287-1A6FDCABD6A7}" srcOrd="3" destOrd="0" presId="urn:microsoft.com/office/officeart/2005/8/layout/hProcess3"/>
    <dgm:cxn modelId="{893A7175-E04F-4AB5-BBF3-3B311F79D182}" type="presParOf" srcId="{B8CF6A85-1386-48E2-A469-3FE8B28AE664}" destId="{6816E3F2-ADE6-463E-8D63-7AB3F0677FD7}" srcOrd="8" destOrd="0" presId="urn:microsoft.com/office/officeart/2005/8/layout/hProcess3"/>
    <dgm:cxn modelId="{BB5C9E67-404A-4CE1-A0A4-C40A118EAD89}" type="presParOf" srcId="{B8CF6A85-1386-48E2-A469-3FE8B28AE664}" destId="{93926AE4-0262-4209-BAB2-A4A50775D539}" srcOrd="9" destOrd="0" presId="urn:microsoft.com/office/officeart/2005/8/layout/hProcess3"/>
    <dgm:cxn modelId="{67B80D5A-6832-4D89-9FC0-397D95F8E9CB}" type="presParOf" srcId="{B8CF6A85-1386-48E2-A469-3FE8B28AE664}" destId="{5B7E7A3D-F8DA-4B65-9361-2BDF47260B48}" srcOrd="10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B64EEB-98A1-4BB2-B5FA-23D1F9F224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9248899A-DBC7-4E42-A2A9-85459160A74F}">
      <dgm:prSet phldrT="[Texte]"/>
      <dgm:spPr/>
      <dgm:t>
        <a:bodyPr/>
        <a:lstStyle/>
        <a:p>
          <a:r>
            <a:rPr lang="fr-CH"/>
            <a:t>La transparence </a:t>
          </a:r>
        </a:p>
      </dgm:t>
    </dgm:pt>
    <dgm:pt modelId="{95DF22FC-46AA-4CB2-BF41-CC1586FB2C29}" type="parTrans" cxnId="{DBC51847-6B52-4A1D-8424-320DFBAC86E8}">
      <dgm:prSet/>
      <dgm:spPr/>
      <dgm:t>
        <a:bodyPr/>
        <a:lstStyle/>
        <a:p>
          <a:endParaRPr lang="fr-CH"/>
        </a:p>
      </dgm:t>
    </dgm:pt>
    <dgm:pt modelId="{F0467B42-A2AA-4200-81A3-ED38E9CEC576}" type="sibTrans" cxnId="{DBC51847-6B52-4A1D-8424-320DFBAC86E8}">
      <dgm:prSet/>
      <dgm:spPr/>
      <dgm:t>
        <a:bodyPr/>
        <a:lstStyle/>
        <a:p>
          <a:endParaRPr lang="fr-CH"/>
        </a:p>
      </dgm:t>
    </dgm:pt>
    <dgm:pt modelId="{877F4516-CDAF-492A-8CCB-2229CA994877}">
      <dgm:prSet phldrT="[Texte]"/>
      <dgm:spPr/>
      <dgm:t>
        <a:bodyPr/>
        <a:lstStyle/>
        <a:p>
          <a:r>
            <a:rPr lang="fr-CH"/>
            <a:t>L’inspection</a:t>
          </a:r>
        </a:p>
      </dgm:t>
    </dgm:pt>
    <dgm:pt modelId="{9499E3FA-07A1-4B53-80A0-DB5AA9FC9945}" type="parTrans" cxnId="{1CA542BD-98EA-4CB9-8E11-5E8D9CBE2FFC}">
      <dgm:prSet/>
      <dgm:spPr/>
      <dgm:t>
        <a:bodyPr/>
        <a:lstStyle/>
        <a:p>
          <a:endParaRPr lang="fr-CH"/>
        </a:p>
      </dgm:t>
    </dgm:pt>
    <dgm:pt modelId="{3B3F4425-303E-478C-84C3-46F019FE33FD}" type="sibTrans" cxnId="{1CA542BD-98EA-4CB9-8E11-5E8D9CBE2FFC}">
      <dgm:prSet/>
      <dgm:spPr/>
      <dgm:t>
        <a:bodyPr/>
        <a:lstStyle/>
        <a:p>
          <a:endParaRPr lang="fr-CH"/>
        </a:p>
      </dgm:t>
    </dgm:pt>
    <dgm:pt modelId="{0A29F502-2D16-4230-B9F6-BD887D796C78}">
      <dgm:prSet phldrT="[Texte]"/>
      <dgm:spPr/>
      <dgm:t>
        <a:bodyPr/>
        <a:lstStyle/>
        <a:p>
          <a:r>
            <a:rPr lang="fr-CH"/>
            <a:t>L’adaptation </a:t>
          </a:r>
        </a:p>
      </dgm:t>
    </dgm:pt>
    <dgm:pt modelId="{E0AC5556-35B6-44AD-B5B5-32484F8C8C79}" type="parTrans" cxnId="{ACBC1983-8BE7-4C6C-A8EB-896EC31DA4D3}">
      <dgm:prSet/>
      <dgm:spPr/>
      <dgm:t>
        <a:bodyPr/>
        <a:lstStyle/>
        <a:p>
          <a:endParaRPr lang="fr-CH"/>
        </a:p>
      </dgm:t>
    </dgm:pt>
    <dgm:pt modelId="{79E53A22-EFCB-43B9-8FD0-673D73381C3A}" type="sibTrans" cxnId="{ACBC1983-8BE7-4C6C-A8EB-896EC31DA4D3}">
      <dgm:prSet/>
      <dgm:spPr/>
      <dgm:t>
        <a:bodyPr/>
        <a:lstStyle/>
        <a:p>
          <a:endParaRPr lang="fr-CH"/>
        </a:p>
      </dgm:t>
    </dgm:pt>
    <dgm:pt modelId="{46BC2797-C02E-4FF2-9E40-E414FDFF1BD7}" type="pres">
      <dgm:prSet presAssocID="{06B64EEB-98A1-4BB2-B5FA-23D1F9F224B2}" presName="Name0" presStyleCnt="0">
        <dgm:presLayoutVars>
          <dgm:chMax val="7"/>
          <dgm:chPref val="7"/>
          <dgm:dir/>
        </dgm:presLayoutVars>
      </dgm:prSet>
      <dgm:spPr/>
    </dgm:pt>
    <dgm:pt modelId="{CB5B39BB-AF4F-4AB5-81CB-4047129FD197}" type="pres">
      <dgm:prSet presAssocID="{06B64EEB-98A1-4BB2-B5FA-23D1F9F224B2}" presName="Name1" presStyleCnt="0"/>
      <dgm:spPr/>
    </dgm:pt>
    <dgm:pt modelId="{DCE1E04B-F14F-467C-BE6D-E3AD1AC68304}" type="pres">
      <dgm:prSet presAssocID="{06B64EEB-98A1-4BB2-B5FA-23D1F9F224B2}" presName="cycle" presStyleCnt="0"/>
      <dgm:spPr/>
    </dgm:pt>
    <dgm:pt modelId="{58FB85DC-31C9-4726-89E2-78DCDB8A75B7}" type="pres">
      <dgm:prSet presAssocID="{06B64EEB-98A1-4BB2-B5FA-23D1F9F224B2}" presName="srcNode" presStyleLbl="node1" presStyleIdx="0" presStyleCnt="3"/>
      <dgm:spPr/>
    </dgm:pt>
    <dgm:pt modelId="{F54F4DA0-90AF-45C5-9129-AB4447F1407F}" type="pres">
      <dgm:prSet presAssocID="{06B64EEB-98A1-4BB2-B5FA-23D1F9F224B2}" presName="conn" presStyleLbl="parChTrans1D2" presStyleIdx="0" presStyleCnt="1"/>
      <dgm:spPr/>
    </dgm:pt>
    <dgm:pt modelId="{8D01378B-5BEC-4D90-A570-4F4B6D6EAFB1}" type="pres">
      <dgm:prSet presAssocID="{06B64EEB-98A1-4BB2-B5FA-23D1F9F224B2}" presName="extraNode" presStyleLbl="node1" presStyleIdx="0" presStyleCnt="3"/>
      <dgm:spPr/>
    </dgm:pt>
    <dgm:pt modelId="{768075FF-D051-44F6-B4E4-13651A558835}" type="pres">
      <dgm:prSet presAssocID="{06B64EEB-98A1-4BB2-B5FA-23D1F9F224B2}" presName="dstNode" presStyleLbl="node1" presStyleIdx="0" presStyleCnt="3"/>
      <dgm:spPr/>
    </dgm:pt>
    <dgm:pt modelId="{91BC6905-B1A6-4767-86FF-770D8376FC25}" type="pres">
      <dgm:prSet presAssocID="{9248899A-DBC7-4E42-A2A9-85459160A74F}" presName="text_1" presStyleLbl="node1" presStyleIdx="0" presStyleCnt="3">
        <dgm:presLayoutVars>
          <dgm:bulletEnabled val="1"/>
        </dgm:presLayoutVars>
      </dgm:prSet>
      <dgm:spPr/>
    </dgm:pt>
    <dgm:pt modelId="{39F23DB1-34BB-40B3-B478-A8E49F080717}" type="pres">
      <dgm:prSet presAssocID="{9248899A-DBC7-4E42-A2A9-85459160A74F}" presName="accent_1" presStyleCnt="0"/>
      <dgm:spPr/>
    </dgm:pt>
    <dgm:pt modelId="{A427828A-ECF6-4152-A785-11603EF1A882}" type="pres">
      <dgm:prSet presAssocID="{9248899A-DBC7-4E42-A2A9-85459160A74F}" presName="accentRepeatNode" presStyleLbl="solidFgAcc1" presStyleIdx="0" presStyleCnt="3"/>
      <dgm:spPr/>
    </dgm:pt>
    <dgm:pt modelId="{23B03B60-DCB4-4AC0-BFB0-88AC248EB044}" type="pres">
      <dgm:prSet presAssocID="{877F4516-CDAF-492A-8CCB-2229CA994877}" presName="text_2" presStyleLbl="node1" presStyleIdx="1" presStyleCnt="3">
        <dgm:presLayoutVars>
          <dgm:bulletEnabled val="1"/>
        </dgm:presLayoutVars>
      </dgm:prSet>
      <dgm:spPr/>
    </dgm:pt>
    <dgm:pt modelId="{8C953273-BFFC-4CE3-9A2C-D4AABF56360D}" type="pres">
      <dgm:prSet presAssocID="{877F4516-CDAF-492A-8CCB-2229CA994877}" presName="accent_2" presStyleCnt="0"/>
      <dgm:spPr/>
    </dgm:pt>
    <dgm:pt modelId="{78C8ADF7-029F-45D5-A6E9-59A048C89944}" type="pres">
      <dgm:prSet presAssocID="{877F4516-CDAF-492A-8CCB-2229CA994877}" presName="accentRepeatNode" presStyleLbl="solidFgAcc1" presStyleIdx="1" presStyleCnt="3"/>
      <dgm:spPr/>
    </dgm:pt>
    <dgm:pt modelId="{4CDE007E-5A0F-4E21-ACE6-58A5F28FF456}" type="pres">
      <dgm:prSet presAssocID="{0A29F502-2D16-4230-B9F6-BD887D796C78}" presName="text_3" presStyleLbl="node1" presStyleIdx="2" presStyleCnt="3">
        <dgm:presLayoutVars>
          <dgm:bulletEnabled val="1"/>
        </dgm:presLayoutVars>
      </dgm:prSet>
      <dgm:spPr/>
    </dgm:pt>
    <dgm:pt modelId="{061E248A-6716-4688-B167-B3494DE306B5}" type="pres">
      <dgm:prSet presAssocID="{0A29F502-2D16-4230-B9F6-BD887D796C78}" presName="accent_3" presStyleCnt="0"/>
      <dgm:spPr/>
    </dgm:pt>
    <dgm:pt modelId="{8A6BFC42-0ED4-4043-A20F-F2108DD88477}" type="pres">
      <dgm:prSet presAssocID="{0A29F502-2D16-4230-B9F6-BD887D796C78}" presName="accentRepeatNode" presStyleLbl="solidFgAcc1" presStyleIdx="2" presStyleCnt="3"/>
      <dgm:spPr/>
    </dgm:pt>
  </dgm:ptLst>
  <dgm:cxnLst>
    <dgm:cxn modelId="{40386A14-8292-4C4C-BE93-6BB7B26E6BB6}" type="presOf" srcId="{06B64EEB-98A1-4BB2-B5FA-23D1F9F224B2}" destId="{46BC2797-C02E-4FF2-9E40-E414FDFF1BD7}" srcOrd="0" destOrd="0" presId="urn:microsoft.com/office/officeart/2008/layout/VerticalCurvedList"/>
    <dgm:cxn modelId="{AA449F36-2CBF-404E-A619-01A8BC973449}" type="presOf" srcId="{F0467B42-A2AA-4200-81A3-ED38E9CEC576}" destId="{F54F4DA0-90AF-45C5-9129-AB4447F1407F}" srcOrd="0" destOrd="0" presId="urn:microsoft.com/office/officeart/2008/layout/VerticalCurvedList"/>
    <dgm:cxn modelId="{DBC51847-6B52-4A1D-8424-320DFBAC86E8}" srcId="{06B64EEB-98A1-4BB2-B5FA-23D1F9F224B2}" destId="{9248899A-DBC7-4E42-A2A9-85459160A74F}" srcOrd="0" destOrd="0" parTransId="{95DF22FC-46AA-4CB2-BF41-CC1586FB2C29}" sibTransId="{F0467B42-A2AA-4200-81A3-ED38E9CEC576}"/>
    <dgm:cxn modelId="{ACBC1983-8BE7-4C6C-A8EB-896EC31DA4D3}" srcId="{06B64EEB-98A1-4BB2-B5FA-23D1F9F224B2}" destId="{0A29F502-2D16-4230-B9F6-BD887D796C78}" srcOrd="2" destOrd="0" parTransId="{E0AC5556-35B6-44AD-B5B5-32484F8C8C79}" sibTransId="{79E53A22-EFCB-43B9-8FD0-673D73381C3A}"/>
    <dgm:cxn modelId="{02F1ED91-A487-4DEF-989A-F4BDF4712475}" type="presOf" srcId="{9248899A-DBC7-4E42-A2A9-85459160A74F}" destId="{91BC6905-B1A6-4767-86FF-770D8376FC25}" srcOrd="0" destOrd="0" presId="urn:microsoft.com/office/officeart/2008/layout/VerticalCurvedList"/>
    <dgm:cxn modelId="{8F8619B9-5C93-4C92-8FDD-C32EE7F2DCC0}" type="presOf" srcId="{0A29F502-2D16-4230-B9F6-BD887D796C78}" destId="{4CDE007E-5A0F-4E21-ACE6-58A5F28FF456}" srcOrd="0" destOrd="0" presId="urn:microsoft.com/office/officeart/2008/layout/VerticalCurvedList"/>
    <dgm:cxn modelId="{1CA542BD-98EA-4CB9-8E11-5E8D9CBE2FFC}" srcId="{06B64EEB-98A1-4BB2-B5FA-23D1F9F224B2}" destId="{877F4516-CDAF-492A-8CCB-2229CA994877}" srcOrd="1" destOrd="0" parTransId="{9499E3FA-07A1-4B53-80A0-DB5AA9FC9945}" sibTransId="{3B3F4425-303E-478C-84C3-46F019FE33FD}"/>
    <dgm:cxn modelId="{F01EF3E4-798C-44E1-AFC4-3D8284763ECE}" type="presOf" srcId="{877F4516-CDAF-492A-8CCB-2229CA994877}" destId="{23B03B60-DCB4-4AC0-BFB0-88AC248EB044}" srcOrd="0" destOrd="0" presId="urn:microsoft.com/office/officeart/2008/layout/VerticalCurvedList"/>
    <dgm:cxn modelId="{C117AD1E-F6C7-40B8-8EE3-C63FAC3069C6}" type="presParOf" srcId="{46BC2797-C02E-4FF2-9E40-E414FDFF1BD7}" destId="{CB5B39BB-AF4F-4AB5-81CB-4047129FD197}" srcOrd="0" destOrd="0" presId="urn:microsoft.com/office/officeart/2008/layout/VerticalCurvedList"/>
    <dgm:cxn modelId="{7772757A-8AC3-450E-9D8D-BF75EC8ED481}" type="presParOf" srcId="{CB5B39BB-AF4F-4AB5-81CB-4047129FD197}" destId="{DCE1E04B-F14F-467C-BE6D-E3AD1AC68304}" srcOrd="0" destOrd="0" presId="urn:microsoft.com/office/officeart/2008/layout/VerticalCurvedList"/>
    <dgm:cxn modelId="{03D744F2-8563-4CAB-B405-0CDD711E2619}" type="presParOf" srcId="{DCE1E04B-F14F-467C-BE6D-E3AD1AC68304}" destId="{58FB85DC-31C9-4726-89E2-78DCDB8A75B7}" srcOrd="0" destOrd="0" presId="urn:microsoft.com/office/officeart/2008/layout/VerticalCurvedList"/>
    <dgm:cxn modelId="{271BFA97-78C6-45C8-B752-6CC3895D016B}" type="presParOf" srcId="{DCE1E04B-F14F-467C-BE6D-E3AD1AC68304}" destId="{F54F4DA0-90AF-45C5-9129-AB4447F1407F}" srcOrd="1" destOrd="0" presId="urn:microsoft.com/office/officeart/2008/layout/VerticalCurvedList"/>
    <dgm:cxn modelId="{28C8A2FA-AF3F-4F33-94D9-B586B28B79AB}" type="presParOf" srcId="{DCE1E04B-F14F-467C-BE6D-E3AD1AC68304}" destId="{8D01378B-5BEC-4D90-A570-4F4B6D6EAFB1}" srcOrd="2" destOrd="0" presId="urn:microsoft.com/office/officeart/2008/layout/VerticalCurvedList"/>
    <dgm:cxn modelId="{62C7275E-5A86-40D7-99DB-319BFFB85C33}" type="presParOf" srcId="{DCE1E04B-F14F-467C-BE6D-E3AD1AC68304}" destId="{768075FF-D051-44F6-B4E4-13651A558835}" srcOrd="3" destOrd="0" presId="urn:microsoft.com/office/officeart/2008/layout/VerticalCurvedList"/>
    <dgm:cxn modelId="{26063617-6E84-4D48-8074-C1004923250D}" type="presParOf" srcId="{CB5B39BB-AF4F-4AB5-81CB-4047129FD197}" destId="{91BC6905-B1A6-4767-86FF-770D8376FC25}" srcOrd="1" destOrd="0" presId="urn:microsoft.com/office/officeart/2008/layout/VerticalCurvedList"/>
    <dgm:cxn modelId="{4551DFCB-DE70-4A5E-8A60-605E8E9F85DD}" type="presParOf" srcId="{CB5B39BB-AF4F-4AB5-81CB-4047129FD197}" destId="{39F23DB1-34BB-40B3-B478-A8E49F080717}" srcOrd="2" destOrd="0" presId="urn:microsoft.com/office/officeart/2008/layout/VerticalCurvedList"/>
    <dgm:cxn modelId="{F1A50F86-3623-45AC-ABE6-FCE9C3443580}" type="presParOf" srcId="{39F23DB1-34BB-40B3-B478-A8E49F080717}" destId="{A427828A-ECF6-4152-A785-11603EF1A882}" srcOrd="0" destOrd="0" presId="urn:microsoft.com/office/officeart/2008/layout/VerticalCurvedList"/>
    <dgm:cxn modelId="{DFE10965-AD47-4E54-A6AE-CE033D1640B5}" type="presParOf" srcId="{CB5B39BB-AF4F-4AB5-81CB-4047129FD197}" destId="{23B03B60-DCB4-4AC0-BFB0-88AC248EB044}" srcOrd="3" destOrd="0" presId="urn:microsoft.com/office/officeart/2008/layout/VerticalCurvedList"/>
    <dgm:cxn modelId="{9C4676FE-C994-4204-8E0E-B550E55912A8}" type="presParOf" srcId="{CB5B39BB-AF4F-4AB5-81CB-4047129FD197}" destId="{8C953273-BFFC-4CE3-9A2C-D4AABF56360D}" srcOrd="4" destOrd="0" presId="urn:microsoft.com/office/officeart/2008/layout/VerticalCurvedList"/>
    <dgm:cxn modelId="{284E7EBA-8C2D-47B6-BA16-B70989AE2B68}" type="presParOf" srcId="{8C953273-BFFC-4CE3-9A2C-D4AABF56360D}" destId="{78C8ADF7-029F-45D5-A6E9-59A048C89944}" srcOrd="0" destOrd="0" presId="urn:microsoft.com/office/officeart/2008/layout/VerticalCurvedList"/>
    <dgm:cxn modelId="{220BD3CC-4E6D-48BD-B657-EF036C2CA4C4}" type="presParOf" srcId="{CB5B39BB-AF4F-4AB5-81CB-4047129FD197}" destId="{4CDE007E-5A0F-4E21-ACE6-58A5F28FF456}" srcOrd="5" destOrd="0" presId="urn:microsoft.com/office/officeart/2008/layout/VerticalCurvedList"/>
    <dgm:cxn modelId="{B7E50351-B4E5-46E2-B795-6058773D70AB}" type="presParOf" srcId="{CB5B39BB-AF4F-4AB5-81CB-4047129FD197}" destId="{061E248A-6716-4688-B167-B3494DE306B5}" srcOrd="6" destOrd="0" presId="urn:microsoft.com/office/officeart/2008/layout/VerticalCurvedList"/>
    <dgm:cxn modelId="{EDF1D59D-6708-4335-8864-98F5C03C9264}" type="presParOf" srcId="{061E248A-6716-4688-B167-B3494DE306B5}" destId="{8A6BFC42-0ED4-4043-A20F-F2108DD8847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E7A3D-F8DA-4B65-9361-2BDF47260B48}">
      <dsp:nvSpPr>
        <dsp:cNvPr id="0" name=""/>
        <dsp:cNvSpPr/>
      </dsp:nvSpPr>
      <dsp:spPr>
        <a:xfrm>
          <a:off x="0" y="20409"/>
          <a:ext cx="9939535" cy="2235953"/>
        </a:xfrm>
        <a:prstGeom prst="rightArrow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08C1B7-7FD3-4AF1-AF21-511B75D4C4A1}">
      <dsp:nvSpPr>
        <dsp:cNvPr id="0" name=""/>
        <dsp:cNvSpPr/>
      </dsp:nvSpPr>
      <dsp:spPr>
        <a:xfrm>
          <a:off x="7506678" y="579398"/>
          <a:ext cx="1863662" cy="1117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3680" rIns="0" bIns="23368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>
              <a:latin typeface="Aptos" panose="020B0004020202020204" pitchFamily="34" charset="0"/>
            </a:rPr>
            <a:t>Tests et intégration</a:t>
          </a:r>
        </a:p>
      </dsp:txBody>
      <dsp:txXfrm>
        <a:off x="7506678" y="579398"/>
        <a:ext cx="1863662" cy="1117976"/>
      </dsp:txXfrm>
    </dsp:sp>
    <dsp:sp modelId="{AFE74F84-B78A-4F6C-AA50-D4D06F8AB068}">
      <dsp:nvSpPr>
        <dsp:cNvPr id="0" name=""/>
        <dsp:cNvSpPr/>
      </dsp:nvSpPr>
      <dsp:spPr>
        <a:xfrm>
          <a:off x="5270283" y="579398"/>
          <a:ext cx="1863662" cy="1117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3680" rIns="0" bIns="23368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>
              <a:latin typeface="Aptos" panose="020B0004020202020204" pitchFamily="34" charset="0"/>
            </a:rPr>
            <a:t>Réalisation </a:t>
          </a:r>
        </a:p>
      </dsp:txBody>
      <dsp:txXfrm>
        <a:off x="5270283" y="579398"/>
        <a:ext cx="1863662" cy="1117976"/>
      </dsp:txXfrm>
    </dsp:sp>
    <dsp:sp modelId="{FF4F2A9E-9E2B-4E43-A8B9-34D0310B1A65}">
      <dsp:nvSpPr>
        <dsp:cNvPr id="0" name=""/>
        <dsp:cNvSpPr/>
      </dsp:nvSpPr>
      <dsp:spPr>
        <a:xfrm>
          <a:off x="3033888" y="579398"/>
          <a:ext cx="1863662" cy="1117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3680" rIns="0" bIns="23368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>
              <a:latin typeface="Aptos" panose="020B0004020202020204" pitchFamily="34" charset="0"/>
            </a:rPr>
            <a:t>Conception </a:t>
          </a:r>
        </a:p>
      </dsp:txBody>
      <dsp:txXfrm>
        <a:off x="3033888" y="579398"/>
        <a:ext cx="1863662" cy="1117976"/>
      </dsp:txXfrm>
    </dsp:sp>
    <dsp:sp modelId="{D1B73DDE-AA52-40F7-80DB-5D336D565368}">
      <dsp:nvSpPr>
        <dsp:cNvPr id="0" name=""/>
        <dsp:cNvSpPr/>
      </dsp:nvSpPr>
      <dsp:spPr>
        <a:xfrm>
          <a:off x="797492" y="579398"/>
          <a:ext cx="1863662" cy="1117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3680" rIns="0" bIns="23368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>
              <a:latin typeface="Aptos" panose="020B0004020202020204" pitchFamily="34" charset="0"/>
            </a:rPr>
            <a:t>Analyse des besoins</a:t>
          </a:r>
        </a:p>
      </dsp:txBody>
      <dsp:txXfrm>
        <a:off x="797492" y="579398"/>
        <a:ext cx="1863662" cy="1117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F4DA0-90AF-45C5-9129-AB4447F1407F}">
      <dsp:nvSpPr>
        <dsp:cNvPr id="0" name=""/>
        <dsp:cNvSpPr/>
      </dsp:nvSpPr>
      <dsp:spPr>
        <a:xfrm>
          <a:off x="-3875908" y="-595188"/>
          <a:ext cx="4619376" cy="4619376"/>
        </a:xfrm>
        <a:prstGeom prst="blockArc">
          <a:avLst>
            <a:gd name="adj1" fmla="val 18900000"/>
            <a:gd name="adj2" fmla="val 2700000"/>
            <a:gd name="adj3" fmla="val 46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C6905-B1A6-4767-86FF-770D8376FC25}">
      <dsp:nvSpPr>
        <dsp:cNvPr id="0" name=""/>
        <dsp:cNvSpPr/>
      </dsp:nvSpPr>
      <dsp:spPr>
        <a:xfrm>
          <a:off x="478107" y="342900"/>
          <a:ext cx="11133746" cy="68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354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600" kern="1200"/>
            <a:t>La transparence </a:t>
          </a:r>
        </a:p>
      </dsp:txBody>
      <dsp:txXfrm>
        <a:off x="478107" y="342900"/>
        <a:ext cx="11133746" cy="685800"/>
      </dsp:txXfrm>
    </dsp:sp>
    <dsp:sp modelId="{A427828A-ECF6-4152-A785-11603EF1A882}">
      <dsp:nvSpPr>
        <dsp:cNvPr id="0" name=""/>
        <dsp:cNvSpPr/>
      </dsp:nvSpPr>
      <dsp:spPr>
        <a:xfrm>
          <a:off x="49482" y="257175"/>
          <a:ext cx="857250" cy="857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03B60-DCB4-4AC0-BFB0-88AC248EB044}">
      <dsp:nvSpPr>
        <dsp:cNvPr id="0" name=""/>
        <dsp:cNvSpPr/>
      </dsp:nvSpPr>
      <dsp:spPr>
        <a:xfrm>
          <a:off x="727396" y="1371600"/>
          <a:ext cx="10884458" cy="68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354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600" kern="1200"/>
            <a:t>L’inspection</a:t>
          </a:r>
        </a:p>
      </dsp:txBody>
      <dsp:txXfrm>
        <a:off x="727396" y="1371600"/>
        <a:ext cx="10884458" cy="685800"/>
      </dsp:txXfrm>
    </dsp:sp>
    <dsp:sp modelId="{78C8ADF7-029F-45D5-A6E9-59A048C89944}">
      <dsp:nvSpPr>
        <dsp:cNvPr id="0" name=""/>
        <dsp:cNvSpPr/>
      </dsp:nvSpPr>
      <dsp:spPr>
        <a:xfrm>
          <a:off x="298771" y="1285875"/>
          <a:ext cx="857250" cy="857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E007E-5A0F-4E21-ACE6-58A5F28FF456}">
      <dsp:nvSpPr>
        <dsp:cNvPr id="0" name=""/>
        <dsp:cNvSpPr/>
      </dsp:nvSpPr>
      <dsp:spPr>
        <a:xfrm>
          <a:off x="478107" y="2400300"/>
          <a:ext cx="11133746" cy="685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354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600" kern="1200"/>
            <a:t>L’adaptation </a:t>
          </a:r>
        </a:p>
      </dsp:txBody>
      <dsp:txXfrm>
        <a:off x="478107" y="2400300"/>
        <a:ext cx="11133746" cy="685800"/>
      </dsp:txXfrm>
    </dsp:sp>
    <dsp:sp modelId="{8A6BFC42-0ED4-4043-A20F-F2108DD88477}">
      <dsp:nvSpPr>
        <dsp:cNvPr id="0" name=""/>
        <dsp:cNvSpPr/>
      </dsp:nvSpPr>
      <dsp:spPr>
        <a:xfrm>
          <a:off x="49482" y="2314575"/>
          <a:ext cx="857250" cy="8572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28.02.2024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Créer en 2001 par 17 développeur logiciel, en réponse à un trop grand taux d’échecs des projets de développement, en cause la lourdeur des méthodes traditionnelles. C’est à ce moment un manifeste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6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5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Optimisation des chances de développement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52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Début des années 90 et le développement. Les projets pouvaient prendre des années. Du coup annulation avant la distribution. Les modes vont déjà vite à cette époque.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7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err="1"/>
              <a:t>Autooragnisée</a:t>
            </a:r>
            <a:r>
              <a:rPr lang="fr-CH"/>
              <a:t> : pas de hiérarchie </a:t>
            </a:r>
          </a:p>
          <a:p>
            <a:r>
              <a:rPr lang="fr-CH"/>
              <a:t>Les décisions sont prises ensemble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11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But : synchroniser !!!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0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Dans le cinéma on parlera de pitch du film.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6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127" y="1412776"/>
            <a:ext cx="12243788" cy="5040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88917" y="1993746"/>
            <a:ext cx="5331019" cy="41715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6672064" y="1993746"/>
            <a:ext cx="5184576" cy="41715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663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6861-0D05-99D0-7D48-06947500EBA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/>
              <a:t>Les méthodes AGILE</a:t>
            </a:r>
            <a:br>
              <a:rPr lang="fr-CH" dirty="0"/>
            </a:b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32ACC6-A476-FE42-436D-F92F5C291796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SCRUM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28874-A122-AD9D-91B4-FC07C2F43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7917-F71B-B671-933B-A5DD6EBCDF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F8159-7A47-7CC2-5136-426BA5F3C0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pic>
        <p:nvPicPr>
          <p:cNvPr id="11" name="Image 10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0BDC8F9B-4C41-5BCB-C18C-63BFAC9ACE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11" y="6208764"/>
            <a:ext cx="2545085" cy="4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FE116-8381-4FEB-8CA7-05076002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580" y="5229200"/>
            <a:ext cx="9182841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fr-CH" b="1" dirty="0">
                <a:solidFill>
                  <a:srgbClr val="00B0F0"/>
                </a:solidFill>
              </a:rPr>
              <a:t>Scrum</a:t>
            </a:r>
            <a:endParaRPr lang="fr-CH" dirty="0">
              <a:solidFill>
                <a:srgbClr val="0070C0"/>
              </a:solidFill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35DEE0-46A0-45AD-899D-E49723AD6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E05F8D-E7D6-46AE-ACD6-E99B1CD78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10</a:t>
            </a:fld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27BBA3-4E8C-48D5-83FF-B23C12E1F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  <p:pic>
        <p:nvPicPr>
          <p:cNvPr id="1026" name="Picture 2" descr="Rugby, from the bubble to the mele">
            <a:extLst>
              <a:ext uri="{FF2B5EF4-FFF2-40B4-BE49-F238E27FC236}">
                <a16:creationId xmlns:a16="http://schemas.microsoft.com/office/drawing/2014/main" id="{181A9A9F-9ED7-49AC-9039-2029B28E7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726" y="1891414"/>
            <a:ext cx="5194548" cy="307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79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A31D8-123A-4B18-AD04-CA48377E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Qui utilise Scrum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5F69A0-18FC-423E-9F09-990038B46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556BBA-D498-4217-AA90-A5188E44B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11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47AC093-E934-4468-BA66-D210B064F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  <p:pic>
        <p:nvPicPr>
          <p:cNvPr id="2050" name="Picture 2" descr="Microsoft">
            <a:extLst>
              <a:ext uri="{FF2B5EF4-FFF2-40B4-BE49-F238E27FC236}">
                <a16:creationId xmlns:a16="http://schemas.microsoft.com/office/drawing/2014/main" id="{CA83E9C9-3828-4BE6-8FBB-AAAE76420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492896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Yahoo Announces Shutdown Of Social Platform Yahoo Groups – Deadline">
            <a:extLst>
              <a:ext uri="{FF2B5EF4-FFF2-40B4-BE49-F238E27FC236}">
                <a16:creationId xmlns:a16="http://schemas.microsoft.com/office/drawing/2014/main" id="{0CE892AF-8B47-469F-AA81-4AF6C44D7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2543175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| LinkedIn">
            <a:extLst>
              <a:ext uri="{FF2B5EF4-FFF2-40B4-BE49-F238E27FC236}">
                <a16:creationId xmlns:a16="http://schemas.microsoft.com/office/drawing/2014/main" id="{1C174318-3744-4D23-8E8A-865AF19A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14" y="30973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hilips Hue">
            <a:extLst>
              <a:ext uri="{FF2B5EF4-FFF2-40B4-BE49-F238E27FC236}">
                <a16:creationId xmlns:a16="http://schemas.microsoft.com/office/drawing/2014/main" id="{F4D20178-D5D2-4A63-8CB5-BD3CC3AF4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27" y="4527866"/>
            <a:ext cx="50101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46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D7745-54A4-4F63-9003-54A23851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Scrum : petite 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E73ABF-81E6-4D9A-A6AC-268A88A2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CH" b="0" dirty="0">
                <a:latin typeface="Aptos" panose="020B0004020202020204" pitchFamily="34" charset="0"/>
              </a:rPr>
              <a:t>Une méthode agile dédiée à la </a:t>
            </a:r>
            <a:r>
              <a:rPr lang="fr-CH" dirty="0">
                <a:latin typeface="Aptos" panose="020B0004020202020204" pitchFamily="34" charset="0"/>
              </a:rPr>
              <a:t>gestion de projet </a:t>
            </a:r>
          </a:p>
          <a:p>
            <a:pPr>
              <a:lnSpc>
                <a:spcPct val="200000"/>
              </a:lnSpc>
            </a:pPr>
            <a:r>
              <a:rPr lang="fr-CH" b="0" dirty="0">
                <a:latin typeface="Aptos" panose="020B0004020202020204" pitchFamily="34" charset="0"/>
              </a:rPr>
              <a:t>Découpage d’un projet en </a:t>
            </a:r>
            <a:r>
              <a:rPr lang="fr-CH" dirty="0">
                <a:latin typeface="Aptos" panose="020B0004020202020204" pitchFamily="34" charset="0"/>
              </a:rPr>
              <a:t>incrément</a:t>
            </a:r>
            <a:r>
              <a:rPr lang="fr-CH" b="0" dirty="0">
                <a:latin typeface="Aptos" panose="020B0004020202020204" pitchFamily="34" charset="0"/>
              </a:rPr>
              <a:t> </a:t>
            </a:r>
            <a:r>
              <a:rPr lang="fr-CH" dirty="0">
                <a:latin typeface="Aptos" panose="020B0004020202020204" pitchFamily="34" charset="0"/>
              </a:rPr>
              <a:t>(sprint)</a:t>
            </a:r>
          </a:p>
          <a:p>
            <a:pPr>
              <a:lnSpc>
                <a:spcPct val="200000"/>
              </a:lnSpc>
            </a:pPr>
            <a:r>
              <a:rPr lang="fr-CH" b="0" dirty="0">
                <a:latin typeface="Aptos" panose="020B0004020202020204" pitchFamily="34" charset="0"/>
              </a:rPr>
              <a:t>Ne couvre aucune technique d’ingénierie du logiciel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1F11BD-24CC-4A63-A85D-543E2739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E81FD8-557C-4A29-9817-70F0C4957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12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FB9033C-EC91-4C7E-B492-E7AED623D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792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E6269-8CA5-46A0-BDAE-87A12860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La philosophie Scrum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6FB54-45BF-4DBC-A54A-FFBED6D9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On peut dire de Scrum qu’il est </a:t>
            </a:r>
          </a:p>
          <a:p>
            <a:pPr marL="0" indent="0">
              <a:buNone/>
            </a:pPr>
            <a:endParaRPr lang="fr-CH" dirty="0"/>
          </a:p>
          <a:p>
            <a:pPr lvl="1"/>
            <a:r>
              <a:rPr lang="fr-CH" dirty="0"/>
              <a:t>Simple</a:t>
            </a:r>
          </a:p>
          <a:p>
            <a:pPr lvl="1"/>
            <a:r>
              <a:rPr lang="fr-CH" dirty="0"/>
              <a:t>Pragmatique</a:t>
            </a:r>
          </a:p>
          <a:p>
            <a:pPr lvl="1"/>
            <a:r>
              <a:rPr lang="fr-CH" dirty="0"/>
              <a:t>Transparent </a:t>
            </a:r>
          </a:p>
          <a:p>
            <a:pPr lvl="1"/>
            <a:r>
              <a:rPr lang="fr-CH" dirty="0"/>
              <a:t>Empirique</a:t>
            </a:r>
          </a:p>
          <a:p>
            <a:pPr marL="457200" lvl="1" indent="0">
              <a:buNone/>
            </a:pP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253EB-26DA-443E-9F4A-20ABFFAF9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5310CB-C67A-4FE1-A901-843E5EB1F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13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26F089E-EF30-4DEA-98F4-C97365F9A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0C7B6-8B0D-4DF0-B8C2-539EEBDD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Les 3 piliers de Scrum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0E07F2B-BB2E-4C01-B68A-BBC47369D2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8913" y="2592388"/>
          <a:ext cx="11657012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4AE872-AA40-442B-9402-20CDCE385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1E2891-847F-4634-9EBD-05D3192FE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14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EA1DBC6-82CE-4457-BF07-725A7A413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453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86BA7-5409-49CA-A174-1B759784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Transparence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03813-9922-4241-9DC0-74501DE8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>
                <a:latin typeface="Aptos" panose="020B0004020202020204" pitchFamily="34" charset="0"/>
              </a:rPr>
              <a:t>Les risques et enjeux du projet doivent être connus de tous</a:t>
            </a:r>
          </a:p>
          <a:p>
            <a:pPr>
              <a:lnSpc>
                <a:spcPct val="150000"/>
              </a:lnSpc>
            </a:pPr>
            <a:r>
              <a:rPr lang="fr-CH" dirty="0">
                <a:latin typeface="Aptos" panose="020B0004020202020204" pitchFamily="34" charset="0"/>
              </a:rPr>
              <a:t>Utiliser un langage commun </a:t>
            </a:r>
          </a:p>
          <a:p>
            <a:pPr>
              <a:lnSpc>
                <a:spcPct val="150000"/>
              </a:lnSpc>
            </a:pPr>
            <a:r>
              <a:rPr lang="fr-CH" dirty="0">
                <a:latin typeface="Aptos" panose="020B0004020202020204" pitchFamily="34" charset="0"/>
              </a:rPr>
              <a:t>S’entendre sur la définition de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Terminé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Délivré</a:t>
            </a:r>
          </a:p>
          <a:p>
            <a:pPr marL="457200" lvl="1" indent="0">
              <a:buNone/>
            </a:pP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FEB5BA-A264-42FF-AF0F-D6C0D108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6434BE-34F9-4A57-A785-9D65D494C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15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39402DE-92B1-452F-8495-B9F9BE7D7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4837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8C502-D772-448D-9493-DD5E32B0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L’inspection </a:t>
            </a:r>
            <a:r>
              <a:rPr lang="fr-CH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B6440E-118B-4E22-8E46-8EC6495B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latin typeface="Aptos" panose="020B0004020202020204" pitchFamily="34" charset="0"/>
              </a:rPr>
              <a:t>Inspecter l’ensemble du projet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De manière régulière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Par l’équipe projet Scrum</a:t>
            </a: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Vise à détecter les écarts imprévus</a:t>
            </a:r>
          </a:p>
          <a:p>
            <a:pPr marL="0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Le faire ni trop fréquemment ni pas assez souvent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667FA6-FF07-41E5-A3D1-D96F7E05C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99D4C7-B21A-4274-A286-F3FF9623B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16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397D14E-02BE-4322-8CB9-6AA63CE31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9699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D9240-5331-4F62-B893-5CFF3EEC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L’adaptation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FC757D-2746-4050-AF66-64FC978E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>
                <a:latin typeface="Aptos" panose="020B0004020202020204" pitchFamily="34" charset="0"/>
              </a:rPr>
              <a:t>En cas d’écarts ou aspect déviant dans le projet : </a:t>
            </a:r>
          </a:p>
          <a:p>
            <a:pPr marL="0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Réaliser des ajustements le plus rapidement possible</a:t>
            </a:r>
          </a:p>
          <a:p>
            <a:r>
              <a:rPr lang="fr-CH" dirty="0">
                <a:latin typeface="Aptos" panose="020B0004020202020204" pitchFamily="34" charset="0"/>
              </a:rPr>
              <a:t>Ce qu’il faut mettre en place : 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CH" dirty="0">
                <a:latin typeface="Aptos" panose="020B0004020202020204" pitchFamily="34" charset="0"/>
              </a:rPr>
              <a:t>Planifier les sprints 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CH" dirty="0">
                <a:latin typeface="Aptos" panose="020B0004020202020204" pitchFamily="34" charset="0"/>
              </a:rPr>
              <a:t>Le </a:t>
            </a:r>
            <a:r>
              <a:rPr lang="fr-CH" dirty="0" err="1">
                <a:latin typeface="Aptos" panose="020B0004020202020204" pitchFamily="34" charset="0"/>
              </a:rPr>
              <a:t>daily</a:t>
            </a:r>
            <a:r>
              <a:rPr lang="fr-CH" dirty="0">
                <a:latin typeface="Aptos" panose="020B0004020202020204" pitchFamily="34" charset="0"/>
              </a:rPr>
              <a:t> sprint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CH" dirty="0">
                <a:latin typeface="Aptos" panose="020B0004020202020204" pitchFamily="34" charset="0"/>
              </a:rPr>
              <a:t>La revue des sprints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033C87-75F4-402F-87EC-B60129F7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DA0A65-6148-40AD-B185-92695833D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17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A6F5992-856B-4C01-9920-A3EED0CF1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3962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68B31-472D-436F-A69C-50A662CC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Démarrer un projet agile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4D0DD-9BFF-4976-B678-E9D95FBD8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CH" dirty="0">
                <a:latin typeface="Aptos" panose="020B0004020202020204" pitchFamily="34" charset="0"/>
              </a:rPr>
              <a:t>La Vision : le but du projet </a:t>
            </a:r>
            <a:r>
              <a:rPr lang="fr-CH" b="0" dirty="0">
                <a:latin typeface="Aptos" panose="020B0004020202020204" pitchFamily="34" charset="0"/>
              </a:rPr>
              <a:t>et sa contribution à l’entreprise </a:t>
            </a:r>
          </a:p>
          <a:p>
            <a:pPr marL="457200" indent="-457200">
              <a:buFont typeface="+mj-lt"/>
              <a:buAutoNum type="arabicPeriod"/>
            </a:pPr>
            <a:endParaRPr lang="fr-CH" b="0" dirty="0">
              <a:latin typeface="Aptos" panose="020B00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CH" dirty="0">
                <a:latin typeface="Aptos" panose="020B0004020202020204" pitchFamily="34" charset="0"/>
              </a:rPr>
              <a:t>Roadmap du produit :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Vision globale du produit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Caractéristique du produit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Décrire l’équipe du produit </a:t>
            </a: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latin typeface="Aptos" panose="020B0004020202020204" pitchFamily="34" charset="0"/>
              </a:rPr>
              <a:t>Planning détaillé et priorité des différentes fonctionnalités</a:t>
            </a:r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7E349D-5CE5-4A1C-A07C-F0E4D6890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B07D06-F753-4726-8542-CAF1765E9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18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BC2D9C2-2BEF-40B4-B138-86D5A8967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6762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E03D9-D152-4DCA-81CC-6082687C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Démarre un projet agile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9B8BE0-AC84-4FD1-8696-E2B343B6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>
                <a:latin typeface="Aptos" panose="020B0004020202020204" pitchFamily="34" charset="0"/>
              </a:rPr>
              <a:t>  4. Produire un planning des sprints </a:t>
            </a:r>
          </a:p>
          <a:p>
            <a:pPr marL="0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fr-CH" dirty="0">
                <a:latin typeface="Aptos" panose="020B0004020202020204" pitchFamily="34" charset="0"/>
              </a:rPr>
              <a:t>  5. Planning des to do quotidien</a:t>
            </a:r>
          </a:p>
          <a:p>
            <a:pPr marL="0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fr-CH" dirty="0">
                <a:latin typeface="Aptos" panose="020B0004020202020204" pitchFamily="34" charset="0"/>
              </a:rPr>
              <a:t>  6. Produit des revues de sprint (faire tourner le produit)</a:t>
            </a:r>
          </a:p>
          <a:p>
            <a:pPr marL="0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fr-CH" dirty="0">
                <a:latin typeface="Aptos" panose="020B0004020202020204" pitchFamily="34" charset="0"/>
              </a:rPr>
              <a:t>  7. Optimisation : Corriger et optimiser (à la fin de chaque sprint)</a:t>
            </a:r>
          </a:p>
          <a:p>
            <a:pPr marL="0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27DC6A-01D7-4A61-B609-FCC86CEAA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83E171-F7A1-4F05-990D-26A0535BA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19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FC11E37-B01B-4699-9B91-FFB29050C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333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La méthode Agile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928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FE116-8381-4FEB-8CA7-05076002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580" y="5229200"/>
            <a:ext cx="9182841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fr-CH" dirty="0">
                <a:solidFill>
                  <a:srgbClr val="0070C0"/>
                </a:solidFill>
              </a:rPr>
              <a:t>Scrum : les rôles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35DEE0-46A0-45AD-899D-E49723AD6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E05F8D-E7D6-46AE-ACD6-E99B1CD78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20</a:t>
            </a:fld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27BBA3-4E8C-48D5-83FF-B23C12E1F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  <p:pic>
        <p:nvPicPr>
          <p:cNvPr id="6146" name="Picture 2" descr="Agile Scrum Tutorial | How to Develop a Product Using Scrum? | Edureka">
            <a:extLst>
              <a:ext uri="{FF2B5EF4-FFF2-40B4-BE49-F238E27FC236}">
                <a16:creationId xmlns:a16="http://schemas.microsoft.com/office/drawing/2014/main" id="{B186A0F3-0F0E-4AEE-9E95-FE6CE4F6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20" y="2186880"/>
            <a:ext cx="7536160" cy="267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87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E873D-BA0B-449B-837B-3D25EFED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Les rôles : </a:t>
            </a:r>
            <a:r>
              <a:rPr lang="fr-CH" b="1" dirty="0" err="1">
                <a:solidFill>
                  <a:srgbClr val="00B0F0"/>
                </a:solidFill>
                <a:latin typeface="Arial Narrow" panose="020B0606020202030204" pitchFamily="34" charset="0"/>
              </a:rPr>
              <a:t>product</a:t>
            </a:r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fr-CH" b="1" dirty="0" err="1">
                <a:solidFill>
                  <a:srgbClr val="00B0F0"/>
                </a:solidFill>
                <a:latin typeface="Arial Narrow" panose="020B0606020202030204" pitchFamily="34" charset="0"/>
              </a:rPr>
              <a:t>owner</a:t>
            </a:r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63C9F9-B7C7-4B36-8624-CDDE0C33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latin typeface="Aptos" panose="020B0004020202020204" pitchFamily="34" charset="0"/>
              </a:rPr>
              <a:t>Celui qui fait le lien entre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Le marché ( le client )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Les représentants du business ( chefs de projets commerciaux 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Les développeurs 	</a:t>
            </a: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r>
              <a:rPr lang="fr-CH" dirty="0">
                <a:latin typeface="Aptos" panose="020B0004020202020204" pitchFamily="34" charset="0"/>
              </a:rPr>
              <a:t>C’est une personne </a:t>
            </a:r>
            <a:r>
              <a:rPr lang="fr-CH" b="1" dirty="0">
                <a:latin typeface="Aptos" panose="020B0004020202020204" pitchFamily="34" charset="0"/>
              </a:rPr>
              <a:t>unique </a:t>
            </a:r>
            <a:r>
              <a:rPr lang="fr-CH" dirty="0">
                <a:latin typeface="Aptos" panose="020B0004020202020204" pitchFamily="34" charset="0"/>
              </a:rPr>
              <a:t>et </a:t>
            </a:r>
            <a:r>
              <a:rPr lang="fr-CH" b="1" dirty="0">
                <a:latin typeface="Aptos" panose="020B0004020202020204" pitchFamily="34" charset="0"/>
              </a:rPr>
              <a:t>physique </a:t>
            </a:r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DC1E67-7710-4676-B57C-169184F4B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6BC181-284F-48F4-A406-AE7656918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21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02B3AEF-EE9B-49D5-92AC-D21AD1B0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0430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705CD-15AD-4688-81FE-BDCDAE21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Le </a:t>
            </a:r>
            <a:r>
              <a:rPr lang="fr-CH" b="1" dirty="0" err="1">
                <a:solidFill>
                  <a:srgbClr val="00B0F0"/>
                </a:solidFill>
                <a:latin typeface="Arial Narrow" panose="020B0606020202030204" pitchFamily="34" charset="0"/>
              </a:rPr>
              <a:t>product</a:t>
            </a:r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  <a:r>
              <a:rPr lang="fr-CH" b="1" dirty="0" err="1">
                <a:solidFill>
                  <a:srgbClr val="00B0F0"/>
                </a:solidFill>
                <a:latin typeface="Arial Narrow" panose="020B0606020202030204" pitchFamily="34" charset="0"/>
              </a:rPr>
              <a:t>owner</a:t>
            </a:r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 se charge 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9BBAE0-75F1-4198-96AC-9A9CEE0D4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latin typeface="Aptos" panose="020B0004020202020204" pitchFamily="34" charset="0"/>
              </a:rPr>
              <a:t>Cahier des charges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Sous forme de </a:t>
            </a:r>
            <a:r>
              <a:rPr lang="fr-CH" dirty="0" err="1">
                <a:latin typeface="Aptos" panose="020B0004020202020204" pitchFamily="34" charset="0"/>
              </a:rPr>
              <a:t>users</a:t>
            </a:r>
            <a:r>
              <a:rPr lang="fr-CH" dirty="0">
                <a:latin typeface="Aptos" panose="020B0004020202020204" pitchFamily="34" charset="0"/>
              </a:rPr>
              <a:t> stories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Spécifications du produit</a:t>
            </a:r>
          </a:p>
          <a:p>
            <a:r>
              <a:rPr lang="fr-CH" dirty="0">
                <a:latin typeface="Aptos" panose="020B0004020202020204" pitchFamily="34" charset="0"/>
              </a:rPr>
              <a:t>Ordre dans lequel les fonctionnalités sont développées (orientation du projet) </a:t>
            </a:r>
          </a:p>
          <a:p>
            <a:r>
              <a:rPr lang="fr-CH" dirty="0">
                <a:latin typeface="Aptos" panose="020B0004020202020204" pitchFamily="34" charset="0"/>
              </a:rPr>
              <a:t>Tous doivent être au courant de sa tâche de manière très claire </a:t>
            </a:r>
          </a:p>
          <a:p>
            <a:r>
              <a:rPr lang="fr-CH" dirty="0">
                <a:latin typeface="Aptos" panose="020B0004020202020204" pitchFamily="34" charset="0"/>
              </a:rPr>
              <a:t>Valide les fonctionnalités développées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859BFE-5EE5-495A-A175-9D2648881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DC5EDF-FBD9-42C2-B5D3-4333A38A3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22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E984EA6-2CF2-47DA-B06C-104002AAC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9377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97C34-C969-4F3C-9491-AD4E3E84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Les développeurs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1AAB54-7A44-489B-834F-7C05EFCBA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latin typeface="Aptos" panose="020B0004020202020204" pitchFamily="34" charset="0"/>
              </a:rPr>
              <a:t>Ils créent le produit de bout en bout 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Codeur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Testeur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Designer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Autonomie dans l’organisation du travail et de la tâche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Pas même le </a:t>
            </a:r>
            <a:r>
              <a:rPr lang="fr-CH" dirty="0" err="1">
                <a:latin typeface="Aptos" panose="020B0004020202020204" pitchFamily="34" charset="0"/>
              </a:rPr>
              <a:t>product</a:t>
            </a:r>
            <a:r>
              <a:rPr lang="fr-CH" dirty="0">
                <a:latin typeface="Aptos" panose="020B0004020202020204" pitchFamily="34" charset="0"/>
              </a:rPr>
              <a:t> </a:t>
            </a:r>
            <a:r>
              <a:rPr lang="fr-CH" dirty="0" err="1">
                <a:latin typeface="Aptos" panose="020B0004020202020204" pitchFamily="34" charset="0"/>
              </a:rPr>
              <a:t>owner</a:t>
            </a:r>
            <a:r>
              <a:rPr lang="fr-CH" dirty="0">
                <a:latin typeface="Aptos" panose="020B0004020202020204" pitchFamily="34" charset="0"/>
              </a:rPr>
              <a:t> ne peut dire comment s’organiser </a:t>
            </a:r>
          </a:p>
          <a:p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DBAB0-EF7C-4442-8CDE-864E7C515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D32E7D-83A5-4167-B53D-3F3483F7C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23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EBA28B5-AE8F-4323-BDE5-70F398C63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2755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4DD37-EB59-4A96-95F5-749B5207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Objectifs des développeurs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E344BC-05EB-432D-BF98-98C3F67A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latin typeface="Aptos" panose="020B0004020202020204" pitchFamily="34" charset="0"/>
              </a:rPr>
              <a:t>Livrer le produit par petits incréments 	</a:t>
            </a:r>
          </a:p>
          <a:p>
            <a:pPr marL="0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Il existe toujours une version potentiellement utilisable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L’équipe s’adresse directement au propriétaire le plus souvent possible </a:t>
            </a:r>
          </a:p>
          <a:p>
            <a:pPr marL="457200" lvl="1" indent="0">
              <a:buNone/>
            </a:pPr>
            <a:r>
              <a:rPr lang="fr-CH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29F92-7C29-4FF1-A29C-A6FC993C4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16F23A-84E0-46C0-A97E-8EFCFE3BD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24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546CD45-5750-49EF-BD22-98B2A27E6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5975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99D0E-26D8-4081-8DA6-4300E06B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Les rôles : le </a:t>
            </a:r>
            <a:r>
              <a:rPr lang="fr-CH" b="1" dirty="0" err="1">
                <a:solidFill>
                  <a:srgbClr val="00B0F0"/>
                </a:solidFill>
                <a:latin typeface="Arial Narrow" panose="020B0606020202030204" pitchFamily="34" charset="0"/>
              </a:rPr>
              <a:t>scrummaster</a:t>
            </a:r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CEDDE5-1499-43FE-94E2-2AEA79E7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>
                <a:latin typeface="Aptos" panose="020B0004020202020204" pitchFamily="34" charset="0"/>
              </a:rPr>
              <a:t>C’est le responsable de la méthode doit s’assurer qu’elle est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Comprise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Bien mise en application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Ce n’est pas un chef de projet, ni un intermédiaire de communication avec le client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C’est un facilitateur, aide à maximiser la valeur produite par l’équipe</a:t>
            </a:r>
          </a:p>
          <a:p>
            <a:pPr marL="0" indent="0">
              <a:buNone/>
            </a:pPr>
            <a:r>
              <a:rPr lang="fr-CH" dirty="0">
                <a:latin typeface="Aptos" panose="020B0004020202020204" pitchFamily="34" charset="0"/>
              </a:rPr>
              <a:t>	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4E3603-06C3-4DDB-9CD4-A8AA7BDE1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633B10-D645-44D3-9E81-9DB8550B8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25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33A9706-BD0C-4171-9B7E-1485BF196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5502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AF615-7543-4BC3-8D86-8FF02AF9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Le </a:t>
            </a:r>
            <a:r>
              <a:rPr lang="fr-CH" b="1" dirty="0" err="1">
                <a:solidFill>
                  <a:srgbClr val="00B0F0"/>
                </a:solidFill>
                <a:latin typeface="Arial Narrow" panose="020B0606020202030204" pitchFamily="34" charset="0"/>
              </a:rPr>
              <a:t>Scrummaster</a:t>
            </a:r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 : son rôle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A51DD3-FF8F-40D1-A3F3-FE17E61A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>
                <a:latin typeface="Aptos" panose="020B0004020202020204" pitchFamily="34" charset="0"/>
              </a:rPr>
              <a:t>Communiquer la vision et les objectifs à l’équipe</a:t>
            </a:r>
          </a:p>
          <a:p>
            <a:r>
              <a:rPr lang="fr-CH" b="0" dirty="0">
                <a:latin typeface="Aptos" panose="020B0004020202020204" pitchFamily="34" charset="0"/>
              </a:rPr>
              <a:t>Aider le propriétaire à rédiger les composantes du carnet de produit</a:t>
            </a:r>
          </a:p>
          <a:p>
            <a:r>
              <a:rPr lang="fr-CH" b="0" dirty="0">
                <a:latin typeface="Aptos" panose="020B0004020202020204" pitchFamily="34" charset="0"/>
              </a:rPr>
              <a:t>Faciliter les rituels de Scrum</a:t>
            </a:r>
          </a:p>
          <a:p>
            <a:r>
              <a:rPr lang="fr-CH" b="0" dirty="0">
                <a:latin typeface="Aptos" panose="020B0004020202020204" pitchFamily="34" charset="0"/>
              </a:rPr>
              <a:t>Coacher l’équipe de développement</a:t>
            </a:r>
          </a:p>
          <a:p>
            <a:r>
              <a:rPr lang="fr-CH" b="0" dirty="0">
                <a:latin typeface="Aptos" panose="020B0004020202020204" pitchFamily="34" charset="0"/>
              </a:rPr>
              <a:t>Ecarter les évènement perturbant l’équipe </a:t>
            </a:r>
          </a:p>
          <a:p>
            <a:r>
              <a:rPr lang="fr-CH" b="0" dirty="0">
                <a:latin typeface="Aptos" panose="020B0004020202020204" pitchFamily="34" charset="0"/>
              </a:rPr>
              <a:t>Aider l’adoption d’Agile au sein de l’équipe </a:t>
            </a:r>
          </a:p>
          <a:p>
            <a:endParaRPr lang="fr-CH" b="0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71C4E6-F31B-4443-A27C-7B6261ED4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F74A95-9795-4D5E-AA73-BBA26D6F0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26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B7A193-9FE2-43CB-BB36-A634EF5F7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6204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71CF0-1931-4348-AFF0-CE166ABD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Les évènements : le Sprint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0C4F3-BC4B-44B7-81D0-FFD0FEDD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288"/>
            <a:ext cx="6985992" cy="3429000"/>
          </a:xfrm>
        </p:spPr>
        <p:txBody>
          <a:bodyPr/>
          <a:lstStyle/>
          <a:p>
            <a:r>
              <a:rPr lang="fr-CH" b="0" dirty="0">
                <a:latin typeface="Aptos" panose="020B0004020202020204" pitchFamily="34" charset="0"/>
              </a:rPr>
              <a:t>Période d’un mois maximum (en général) au bout duquel 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L’équipe livre un incrément</a:t>
            </a:r>
          </a:p>
          <a:p>
            <a:r>
              <a:rPr lang="fr-CH" b="0" dirty="0">
                <a:latin typeface="Aptos" panose="020B0004020202020204" pitchFamily="34" charset="0"/>
              </a:rPr>
              <a:t>La durée des sprints est constante tout au long du projet</a:t>
            </a:r>
          </a:p>
          <a:p>
            <a:r>
              <a:rPr lang="fr-CH" b="0" dirty="0">
                <a:latin typeface="Aptos" panose="020B0004020202020204" pitchFamily="34" charset="0"/>
              </a:rPr>
              <a:t>Un nouveau sprint démarre dès le précédent terminé  </a:t>
            </a:r>
          </a:p>
          <a:p>
            <a:endParaRPr lang="fr-CH" b="0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A6D57F-2AE4-4322-9B76-4A1D0AD8C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C886DA-D223-40E2-A68B-76149879F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27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41C16AD-676C-429A-AC0D-3EC05156B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  <p:pic>
        <p:nvPicPr>
          <p:cNvPr id="1026" name="Picture 2" descr="Sprint Planning im Scrum (1): Kein Sprint ist perfekt! - InLoox">
            <a:extLst>
              <a:ext uri="{FF2B5EF4-FFF2-40B4-BE49-F238E27FC236}">
                <a16:creationId xmlns:a16="http://schemas.microsoft.com/office/drawing/2014/main" id="{81A47A81-C105-4FFC-AD4F-91E088ADE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334700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332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B13B9-9B40-49F6-95B6-16CD55C7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Durant un sprint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82499-BEEB-4A51-9FEF-E35FF7328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fr-CH" b="0" dirty="0">
                <a:latin typeface="Aptos" panose="020B0004020202020204" pitchFamily="34" charset="0"/>
              </a:rPr>
              <a:t>Le but du sprint ne peut être modifié</a:t>
            </a:r>
          </a:p>
          <a:p>
            <a:pPr>
              <a:lnSpc>
                <a:spcPct val="200000"/>
              </a:lnSpc>
            </a:pPr>
            <a:r>
              <a:rPr lang="fr-CH" b="0" dirty="0">
                <a:latin typeface="Aptos" panose="020B0004020202020204" pitchFamily="34" charset="0"/>
              </a:rPr>
              <a:t>La composante de l’équipe reste la même </a:t>
            </a:r>
          </a:p>
          <a:p>
            <a:pPr>
              <a:lnSpc>
                <a:spcPct val="200000"/>
              </a:lnSpc>
            </a:pPr>
            <a:r>
              <a:rPr lang="fr-CH" b="0" dirty="0">
                <a:latin typeface="Aptos" panose="020B0004020202020204" pitchFamily="34" charset="0"/>
              </a:rPr>
              <a:t>La qualité n’est pas négociable</a:t>
            </a:r>
          </a:p>
          <a:p>
            <a:pPr>
              <a:lnSpc>
                <a:spcPct val="200000"/>
              </a:lnSpc>
            </a:pPr>
            <a:r>
              <a:rPr lang="fr-CH" b="0" dirty="0">
                <a:latin typeface="Aptos" panose="020B0004020202020204" pitchFamily="34" charset="0"/>
              </a:rPr>
              <a:t>La liste des items est sujette à négociation entre propriétaire et développeurs</a:t>
            </a:r>
          </a:p>
          <a:p>
            <a:pPr marL="0" indent="0">
              <a:buNone/>
            </a:pPr>
            <a:endParaRPr lang="fr-CH" b="0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B8145E-EDA7-4EB0-934E-8802E9346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FA40E2-9AF1-412A-A5AD-C5D662E23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28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7AC3991-F022-453E-B83E-D7786B717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6849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9D141-C44F-4642-A7D5-066512C9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Pourquoi un mois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2C31E9-1904-4BD9-AB52-DF50D4318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>
                <a:latin typeface="Aptos" panose="020B0004020202020204" pitchFamily="34" charset="0"/>
              </a:rPr>
              <a:t>Cette limitation permet de : 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Limiter la complexité </a:t>
            </a:r>
          </a:p>
          <a:p>
            <a:pPr lvl="1"/>
            <a:r>
              <a:rPr lang="fr-CH" b="0" dirty="0">
                <a:latin typeface="Aptos" panose="020B0004020202020204" pitchFamily="34" charset="0"/>
              </a:rPr>
              <a:t>Et donc les risques </a:t>
            </a:r>
            <a:r>
              <a:rPr lang="fr-CH" dirty="0">
                <a:latin typeface="Aptos" panose="020B0004020202020204" pitchFamily="34" charset="0"/>
              </a:rPr>
              <a:t>liés </a:t>
            </a:r>
            <a:r>
              <a:rPr lang="fr-CH" b="0" dirty="0">
                <a:latin typeface="Aptos" panose="020B0004020202020204" pitchFamily="34" charset="0"/>
              </a:rPr>
              <a:t>au sprint</a:t>
            </a:r>
            <a:r>
              <a:rPr lang="fr-CH" dirty="0">
                <a:latin typeface="Aptos" panose="020B0004020202020204" pitchFamily="34" charset="0"/>
              </a:rPr>
              <a:t> </a:t>
            </a:r>
            <a:endParaRPr lang="fr-CH" b="0" dirty="0"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r>
              <a:rPr lang="fr-CH" dirty="0">
                <a:latin typeface="Aptos" panose="020B0004020202020204" pitchFamily="34" charset="0"/>
              </a:rPr>
              <a:t>Si le but devient obsolète il peut être décidé par le propriétaire d’annuler le sprint. 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34D110-E965-4C3B-B4A0-162F7C2AE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0C04F5-8ADD-439A-A959-A4F1523A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29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CB67930-6684-4C3A-A02B-051B56CF1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792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609A4-8BE9-4387-AAB9-EC9A2567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28C51-7FF7-43E3-AD16-0FD2C5A8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573"/>
            <a:ext cx="10288271" cy="431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0" dirty="0">
                <a:latin typeface="Aptos" panose="020B0004020202020204" pitchFamily="34" charset="0"/>
              </a:rPr>
              <a:t>Une méthode dite agile est une approche 	</a:t>
            </a:r>
          </a:p>
          <a:p>
            <a:r>
              <a:rPr lang="fr-CH" dirty="0">
                <a:latin typeface="Aptos" panose="020B0004020202020204" pitchFamily="34" charset="0"/>
              </a:rPr>
              <a:t>Itérative </a:t>
            </a:r>
          </a:p>
          <a:p>
            <a:r>
              <a:rPr lang="fr-CH" dirty="0">
                <a:latin typeface="Aptos" panose="020B0004020202020204" pitchFamily="34" charset="0"/>
              </a:rPr>
              <a:t>Incrémentale</a:t>
            </a:r>
          </a:p>
          <a:p>
            <a:pPr marL="0" indent="0">
              <a:buNone/>
            </a:pPr>
            <a:r>
              <a:rPr lang="fr-CH" b="0" dirty="0">
                <a:latin typeface="Aptos" panose="020B0004020202020204" pitchFamily="34" charset="0"/>
              </a:rPr>
              <a:t>Menée dans un esprit collaboratif et peu formaliste </a:t>
            </a:r>
          </a:p>
          <a:p>
            <a:pPr marL="0" indent="0">
              <a:buNone/>
            </a:pPr>
            <a:endParaRPr lang="fr-CH" b="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fr-CH" b="0" dirty="0">
                <a:latin typeface="Aptos" panose="020B0004020202020204" pitchFamily="34" charset="0"/>
              </a:rPr>
              <a:t>Cela a pour but de</a:t>
            </a:r>
          </a:p>
          <a:p>
            <a:r>
              <a:rPr lang="fr-CH" dirty="0">
                <a:latin typeface="Aptos" panose="020B0004020202020204" pitchFamily="34" charset="0"/>
              </a:rPr>
              <a:t>Générer des produits de qualité</a:t>
            </a:r>
          </a:p>
          <a:p>
            <a:r>
              <a:rPr lang="fr-CH" dirty="0">
                <a:latin typeface="Aptos" panose="020B0004020202020204" pitchFamily="34" charset="0"/>
              </a:rPr>
              <a:t>Tenir compte de l’évolution des besoins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F1454F-30FC-4CFA-9772-BE2EF86AE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6C0580-3C80-469D-BFC1-C434271EF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3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C0A7D4D-8BA6-43B3-A5D4-94000FA39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EEA5740-3E32-4E34-A91C-1248E98FCCAB}"/>
              </a:ext>
            </a:extLst>
          </p:cNvPr>
          <p:cNvSpPr txBox="1"/>
          <p:nvPr/>
        </p:nvSpPr>
        <p:spPr bwMode="auto">
          <a:xfrm>
            <a:off x="623392" y="6217420"/>
            <a:ext cx="95770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900" kern="0"/>
              <a:t>Source : https://fr.wikipedia.org/wiki/M%C3%A9thode_agile </a:t>
            </a:r>
          </a:p>
        </p:txBody>
      </p:sp>
    </p:spTree>
    <p:extLst>
      <p:ext uri="{BB962C8B-B14F-4D97-AF65-F5344CB8AC3E}">
        <p14:creationId xmlns:p14="http://schemas.microsoft.com/office/powerpoint/2010/main" val="2862641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D8363-C60D-42D8-8301-D5510897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Mêlée quotidienne (Daily Scrum)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AE0AA3-F1C6-4566-88D0-15B4A7B7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2330435"/>
            <a:ext cx="6408712" cy="3429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fr-CH" sz="2000" b="0" dirty="0">
                <a:latin typeface="Aptos" panose="020B0004020202020204" pitchFamily="34" charset="0"/>
              </a:rPr>
              <a:t>Permet aux développeurs de faire un point de coordination sur les tâches en cours et sur les difficultés rencontrées </a:t>
            </a:r>
          </a:p>
          <a:p>
            <a:pPr>
              <a:lnSpc>
                <a:spcPct val="200000"/>
              </a:lnSpc>
            </a:pPr>
            <a:r>
              <a:rPr lang="fr-CH" sz="2000" b="0" dirty="0">
                <a:latin typeface="Aptos" panose="020B0004020202020204" pitchFamily="34" charset="0"/>
              </a:rPr>
              <a:t>Durée 15 minutes max </a:t>
            </a:r>
          </a:p>
          <a:p>
            <a:pPr>
              <a:lnSpc>
                <a:spcPct val="200000"/>
              </a:lnSpc>
            </a:pPr>
            <a:r>
              <a:rPr lang="fr-CH" sz="2000" b="0" dirty="0">
                <a:latin typeface="Aptos" panose="020B0004020202020204" pitchFamily="34" charset="0"/>
              </a:rPr>
              <a:t>A heure fixe </a:t>
            </a:r>
          </a:p>
          <a:p>
            <a:pPr>
              <a:lnSpc>
                <a:spcPct val="200000"/>
              </a:lnSpc>
            </a:pPr>
            <a:r>
              <a:rPr lang="fr-CH" sz="2000" b="0" dirty="0">
                <a:latin typeface="Aptos" panose="020B0004020202020204" pitchFamily="34" charset="0"/>
              </a:rPr>
              <a:t>Sans le propriétaire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B51C3E-4D87-4DD0-8AB3-3C5470813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6C55EC-9425-4398-9108-0BFA5F59C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30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A02A074-AB99-45AC-B5D9-A1767D703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7" name="AutoShape 2" descr="Scrum Standups: Make Remote Daily Standups Easy with Miro">
            <a:extLst>
              <a:ext uri="{FF2B5EF4-FFF2-40B4-BE49-F238E27FC236}">
                <a16:creationId xmlns:a16="http://schemas.microsoft.com/office/drawing/2014/main" id="{B2978DF0-0CDF-4891-AD4A-E2692DC118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68624" cy="216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8" name="AutoShape 4" descr="Scrum Standups: Make Remote Daily Standups Easy with Miro">
            <a:extLst>
              <a:ext uri="{FF2B5EF4-FFF2-40B4-BE49-F238E27FC236}">
                <a16:creationId xmlns:a16="http://schemas.microsoft.com/office/drawing/2014/main" id="{5F9AFF80-FF21-4C71-8054-08AFEAFA25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68008" y="32204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3082" name="Picture 10" descr="Myth: The Scrum Master must be present during the Daily Scrum | by  Christiaan Verwijs | The Liberators | Medium">
            <a:extLst>
              <a:ext uri="{FF2B5EF4-FFF2-40B4-BE49-F238E27FC236}">
                <a16:creationId xmlns:a16="http://schemas.microsoft.com/office/drawing/2014/main" id="{3DCB3BC3-A677-43C8-8491-A6163589E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232" y="3089593"/>
            <a:ext cx="3426067" cy="183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8C2C3F3-FB7E-4873-B4D0-151037D4E8C7}"/>
              </a:ext>
            </a:extLst>
          </p:cNvPr>
          <p:cNvSpPr txBox="1"/>
          <p:nvPr/>
        </p:nvSpPr>
        <p:spPr bwMode="auto">
          <a:xfrm>
            <a:off x="5750019" y="5861135"/>
            <a:ext cx="60880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1000" kern="0">
                <a:solidFill>
                  <a:schemeClr val="bg1">
                    <a:lumMod val="75000"/>
                  </a:schemeClr>
                </a:solidFill>
                <a:latin typeface="+mj-lt"/>
              </a:rPr>
              <a:t>Source : https://medium.com/the-liberators/myth-the-scrum-master-must-be-present-during-the-daily-scrum-4efbf375726</a:t>
            </a:r>
          </a:p>
        </p:txBody>
      </p:sp>
    </p:spTree>
    <p:extLst>
      <p:ext uri="{BB962C8B-B14F-4D97-AF65-F5344CB8AC3E}">
        <p14:creationId xmlns:p14="http://schemas.microsoft.com/office/powerpoint/2010/main" val="2155372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1C845-0665-4D6A-A8BC-C4E915E1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Les 3 questions de la mêlée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F4E238-7C5F-4552-822F-496F0D961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8332"/>
            <a:ext cx="8856984" cy="34290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fr-FR" sz="2000" dirty="0">
                <a:latin typeface="Aptos" panose="020B0004020202020204" pitchFamily="34" charset="0"/>
              </a:rPr>
              <a:t>Qu'ai-je fait hier ?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fr-FR" sz="2000" dirty="0">
                <a:latin typeface="Aptos" panose="020B0004020202020204" pitchFamily="34" charset="0"/>
              </a:rPr>
              <a:t>Que dois-je faire aujourd'hui ?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fr-FR" sz="2000" dirty="0">
                <a:latin typeface="Aptos" panose="020B0004020202020204" pitchFamily="34" charset="0"/>
              </a:rPr>
              <a:t>Quelles sont les difficultés rencontrées ?</a:t>
            </a:r>
          </a:p>
          <a:p>
            <a:pPr marL="400050" lvl="1" indent="0" algn="ctr">
              <a:lnSpc>
                <a:spcPct val="250000"/>
              </a:lnSpc>
              <a:buNone/>
            </a:pPr>
            <a:r>
              <a:rPr lang="fr-FR" sz="1600" b="0" dirty="0">
                <a:latin typeface="Aptos" panose="020B0004020202020204" pitchFamily="34" charset="0"/>
              </a:rPr>
              <a:t>Attention </a:t>
            </a:r>
            <a:r>
              <a:rPr lang="fr-FR" sz="1600" dirty="0">
                <a:latin typeface="Aptos" panose="020B0004020202020204" pitchFamily="34" charset="0"/>
              </a:rPr>
              <a:t>à </a:t>
            </a:r>
            <a:r>
              <a:rPr lang="fr-FR" sz="1600" b="0" dirty="0">
                <a:latin typeface="Aptos" panose="020B0004020202020204" pitchFamily="34" charset="0"/>
              </a:rPr>
              <a:t>respecter le temps de parole pour éviter de dépasser les 15 min. Les discussions d’ordre technique se passe après le Daily Scrum</a:t>
            </a:r>
            <a:endParaRPr lang="fr-CH" sz="1600" b="0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612936-844C-4F05-AA69-1400926F1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2862F3-E345-495B-A411-796909BC8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31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63C479A-4A28-4F25-933B-DB0CD9521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  <p:pic>
        <p:nvPicPr>
          <p:cNvPr id="7" name="Picture 8" descr="What is the Difference Between Daily Kanban Meeting and Scrum Stand Up? |  by Pavel Ku | Hygger.io | Medium">
            <a:extLst>
              <a:ext uri="{FF2B5EF4-FFF2-40B4-BE49-F238E27FC236}">
                <a16:creationId xmlns:a16="http://schemas.microsoft.com/office/drawing/2014/main" id="{EAD83139-30BE-4CA7-8C53-827B47A7A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20" y="1657942"/>
            <a:ext cx="5015880" cy="241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F53816A-109B-4150-A3D7-47000C995050}"/>
              </a:ext>
            </a:extLst>
          </p:cNvPr>
          <p:cNvSpPr txBox="1"/>
          <p:nvPr/>
        </p:nvSpPr>
        <p:spPr bwMode="auto">
          <a:xfrm>
            <a:off x="5858113" y="4067647"/>
            <a:ext cx="608809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1050" kern="0">
                <a:solidFill>
                  <a:schemeClr val="bg1">
                    <a:lumMod val="75000"/>
                  </a:schemeClr>
                </a:solidFill>
                <a:latin typeface="+mj-lt"/>
              </a:rPr>
              <a:t>Source :https://www.knowledgehut.com/blog/agile/how-not-to-be-agile</a:t>
            </a:r>
          </a:p>
        </p:txBody>
      </p:sp>
    </p:spTree>
    <p:extLst>
      <p:ext uri="{BB962C8B-B14F-4D97-AF65-F5344CB8AC3E}">
        <p14:creationId xmlns:p14="http://schemas.microsoft.com/office/powerpoint/2010/main" val="3520917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3C170-CB50-4900-892B-39548FD9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Réunion de planification de sprint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7E3B8-14D6-45C3-8D50-AF2125532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>
                <a:latin typeface="Aptos" panose="020B0004020202020204" pitchFamily="34" charset="0"/>
              </a:rPr>
              <a:t>Tout le monde est présent </a:t>
            </a:r>
          </a:p>
          <a:p>
            <a:r>
              <a:rPr lang="fr-CH" b="0" dirty="0">
                <a:latin typeface="Aptos" panose="020B0004020202020204" pitchFamily="34" charset="0"/>
              </a:rPr>
              <a:t>Ne doit pas durer plus de 8 heures ( pour un sprint d’un mois )</a:t>
            </a:r>
          </a:p>
          <a:p>
            <a:pPr marL="0" indent="0">
              <a:buNone/>
            </a:pPr>
            <a:endParaRPr lang="fr-CH" b="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Ce qui doit être passé en revue (partie 1)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Le carnet des produits priorisés</a:t>
            </a:r>
          </a:p>
          <a:p>
            <a:pPr lvl="1"/>
            <a:r>
              <a:rPr lang="fr-CH" b="0" dirty="0">
                <a:latin typeface="Aptos" panose="020B0004020202020204" pitchFamily="34" charset="0"/>
              </a:rPr>
              <a:t>Incré</a:t>
            </a:r>
            <a:r>
              <a:rPr lang="fr-CH" dirty="0">
                <a:latin typeface="Aptos" panose="020B0004020202020204" pitchFamily="34" charset="0"/>
              </a:rPr>
              <a:t>ment réalisé à la dernière itération </a:t>
            </a:r>
          </a:p>
          <a:p>
            <a:pPr lvl="1"/>
            <a:r>
              <a:rPr lang="fr-CH" b="0" dirty="0">
                <a:latin typeface="Aptos" panose="020B0004020202020204" pitchFamily="34" charset="0"/>
              </a:rPr>
              <a:t>Capacité de production de l’équipe pour les précédents sprints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Capacité de production pour les sprints suivants </a:t>
            </a:r>
            <a:endParaRPr lang="fr-CH" b="0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A12DC5-2F11-4F11-AAD0-E6500CA87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73B356-8BF7-48FC-81C2-0A801BEA8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32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81E85EC-B112-41B7-89AC-B7C86CF51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6EC20F-8FF2-4E7B-B742-023AA6BF4E24}"/>
              </a:ext>
            </a:extLst>
          </p:cNvPr>
          <p:cNvSpPr txBox="1"/>
          <p:nvPr/>
        </p:nvSpPr>
        <p:spPr bwMode="auto">
          <a:xfrm>
            <a:off x="8753414" y="4149080"/>
            <a:ext cx="254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2400" kern="0"/>
              <a:t>Définir le but du sprint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6D79BC8-A66C-4BE9-A68B-5B2DEDDCD8EA}"/>
              </a:ext>
            </a:extLst>
          </p:cNvPr>
          <p:cNvCxnSpPr/>
          <p:nvPr/>
        </p:nvCxnSpPr>
        <p:spPr>
          <a:xfrm flipV="1">
            <a:off x="6274875" y="4492570"/>
            <a:ext cx="2520280" cy="1440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901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7DA99-7149-4746-AEF0-47781C6C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Réunion de planification (partie2)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C08C1-DA32-42E1-93F5-17AC3F895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>
                <a:latin typeface="Aptos" panose="020B0004020202020204" pitchFamily="34" charset="0"/>
              </a:rPr>
              <a:t>Après avoir défini le but du prochain sprint : </a:t>
            </a:r>
          </a:p>
          <a:p>
            <a:pPr marL="0" indent="0">
              <a:buNone/>
            </a:pPr>
            <a:endParaRPr lang="fr-CH" b="0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L’équipe et le propriétaire se focalise sur la manière d’atteindre les buts du sprint</a:t>
            </a:r>
          </a:p>
          <a:p>
            <a:pPr lvl="1"/>
            <a:r>
              <a:rPr lang="fr-CH" b="0" dirty="0">
                <a:latin typeface="Aptos" panose="020B0004020202020204" pitchFamily="34" charset="0"/>
              </a:rPr>
              <a:t>Prévoien</a:t>
            </a:r>
            <a:r>
              <a:rPr lang="fr-CH" dirty="0">
                <a:latin typeface="Aptos" panose="020B0004020202020204" pitchFamily="34" charset="0"/>
              </a:rPr>
              <a:t>t ce qui est à faire pour le sprint suivant</a:t>
            </a:r>
          </a:p>
          <a:p>
            <a:pPr lvl="1"/>
            <a:r>
              <a:rPr lang="fr-CH" b="0" dirty="0">
                <a:latin typeface="Aptos" panose="020B0004020202020204" pitchFamily="34" charset="0"/>
              </a:rPr>
              <a:t>Cela constitue une estimation du travail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C’est également un engagement de l’équipe	</a:t>
            </a:r>
            <a:endParaRPr lang="fr-CH" b="0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108A45-E992-4E91-8C22-1620579BD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B5A9E5-9B70-44FC-B294-4727751F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33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562E89C-C844-4BD6-AB4B-14C69E4A5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9325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03816-86B1-4623-9FFF-3D8D9F97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Revue de sprint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B9164-E4E3-47E1-9E96-773608BD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>
                <a:latin typeface="Aptos" panose="020B0004020202020204" pitchFamily="34" charset="0"/>
              </a:rPr>
              <a:t>Toute l’équipe se réuni </a:t>
            </a:r>
          </a:p>
          <a:p>
            <a:r>
              <a:rPr lang="fr-CH" b="0" dirty="0">
                <a:latin typeface="Aptos" panose="020B0004020202020204" pitchFamily="34" charset="0"/>
              </a:rPr>
              <a:t>La réunion dure environ 4 heures</a:t>
            </a:r>
          </a:p>
          <a:p>
            <a:r>
              <a:rPr lang="fr-CH" b="0" dirty="0">
                <a:latin typeface="Aptos" panose="020B0004020202020204" pitchFamily="34" charset="0"/>
              </a:rPr>
              <a:t>Objectif :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Valider le logiciel produit durant le sprint </a:t>
            </a:r>
          </a:p>
          <a:p>
            <a:r>
              <a:rPr lang="fr-CH" b="0" dirty="0">
                <a:latin typeface="Aptos" panose="020B0004020202020204" pitchFamily="34" charset="0"/>
              </a:rPr>
              <a:t>Une démonstration du logiciel est effectuée </a:t>
            </a:r>
          </a:p>
          <a:p>
            <a:r>
              <a:rPr lang="fr-CH" b="0" dirty="0">
                <a:latin typeface="Aptos" panose="020B0004020202020204" pitchFamily="34" charset="0"/>
              </a:rPr>
              <a:t>Le propriétaire valide chaque nouvelle fonctionnalité </a:t>
            </a:r>
          </a:p>
          <a:p>
            <a:r>
              <a:rPr lang="fr-CH" b="0" dirty="0">
                <a:latin typeface="Aptos" panose="020B0004020202020204" pitchFamily="34" charset="0"/>
              </a:rPr>
              <a:t>L’équipe propose des aménagements pour le prochain sprint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E3325F-0055-4BD1-839C-15E638D54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EDCB7D-D9A4-4222-B48E-46EC5B75A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34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D586A38-5F46-4169-954F-49D37CE31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4067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BC436-DE7A-4AFC-9F9A-3798D980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Rétrospective de sprint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934D8-30F8-4A19-8A83-C430C8A1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2219037"/>
            <a:ext cx="6088097" cy="3429000"/>
          </a:xfrm>
        </p:spPr>
        <p:txBody>
          <a:bodyPr>
            <a:normAutofit lnSpcReduction="10000"/>
          </a:bodyPr>
          <a:lstStyle/>
          <a:p>
            <a:r>
              <a:rPr lang="fr-CH" b="0" dirty="0">
                <a:latin typeface="Aptos" panose="020B0004020202020204" pitchFamily="34" charset="0"/>
              </a:rPr>
              <a:t>Cette réunion inclus le </a:t>
            </a:r>
            <a:r>
              <a:rPr lang="fr-CH" b="0" dirty="0" err="1">
                <a:latin typeface="Aptos" panose="020B0004020202020204" pitchFamily="34" charset="0"/>
              </a:rPr>
              <a:t>Scrummaster</a:t>
            </a:r>
            <a:endParaRPr lang="fr-CH" b="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Elle dure environ 3 heures </a:t>
            </a:r>
          </a:p>
          <a:p>
            <a:pPr marL="0" indent="0">
              <a:buNone/>
            </a:pPr>
            <a:endParaRPr lang="fr-CH" b="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Objectif :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Comprendre ce qui n’a pas fonctionné lors du précédent Sprint </a:t>
            </a:r>
          </a:p>
          <a:p>
            <a:pPr lvl="1"/>
            <a:r>
              <a:rPr lang="fr-CH" b="0" dirty="0">
                <a:latin typeface="Aptos" panose="020B0004020202020204" pitchFamily="34" charset="0"/>
              </a:rPr>
              <a:t>Comprendre les erreurs commises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Prises de décisions pour amélioration </a:t>
            </a:r>
          </a:p>
          <a:p>
            <a:pPr marL="457200" lvl="1" indent="0">
              <a:buNone/>
            </a:pPr>
            <a:endParaRPr lang="fr-CH" b="0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3B1804-AFE3-4335-8B85-60BDAE175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101103-72E7-4E52-B17B-CAEF83DD6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35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051D342-0517-4701-9DD1-A5257EC2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  <p:pic>
        <p:nvPicPr>
          <p:cNvPr id="5122" name="Picture 2" descr="Sprint Retrospective 101: What, How, It's Purpose, Tips to Run Meeting">
            <a:extLst>
              <a:ext uri="{FF2B5EF4-FFF2-40B4-BE49-F238E27FC236}">
                <a16:creationId xmlns:a16="http://schemas.microsoft.com/office/drawing/2014/main" id="{12F9B7D4-9B00-4492-90A8-EA14B8ED4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37" y="2289425"/>
            <a:ext cx="4559829" cy="25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0CDF869-1A0B-48F4-B374-04FF7AF87D95}"/>
              </a:ext>
            </a:extLst>
          </p:cNvPr>
          <p:cNvSpPr txBox="1"/>
          <p:nvPr/>
        </p:nvSpPr>
        <p:spPr bwMode="auto">
          <a:xfrm>
            <a:off x="6171620" y="5517232"/>
            <a:ext cx="608809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1050" kern="0">
                <a:solidFill>
                  <a:schemeClr val="bg1">
                    <a:lumMod val="75000"/>
                  </a:schemeClr>
                </a:solidFill>
                <a:latin typeface="+mj-lt"/>
              </a:rPr>
              <a:t>Source :https://premieragile.com/</a:t>
            </a:r>
            <a:r>
              <a:rPr lang="fr-CH" sz="1050" kern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everything</a:t>
            </a:r>
            <a:r>
              <a:rPr lang="fr-CH" sz="1050" kern="0">
                <a:solidFill>
                  <a:schemeClr val="bg1">
                    <a:lumMod val="75000"/>
                  </a:schemeClr>
                </a:solidFill>
                <a:latin typeface="+mj-lt"/>
              </a:rPr>
              <a:t>-</a:t>
            </a:r>
            <a:r>
              <a:rPr lang="fr-CH" sz="1050" kern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you</a:t>
            </a:r>
            <a:r>
              <a:rPr lang="fr-CH" sz="1050" kern="0">
                <a:solidFill>
                  <a:schemeClr val="bg1">
                    <a:lumMod val="75000"/>
                  </a:schemeClr>
                </a:solidFill>
                <a:latin typeface="+mj-lt"/>
              </a:rPr>
              <a:t>-</a:t>
            </a:r>
            <a:r>
              <a:rPr lang="fr-CH" sz="1050" kern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need</a:t>
            </a:r>
            <a:r>
              <a:rPr lang="fr-CH" sz="1050" kern="0">
                <a:solidFill>
                  <a:schemeClr val="bg1">
                    <a:lumMod val="75000"/>
                  </a:schemeClr>
                </a:solidFill>
                <a:latin typeface="+mj-lt"/>
              </a:rPr>
              <a:t>-to-know-about-sprint-</a:t>
            </a:r>
            <a:r>
              <a:rPr lang="fr-CH" sz="1050" kern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retrospective</a:t>
            </a:r>
            <a:r>
              <a:rPr lang="fr-CH" sz="1050" kern="0">
                <a:solidFill>
                  <a:schemeClr val="bg1">
                    <a:lumMod val="75000"/>
                  </a:schemeClr>
                </a:solidFill>
                <a:latin typeface="+mj-lt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89663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FE116-8381-4FEB-8CA7-05076002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580" y="5229200"/>
            <a:ext cx="9182841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fr-CH">
                <a:solidFill>
                  <a:srgbClr val="0070C0"/>
                </a:solidFill>
              </a:rPr>
              <a:t>Scrum : les outils et méthodes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35DEE0-46A0-45AD-899D-E49723AD6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E05F8D-E7D6-46AE-ACD6-E99B1CD78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36</a:t>
            </a:fld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27BBA3-4E8C-48D5-83FF-B23C12E1F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  <p:pic>
        <p:nvPicPr>
          <p:cNvPr id="6146" name="Picture 2" descr="Agile Scrum Tutorial | How to Develop a Product Using Scrum? | Edureka">
            <a:extLst>
              <a:ext uri="{FF2B5EF4-FFF2-40B4-BE49-F238E27FC236}">
                <a16:creationId xmlns:a16="http://schemas.microsoft.com/office/drawing/2014/main" id="{B186A0F3-0F0E-4AEE-9E95-FE6CE4F6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920" y="2186880"/>
            <a:ext cx="7536160" cy="267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809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5C024-8CFC-469A-AD65-6E276BB1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Vision du Produit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A1868C-DBE3-4B26-85B4-2DCB126D0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471" y="2276872"/>
            <a:ext cx="6088097" cy="3240360"/>
          </a:xfrm>
        </p:spPr>
        <p:txBody>
          <a:bodyPr/>
          <a:lstStyle/>
          <a:p>
            <a:pPr marL="0" indent="0">
              <a:buNone/>
            </a:pPr>
            <a:r>
              <a:rPr lang="fr-CH" b="0" dirty="0"/>
              <a:t>Quelques lignes (style </a:t>
            </a:r>
            <a:r>
              <a:rPr lang="fr-CH" b="0" dirty="0" err="1"/>
              <a:t>elevator</a:t>
            </a:r>
            <a:r>
              <a:rPr lang="fr-CH" b="0" dirty="0"/>
              <a:t> </a:t>
            </a:r>
            <a:r>
              <a:rPr lang="fr-CH" b="0" dirty="0" err="1"/>
              <a:t>speach</a:t>
            </a:r>
            <a:r>
              <a:rPr lang="fr-CH" b="0" dirty="0"/>
              <a:t> )</a:t>
            </a:r>
          </a:p>
          <a:p>
            <a:endParaRPr lang="fr-CH" b="0" dirty="0"/>
          </a:p>
          <a:p>
            <a:r>
              <a:rPr lang="fr-CH" b="0" dirty="0"/>
              <a:t>Donne de la visibilité à votre produit </a:t>
            </a:r>
          </a:p>
          <a:p>
            <a:endParaRPr lang="fr-CH" b="0" dirty="0"/>
          </a:p>
          <a:p>
            <a:r>
              <a:rPr lang="fr-CH" b="0" dirty="0"/>
              <a:t>Faire circuler rapidement sa description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20F5FF-88D1-48FA-B1DF-1E8F31157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3F2582-6C8E-494C-AFD8-D1B38AC6E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37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ACBE4D8-A074-49B4-B450-C1D1A1D09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  <p:pic>
        <p:nvPicPr>
          <p:cNvPr id="7170" name="Picture 2" descr="How to perfect your elevator pitch">
            <a:extLst>
              <a:ext uri="{FF2B5EF4-FFF2-40B4-BE49-F238E27FC236}">
                <a16:creationId xmlns:a16="http://schemas.microsoft.com/office/drawing/2014/main" id="{54A0E228-C4B4-4B78-9B9A-CF3ADEF6E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602" y="2236552"/>
            <a:ext cx="4162433" cy="249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8E14617-8202-47E6-B712-BD6A110D99BC}"/>
              </a:ext>
            </a:extLst>
          </p:cNvPr>
          <p:cNvSpPr txBox="1"/>
          <p:nvPr/>
        </p:nvSpPr>
        <p:spPr bwMode="auto">
          <a:xfrm>
            <a:off x="6465769" y="4777968"/>
            <a:ext cx="608809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1050" kern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Source :http://crosstalk.cell.com/blog/how-to-</a:t>
            </a:r>
            <a:r>
              <a:rPr lang="fr-CH" sz="1050" kern="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perfect</a:t>
            </a:r>
            <a:r>
              <a:rPr lang="fr-CH" sz="1050" kern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-</a:t>
            </a:r>
            <a:r>
              <a:rPr lang="fr-CH" sz="1050" kern="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your</a:t>
            </a:r>
            <a:r>
              <a:rPr lang="fr-CH" sz="1050" kern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-</a:t>
            </a:r>
            <a:r>
              <a:rPr lang="fr-CH" sz="1050" kern="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elevator</a:t>
            </a:r>
            <a:r>
              <a:rPr lang="fr-CH" sz="1050" kern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-pitch</a:t>
            </a:r>
          </a:p>
        </p:txBody>
      </p:sp>
    </p:spTree>
    <p:extLst>
      <p:ext uri="{BB962C8B-B14F-4D97-AF65-F5344CB8AC3E}">
        <p14:creationId xmlns:p14="http://schemas.microsoft.com/office/powerpoint/2010/main" val="2453560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3BA30-92BB-49FE-8F8B-FC17320D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Carnet de produit (</a:t>
            </a:r>
            <a:r>
              <a:rPr lang="fr-CH" b="1" dirty="0" err="1">
                <a:solidFill>
                  <a:srgbClr val="00B0F0"/>
                </a:solidFill>
                <a:latin typeface="Arial Narrow" panose="020B0606020202030204" pitchFamily="34" charset="0"/>
              </a:rPr>
              <a:t>Backlog</a:t>
            </a:r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BED5C-A3F9-48AB-9B97-42E61496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>
                <a:latin typeface="Aptos" panose="020B0004020202020204" pitchFamily="34" charset="0"/>
              </a:rPr>
              <a:t>Etablir une liste des fonctionnalités = carnet du produit</a:t>
            </a:r>
          </a:p>
          <a:p>
            <a:r>
              <a:rPr lang="fr-CH" b="0" dirty="0">
                <a:latin typeface="Aptos" panose="020B0004020202020204" pitchFamily="34" charset="0"/>
              </a:rPr>
              <a:t>Chaque fonctionnalité / caractéristique est décrite</a:t>
            </a:r>
          </a:p>
          <a:p>
            <a:r>
              <a:rPr lang="fr-CH" b="0" dirty="0">
                <a:latin typeface="Aptos" panose="020B0004020202020204" pitchFamily="34" charset="0"/>
              </a:rPr>
              <a:t>Il peut évoluer dans le temps</a:t>
            </a:r>
          </a:p>
          <a:p>
            <a:r>
              <a:rPr lang="fr-CH" b="0" dirty="0">
                <a:latin typeface="Aptos" panose="020B0004020202020204" pitchFamily="34" charset="0"/>
              </a:rPr>
              <a:t>Il contient également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Les fonctions </a:t>
            </a:r>
          </a:p>
          <a:p>
            <a:pPr lvl="1"/>
            <a:r>
              <a:rPr lang="fr-CH" b="0" dirty="0">
                <a:latin typeface="Aptos" panose="020B0004020202020204" pitchFamily="34" charset="0"/>
              </a:rPr>
              <a:t>Les demandes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Feedback et commentaires</a:t>
            </a:r>
          </a:p>
          <a:p>
            <a:pPr lvl="1"/>
            <a:endParaRPr lang="fr-CH" b="0" dirty="0">
              <a:latin typeface="Aptos" panose="020B0004020202020204" pitchFamily="34" charset="0"/>
            </a:endParaRPr>
          </a:p>
          <a:p>
            <a:endParaRPr lang="fr-CH" b="0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937F76-E073-407F-ADF5-7C465D552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4E17FC-17D6-40E9-940A-7806BC59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38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F5623F3-D628-44CF-802F-E03A30EBD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2070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E5E3C-A4B1-43BA-921F-8F50FFC1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Carnet de sprint (Sprint </a:t>
            </a:r>
            <a:r>
              <a:rPr lang="fr-CH" b="1" dirty="0" err="1">
                <a:solidFill>
                  <a:srgbClr val="00B0F0"/>
                </a:solidFill>
                <a:latin typeface="Arial Narrow" panose="020B0606020202030204" pitchFamily="34" charset="0"/>
              </a:rPr>
              <a:t>backlog</a:t>
            </a:r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E11B9B-02B7-4859-A90A-32DE975B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>
                <a:latin typeface="Aptos" panose="020B0004020202020204" pitchFamily="34" charset="0"/>
              </a:rPr>
              <a:t>Sont ajouté les éléments du carnet de produit qui sont prévus durant le sprint</a:t>
            </a:r>
          </a:p>
          <a:p>
            <a:endParaRPr lang="fr-CH" b="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Il est mis à jour régulièrement par l’équipe </a:t>
            </a:r>
          </a:p>
          <a:p>
            <a:endParaRPr lang="fr-CH" b="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Inscrit ce qui est nécessaire de faire pour arriver à atteindre l’objectif du sprint </a:t>
            </a:r>
          </a:p>
          <a:p>
            <a:endParaRPr lang="fr-CH" b="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Seul l’équipe peut le modifier à tout moment</a:t>
            </a:r>
          </a:p>
          <a:p>
            <a:endParaRPr lang="fr-CH" b="0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C8A779-B1EA-4AA6-B330-7B965553E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34045D-46AA-4CF9-8154-09F596837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39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E82064C-F851-4BEA-9A7B-97B03DC09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793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609A4-8BE9-4387-AAB9-EC9A2567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10" y="908720"/>
            <a:ext cx="10538383" cy="945827"/>
          </a:xfrm>
        </p:spPr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Méthode agile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28C51-7FF7-43E3-AD16-0FD2C5A8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537" y="2261498"/>
            <a:ext cx="10153128" cy="36525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b="0" dirty="0">
                <a:latin typeface="Aptos" panose="020B0004020202020204" pitchFamily="34" charset="0"/>
              </a:rPr>
              <a:t>C’est une façon d’envisager la collaboration et les workflows</a:t>
            </a:r>
          </a:p>
          <a:p>
            <a:r>
              <a:rPr lang="fr-CH" b="0" dirty="0">
                <a:latin typeface="Aptos" panose="020B0004020202020204" pitchFamily="34" charset="0"/>
              </a:rPr>
              <a:t>«Distribution rapide de petites parties de logiciels opérationnel pour donner satisfaction au client»</a:t>
            </a:r>
          </a:p>
          <a:p>
            <a:endParaRPr lang="fr-CH" b="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fr-CH" b="0" dirty="0">
                <a:latin typeface="Aptos" panose="020B0004020202020204" pitchFamily="34" charset="0"/>
              </a:rPr>
              <a:t>Cela implique </a:t>
            </a:r>
          </a:p>
          <a:p>
            <a:r>
              <a:rPr lang="fr-CH" b="0" dirty="0">
                <a:latin typeface="Aptos" panose="020B0004020202020204" pitchFamily="34" charset="0"/>
              </a:rPr>
              <a:t>Des réunions régulières</a:t>
            </a:r>
          </a:p>
          <a:p>
            <a:r>
              <a:rPr lang="fr-CH" b="0" dirty="0">
                <a:latin typeface="Aptos" panose="020B0004020202020204" pitchFamily="34" charset="0"/>
              </a:rPr>
              <a:t>Approche simplifiée </a:t>
            </a:r>
          </a:p>
          <a:p>
            <a:r>
              <a:rPr lang="fr-CH" b="0" dirty="0">
                <a:latin typeface="Aptos" panose="020B0004020202020204" pitchFamily="34" charset="0"/>
              </a:rPr>
              <a:t>Changements intervenants à toutes les étages et y faire face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F1454F-30FC-4CFA-9772-BE2EF86AE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6C0580-3C80-469D-BFC1-C434271EF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4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C0A7D4D-8BA6-43B3-A5D4-94000FA39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EEA5740-3E32-4E34-A91C-1248E98FCCAB}"/>
              </a:ext>
            </a:extLst>
          </p:cNvPr>
          <p:cNvSpPr txBox="1"/>
          <p:nvPr/>
        </p:nvSpPr>
        <p:spPr bwMode="auto">
          <a:xfrm>
            <a:off x="623392" y="6217420"/>
            <a:ext cx="957706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900" kern="0"/>
              <a:t>Source : https://www.redhat.com/fr/devops/what-is-agile-methodology </a:t>
            </a:r>
          </a:p>
        </p:txBody>
      </p:sp>
    </p:spTree>
    <p:extLst>
      <p:ext uri="{BB962C8B-B14F-4D97-AF65-F5344CB8AC3E}">
        <p14:creationId xmlns:p14="http://schemas.microsoft.com/office/powerpoint/2010/main" val="107811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E9B6C-E970-4F7F-B2C5-1BC999CB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L’incrément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C80E5-85E0-4461-B2A6-9BEE9129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>
                <a:latin typeface="Aptos" panose="020B0004020202020204" pitchFamily="34" charset="0"/>
              </a:rPr>
              <a:t>Ensemble des fonctionnalités réalisées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Durant le sprint en cours</a:t>
            </a:r>
          </a:p>
          <a:p>
            <a:pPr lvl="1"/>
            <a:r>
              <a:rPr lang="fr-CH" b="0" dirty="0">
                <a:latin typeface="Aptos" panose="020B0004020202020204" pitchFamily="34" charset="0"/>
              </a:rPr>
              <a:t>Duran</a:t>
            </a:r>
            <a:r>
              <a:rPr lang="fr-CH" dirty="0">
                <a:latin typeface="Aptos" panose="020B0004020202020204" pitchFamily="34" charset="0"/>
              </a:rPr>
              <a:t>t les sprints précédents </a:t>
            </a:r>
          </a:p>
          <a:p>
            <a:pPr lvl="1"/>
            <a:endParaRPr lang="fr-CH" b="0" dirty="0">
              <a:latin typeface="Aptos" panose="020B0004020202020204" pitchFamily="34" charset="0"/>
            </a:endParaRPr>
          </a:p>
          <a:p>
            <a:pPr marL="400050"/>
            <a:r>
              <a:rPr lang="fr-CH" b="0" dirty="0">
                <a:latin typeface="Aptos" panose="020B0004020202020204" pitchFamily="34" charset="0"/>
              </a:rPr>
              <a:t>A la fin de chaque sprint </a:t>
            </a:r>
          </a:p>
          <a:p>
            <a:pPr marL="800100" lvl="1"/>
            <a:r>
              <a:rPr lang="fr-CH" dirty="0">
                <a:latin typeface="Aptos" panose="020B0004020202020204" pitchFamily="34" charset="0"/>
              </a:rPr>
              <a:t>Il est considéré comme complété </a:t>
            </a:r>
          </a:p>
          <a:p>
            <a:pPr marL="800100" lvl="1"/>
            <a:r>
              <a:rPr lang="fr-CH" b="0" dirty="0">
                <a:latin typeface="Aptos" panose="020B0004020202020204" pitchFamily="34" charset="0"/>
              </a:rPr>
              <a:t>Il doit être utilisable </a:t>
            </a:r>
          </a:p>
          <a:p>
            <a:pPr marL="800100" lvl="1"/>
            <a:r>
              <a:rPr lang="fr-CH" dirty="0">
                <a:latin typeface="Aptos" panose="020B0004020202020204" pitchFamily="34" charset="0"/>
              </a:rPr>
              <a:t>N’est pas forcément publié </a:t>
            </a:r>
            <a:endParaRPr lang="fr-CH" b="0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2A351A-20D4-4662-B08B-A7C02CB26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29CE09-514D-40B3-886D-ECBB397D5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40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0158BF2-CA73-4FEB-BC24-A6393EB85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  <p:pic>
        <p:nvPicPr>
          <p:cNvPr id="1026" name="Picture 2" descr="The Definition of Ready in Scrum">
            <a:extLst>
              <a:ext uri="{FF2B5EF4-FFF2-40B4-BE49-F238E27FC236}">
                <a16:creationId xmlns:a16="http://schemas.microsoft.com/office/drawing/2014/main" id="{50451DC6-307C-4F9B-93C2-501831D86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87" y="3212976"/>
            <a:ext cx="5896223" cy="23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006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3BA30-92BB-49FE-8F8B-FC17320D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Transparence</a:t>
            </a:r>
            <a:r>
              <a:rPr lang="fr-CH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BED5C-A3F9-48AB-9B97-42E61496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CH" b="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Communication poussée</a:t>
            </a:r>
          </a:p>
          <a:p>
            <a:r>
              <a:rPr lang="fr-CH" b="0" dirty="0">
                <a:latin typeface="Aptos" panose="020B0004020202020204" pitchFamily="34" charset="0"/>
              </a:rPr>
              <a:t>Product </a:t>
            </a:r>
            <a:r>
              <a:rPr lang="fr-CH" b="0" dirty="0" err="1">
                <a:latin typeface="Aptos" panose="020B0004020202020204" pitchFamily="34" charset="0"/>
              </a:rPr>
              <a:t>owner</a:t>
            </a:r>
            <a:r>
              <a:rPr lang="fr-CH" b="0" dirty="0">
                <a:latin typeface="Aptos" panose="020B0004020202020204" pitchFamily="34" charset="0"/>
              </a:rPr>
              <a:t> veille à la transparence </a:t>
            </a:r>
          </a:p>
          <a:p>
            <a:r>
              <a:rPr lang="fr-CH" b="0" dirty="0">
                <a:latin typeface="Aptos" panose="020B0004020202020204" pitchFamily="34" charset="0"/>
              </a:rPr>
              <a:t>Ecouter et diffuser ce qui est fait</a:t>
            </a:r>
          </a:p>
          <a:p>
            <a:r>
              <a:rPr lang="fr-CH" b="0" dirty="0">
                <a:latin typeface="Aptos" panose="020B0004020202020204" pitchFamily="34" charset="0"/>
              </a:rPr>
              <a:t>Partager l’information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937F76-E073-407F-ADF5-7C465D552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4E17FC-17D6-40E9-940A-7806BC59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41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F5623F3-D628-44CF-802F-E03A30EBD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5256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B12A5-B58E-C560-A318-93FF0BFA7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E6A52-DFE4-2E1B-8436-1EAA53F7251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Notes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B69446-7D2F-F60B-7C47-CE63DB950C6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77089B-AC49-A881-768B-B132A6BEDE9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D9EEBA-607F-2945-46BA-B2195A3A785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39909-90D4-CAFA-BADE-FAF166FB99C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8639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47AD0-A2E1-4F02-8E79-6A04BF76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Les 4 piliers</a:t>
            </a:r>
            <a:r>
              <a:rPr lang="fr-CH" dirty="0">
                <a:solidFill>
                  <a:srgbClr val="0070C0"/>
                </a:solidFill>
              </a:rPr>
              <a:t>		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A22497EF-F021-4709-97B7-1D64EDE0A9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3906" y="3285493"/>
          <a:ext cx="103408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434">
                  <a:extLst>
                    <a:ext uri="{9D8B030D-6E8A-4147-A177-3AD203B41FA5}">
                      <a16:colId xmlns:a16="http://schemas.microsoft.com/office/drawing/2014/main" val="1410324025"/>
                    </a:ext>
                  </a:extLst>
                </a:gridCol>
                <a:gridCol w="5170434">
                  <a:extLst>
                    <a:ext uri="{9D8B030D-6E8A-4147-A177-3AD203B41FA5}">
                      <a16:colId xmlns:a16="http://schemas.microsoft.com/office/drawing/2014/main" val="3841370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/>
                        <a:t>Privilégier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Plutôt que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1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/>
                        <a:t>Les individus et leurs 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Les processus et les outils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2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/>
                        <a:t>Des logiciels opérationnels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Une documentation exhaustive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5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/>
                        <a:t>La collaboration avec les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/>
                        <a:t>Négociation contractuelle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5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/>
                        <a:t>Adaptation au changement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Le suivi d’un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39410"/>
                  </a:ext>
                </a:extLst>
              </a:tr>
            </a:tbl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2B5C81-16F3-4FE0-A57D-06A5CC3E2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455820-9F1A-4407-8105-CEB24CF56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5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B334520-E52F-45FC-8947-67AC9B8C2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999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B82D2-4BC0-48D1-829E-937CD729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La conception agile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5D3C29-85FA-44AD-B63B-1312D1DD9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H" b="1" dirty="0">
                <a:latin typeface="Aptos" panose="020B0004020202020204" pitchFamily="34" charset="0"/>
              </a:rPr>
              <a:t>Satisfaire</a:t>
            </a:r>
            <a:r>
              <a:rPr lang="fr-CH" dirty="0">
                <a:latin typeface="Aptos" panose="020B0004020202020204" pitchFamily="34" charset="0"/>
              </a:rPr>
              <a:t> le client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Les </a:t>
            </a:r>
            <a:r>
              <a:rPr lang="fr-CH" b="1" dirty="0">
                <a:latin typeface="Aptos" panose="020B0004020202020204" pitchFamily="34" charset="0"/>
              </a:rPr>
              <a:t>changements</a:t>
            </a:r>
            <a:r>
              <a:rPr lang="fr-CH" dirty="0">
                <a:latin typeface="Aptos" panose="020B0004020202020204" pitchFamily="34" charset="0"/>
              </a:rPr>
              <a:t> ne sont pas un problème, au contraire et même au dernier moment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Livrer rapidement des </a:t>
            </a:r>
            <a:r>
              <a:rPr lang="fr-CH" b="1" dirty="0">
                <a:latin typeface="Aptos" panose="020B0004020202020204" pitchFamily="34" charset="0"/>
              </a:rPr>
              <a:t>morceaux</a:t>
            </a:r>
            <a:r>
              <a:rPr lang="fr-CH" dirty="0">
                <a:latin typeface="Aptos" panose="020B0004020202020204" pitchFamily="34" charset="0"/>
              </a:rPr>
              <a:t> </a:t>
            </a:r>
            <a:r>
              <a:rPr lang="fr-CH" b="1" dirty="0">
                <a:latin typeface="Aptos" panose="020B0004020202020204" pitchFamily="34" charset="0"/>
              </a:rPr>
              <a:t>du</a:t>
            </a:r>
            <a:r>
              <a:rPr lang="fr-CH" dirty="0">
                <a:latin typeface="Aptos" panose="020B0004020202020204" pitchFamily="34" charset="0"/>
              </a:rPr>
              <a:t> </a:t>
            </a:r>
            <a:r>
              <a:rPr lang="fr-CH" b="1" dirty="0">
                <a:latin typeface="Aptos" panose="020B0004020202020204" pitchFamily="34" charset="0"/>
              </a:rPr>
              <a:t>projet</a:t>
            </a:r>
          </a:p>
          <a:p>
            <a:endParaRPr lang="fr-CH" b="1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Travailler avec des personnes motivées et un </a:t>
            </a:r>
            <a:r>
              <a:rPr lang="fr-CH" b="1" dirty="0">
                <a:latin typeface="Aptos" panose="020B0004020202020204" pitchFamily="34" charset="0"/>
              </a:rPr>
              <a:t>environnement</a:t>
            </a:r>
            <a:r>
              <a:rPr lang="fr-CH" dirty="0">
                <a:latin typeface="Aptos" panose="020B0004020202020204" pitchFamily="34" charset="0"/>
              </a:rPr>
              <a:t> de </a:t>
            </a:r>
            <a:r>
              <a:rPr lang="fr-CH" b="1" dirty="0">
                <a:latin typeface="Aptos" panose="020B0004020202020204" pitchFamily="34" charset="0"/>
              </a:rPr>
              <a:t>travail</a:t>
            </a:r>
            <a:r>
              <a:rPr lang="fr-CH" dirty="0">
                <a:latin typeface="Aptos" panose="020B0004020202020204" pitchFamily="34" charset="0"/>
              </a:rPr>
              <a:t> </a:t>
            </a:r>
            <a:r>
              <a:rPr lang="fr-CH" b="1" dirty="0">
                <a:latin typeface="Aptos" panose="020B0004020202020204" pitchFamily="34" charset="0"/>
              </a:rPr>
              <a:t>adapté</a:t>
            </a:r>
          </a:p>
          <a:p>
            <a:endParaRPr lang="fr-CH" b="1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Faire </a:t>
            </a:r>
            <a:r>
              <a:rPr lang="fr-CH" b="1" dirty="0">
                <a:latin typeface="Aptos" panose="020B0004020202020204" pitchFamily="34" charset="0"/>
              </a:rPr>
              <a:t>circuler</a:t>
            </a:r>
            <a:r>
              <a:rPr lang="fr-CH" dirty="0">
                <a:latin typeface="Aptos" panose="020B0004020202020204" pitchFamily="34" charset="0"/>
              </a:rPr>
              <a:t> </a:t>
            </a:r>
            <a:r>
              <a:rPr lang="fr-CH" b="1" dirty="0">
                <a:latin typeface="Aptos" panose="020B0004020202020204" pitchFamily="34" charset="0"/>
              </a:rPr>
              <a:t>l’information</a:t>
            </a:r>
            <a:r>
              <a:rPr lang="fr-CH" dirty="0">
                <a:latin typeface="Aptos" panose="020B0004020202020204" pitchFamily="34" charset="0"/>
              </a:rPr>
              <a:t> de plus efficace possible, se parler face à face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50051A-84A7-4B41-8CCE-F1CDEA980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21704D-70FB-4419-B0AE-01460C118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6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D085FDF-75DA-4DE5-A29D-879EAA9D2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595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9375C-AD2B-4E7B-9FE6-9F45DB43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La conception agile (suite)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62C5E-5A8F-43C6-9CEE-8EFDB1C4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H" dirty="0">
                <a:latin typeface="Aptos" panose="020B0004020202020204" pitchFamily="34" charset="0"/>
              </a:rPr>
              <a:t>Des outils qui </a:t>
            </a:r>
            <a:r>
              <a:rPr lang="fr-CH" b="1" dirty="0">
                <a:latin typeface="Aptos" panose="020B0004020202020204" pitchFamily="34" charset="0"/>
              </a:rPr>
              <a:t>fonctionnent</a:t>
            </a:r>
          </a:p>
          <a:p>
            <a:endParaRPr lang="fr-CH" b="1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Processus long et </a:t>
            </a:r>
            <a:r>
              <a:rPr lang="fr-CH" b="1" dirty="0">
                <a:latin typeface="Aptos" panose="020B0004020202020204" pitchFamily="34" charset="0"/>
              </a:rPr>
              <a:t>endurant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Viser à être </a:t>
            </a:r>
            <a:r>
              <a:rPr lang="fr-CH" b="1" dirty="0">
                <a:latin typeface="Aptos" panose="020B0004020202020204" pitchFamily="34" charset="0"/>
              </a:rPr>
              <a:t>excellent</a:t>
            </a:r>
            <a:r>
              <a:rPr lang="fr-CH" dirty="0">
                <a:latin typeface="Aptos" panose="020B0004020202020204" pitchFamily="34" charset="0"/>
              </a:rPr>
              <a:t> </a:t>
            </a:r>
            <a:r>
              <a:rPr lang="fr-CH" b="1" dirty="0">
                <a:latin typeface="Aptos" panose="020B0004020202020204" pitchFamily="34" charset="0"/>
              </a:rPr>
              <a:t>techniquement</a:t>
            </a:r>
            <a:r>
              <a:rPr lang="fr-CH" dirty="0">
                <a:latin typeface="Aptos" panose="020B0004020202020204" pitchFamily="34" charset="0"/>
              </a:rPr>
              <a:t>, avec un design irréprochable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Faire </a:t>
            </a:r>
            <a:r>
              <a:rPr lang="fr-CH" b="1" dirty="0">
                <a:latin typeface="Aptos" panose="020B0004020202020204" pitchFamily="34" charset="0"/>
              </a:rPr>
              <a:t>simple</a:t>
            </a:r>
            <a:r>
              <a:rPr lang="fr-CH" dirty="0">
                <a:latin typeface="Aptos" panose="020B0004020202020204" pitchFamily="34" charset="0"/>
              </a:rPr>
              <a:t>. Supprimer l’inutile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Laisser les équipes </a:t>
            </a:r>
            <a:r>
              <a:rPr lang="fr-CH" b="1" dirty="0">
                <a:latin typeface="Aptos" panose="020B0004020202020204" pitchFamily="34" charset="0"/>
              </a:rPr>
              <a:t>s’organiser</a:t>
            </a:r>
            <a:r>
              <a:rPr lang="fr-CH" dirty="0">
                <a:latin typeface="Aptos" panose="020B0004020202020204" pitchFamily="34" charset="0"/>
              </a:rPr>
              <a:t> elle-même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L’équipe doit se demander comment être plus </a:t>
            </a:r>
            <a:r>
              <a:rPr lang="fr-CH" b="1" dirty="0">
                <a:latin typeface="Aptos" panose="020B0004020202020204" pitchFamily="34" charset="0"/>
              </a:rPr>
              <a:t>efficace</a:t>
            </a:r>
            <a:r>
              <a:rPr lang="fr-CH" dirty="0">
                <a:latin typeface="Aptos" panose="020B0004020202020204" pitchFamily="34" charset="0"/>
              </a:rPr>
              <a:t> et </a:t>
            </a:r>
            <a:r>
              <a:rPr lang="fr-CH" b="1" dirty="0">
                <a:latin typeface="Aptos" panose="020B0004020202020204" pitchFamily="34" charset="0"/>
              </a:rPr>
              <a:t>modifier</a:t>
            </a:r>
            <a:r>
              <a:rPr lang="fr-CH" dirty="0">
                <a:latin typeface="Aptos" panose="020B0004020202020204" pitchFamily="34" charset="0"/>
              </a:rPr>
              <a:t> certains processus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4CC9C4-BF05-4E33-BA31-6B1DE2E5E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A5ACA2-F194-432C-A33B-0311F821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7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3E02EE9-7A4B-4056-808B-A50487976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434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ABA31-5111-4821-99D6-F9534C23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rial Narrow" panose="020B0606020202030204" pitchFamily="34" charset="0"/>
              </a:rPr>
              <a:t>Processus classique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B98B5FDA-DA96-4EC9-B4C7-095AC9746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069200"/>
              </p:ext>
            </p:extLst>
          </p:nvPr>
        </p:nvGraphicFramePr>
        <p:xfrm>
          <a:off x="1055440" y="2290613"/>
          <a:ext cx="9939535" cy="2276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A17678-B696-4531-919B-62E888029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1B804D-14BA-4BB8-B9B5-2527716E1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8</a:t>
            </a:fld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A9F22A4-D498-45EA-B312-7C150DEB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4499CF-E5F3-4448-ADBD-C8BB148CC22D}"/>
              </a:ext>
            </a:extLst>
          </p:cNvPr>
          <p:cNvSpPr txBox="1"/>
          <p:nvPr/>
        </p:nvSpPr>
        <p:spPr bwMode="auto">
          <a:xfrm>
            <a:off x="1084045" y="4428647"/>
            <a:ext cx="864096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CH" sz="2400" b="1" kern="0" dirty="0">
                <a:latin typeface="Aptos" panose="020B0004020202020204" pitchFamily="34" charset="0"/>
              </a:rPr>
              <a:t>Inconvénients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kern="0" dirty="0">
                <a:latin typeface="Aptos" panose="020B0004020202020204" pitchFamily="34" charset="0"/>
              </a:rPr>
              <a:t>Ne s’adapte pas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kern="0" dirty="0">
                <a:latin typeface="Aptos" panose="020B0004020202020204" pitchFamily="34" charset="0"/>
                <a:cs typeface="Times New Roman"/>
              </a:rPr>
              <a:t>Les tests sont insuffisants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sz="2400" kern="0" dirty="0">
                <a:latin typeface="Aptos" panose="020B0004020202020204" pitchFamily="34" charset="0"/>
              </a:rPr>
              <a:t>Les besoins sont abstraits</a:t>
            </a:r>
          </a:p>
        </p:txBody>
      </p:sp>
    </p:spTree>
    <p:extLst>
      <p:ext uri="{BB962C8B-B14F-4D97-AF65-F5344CB8AC3E}">
        <p14:creationId xmlns:p14="http://schemas.microsoft.com/office/powerpoint/2010/main" val="287419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8A9C1-66C5-433C-92B7-C98786B4C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3432" y="1343221"/>
            <a:ext cx="4680520" cy="4171558"/>
          </a:xfrm>
        </p:spPr>
        <p:txBody>
          <a:bodyPr/>
          <a:lstStyle/>
          <a:p>
            <a:pPr marL="0" indent="0" algn="ctr">
              <a:buNone/>
            </a:pPr>
            <a:r>
              <a:rPr lang="fr-CH" b="1" dirty="0">
                <a:solidFill>
                  <a:srgbClr val="00B0F0"/>
                </a:solidFill>
                <a:latin typeface="Aptos" panose="020B0004020202020204" pitchFamily="34" charset="0"/>
              </a:rPr>
              <a:t>AGILE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pPr marL="0" indent="0" algn="ctr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marL="0" indent="0" algn="ctr">
              <a:buNone/>
            </a:pPr>
            <a:endParaRPr lang="fr-CH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Favorise la simultanéité </a:t>
            </a:r>
          </a:p>
          <a:p>
            <a:r>
              <a:rPr lang="fr-CH" b="0" dirty="0">
                <a:latin typeface="Aptos" panose="020B0004020202020204" pitchFamily="34" charset="0"/>
              </a:rPr>
              <a:t>Continuité dans la phase de développement</a:t>
            </a:r>
          </a:p>
          <a:p>
            <a:r>
              <a:rPr lang="fr-CH" b="0" dirty="0">
                <a:latin typeface="Aptos" panose="020B0004020202020204" pitchFamily="34" charset="0"/>
              </a:rPr>
              <a:t>Plusieurs phases en même temps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862EB3-87CA-4C5C-8EEC-FF0B83B0D54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08035" y="1196752"/>
            <a:ext cx="4752528" cy="4171558"/>
          </a:xfrm>
        </p:spPr>
        <p:txBody>
          <a:bodyPr/>
          <a:lstStyle/>
          <a:p>
            <a:pPr marL="0" indent="0" algn="ctr">
              <a:buNone/>
            </a:pPr>
            <a:r>
              <a:rPr lang="fr-CH" b="1" dirty="0">
                <a:solidFill>
                  <a:srgbClr val="00B0F0"/>
                </a:solidFill>
                <a:latin typeface="Aptos" panose="020B0004020202020204" pitchFamily="34" charset="0"/>
              </a:rPr>
              <a:t>Cascade</a:t>
            </a:r>
          </a:p>
          <a:p>
            <a:endParaRPr lang="fr-CH" dirty="0"/>
          </a:p>
          <a:p>
            <a:endParaRPr lang="fr-CH" dirty="0"/>
          </a:p>
          <a:p>
            <a:r>
              <a:rPr lang="fr-CH" b="0" dirty="0">
                <a:latin typeface="Aptos" panose="020B0004020202020204" pitchFamily="34" charset="0"/>
              </a:rPr>
              <a:t>Développement une phase après l’autre</a:t>
            </a:r>
          </a:p>
          <a:p>
            <a:r>
              <a:rPr lang="fr-CH" b="0" dirty="0">
                <a:latin typeface="Aptos" panose="020B0004020202020204" pitchFamily="34" charset="0"/>
              </a:rPr>
              <a:t>Une phase doit se terminer pour en entamer une autre </a:t>
            </a:r>
          </a:p>
          <a:p>
            <a:r>
              <a:rPr lang="fr-CH" b="0" dirty="0">
                <a:latin typeface="Aptos" panose="020B0004020202020204" pitchFamily="34" charset="0"/>
              </a:rPr>
              <a:t>Dérivé de la chaine de fabrication (1913 par Henry Ford)</a:t>
            </a:r>
          </a:p>
          <a:p>
            <a:endParaRPr lang="fr-CH" b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3A58FA-89B1-4F03-9160-F79D9AC33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5BC25A-3CF8-4F11-881A-7DD61B492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9</a:t>
            </a:fld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E26825-A32F-46EC-8394-6DD5DC8DA5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4066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11" ma:contentTypeDescription="Crée un document." ma:contentTypeScope="" ma:versionID="0125f23dd8d5c8b6f0f264e8db489cc5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4546a0ed2b8cf2645c644ed0d3e30fc6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8f7112-b9c5-4785-ad0c-ab52eb23d8c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B5BEF09-5897-4FF7-99FB-694B6FA64F60}"/>
</file>

<file path=customXml/itemProps2.xml><?xml version="1.0" encoding="utf-8"?>
<ds:datastoreItem xmlns:ds="http://schemas.openxmlformats.org/officeDocument/2006/customXml" ds:itemID="{72BD07DC-22D6-4E71-9B6F-47E626AD19D0}"/>
</file>

<file path=customXml/itemProps3.xml><?xml version="1.0" encoding="utf-8"?>
<ds:datastoreItem xmlns:ds="http://schemas.openxmlformats.org/officeDocument/2006/customXml" ds:itemID="{08772214-D5C9-4AB5-9DBC-EFCBDFC92D58}"/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17</TotalTime>
  <Words>2173</Words>
  <Application>Microsoft Office PowerPoint</Application>
  <PresentationFormat>Grand écran</PresentationFormat>
  <Paragraphs>422</Paragraphs>
  <Slides>42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8" baseType="lpstr">
      <vt:lpstr>Aptos</vt:lpstr>
      <vt:lpstr>Arial</vt:lpstr>
      <vt:lpstr>Arial Narrow</vt:lpstr>
      <vt:lpstr>Calibri</vt:lpstr>
      <vt:lpstr>Calibri Light</vt:lpstr>
      <vt:lpstr>Thème Office</vt:lpstr>
      <vt:lpstr>Les méthodes AGILE </vt:lpstr>
      <vt:lpstr>La méthode Agile</vt:lpstr>
      <vt:lpstr>Définition</vt:lpstr>
      <vt:lpstr>Méthode agile ?</vt:lpstr>
      <vt:lpstr>Les 4 piliers  </vt:lpstr>
      <vt:lpstr>La conception agile</vt:lpstr>
      <vt:lpstr>La conception agile (suite) </vt:lpstr>
      <vt:lpstr>Processus classique</vt:lpstr>
      <vt:lpstr>Présentation PowerPoint</vt:lpstr>
      <vt:lpstr>Scrum</vt:lpstr>
      <vt:lpstr>Qui utilise Scrum ?</vt:lpstr>
      <vt:lpstr>Scrum : petite définition</vt:lpstr>
      <vt:lpstr>La philosophie Scrum</vt:lpstr>
      <vt:lpstr>Les 3 piliers de Scrum</vt:lpstr>
      <vt:lpstr>Transparence</vt:lpstr>
      <vt:lpstr>L’inspection  </vt:lpstr>
      <vt:lpstr>L’adaptation </vt:lpstr>
      <vt:lpstr>Démarrer un projet agile </vt:lpstr>
      <vt:lpstr>Démarre un projet agile (suite)</vt:lpstr>
      <vt:lpstr>Scrum : les rôles</vt:lpstr>
      <vt:lpstr>Les rôles : product owner </vt:lpstr>
      <vt:lpstr>Le product owner se charge de</vt:lpstr>
      <vt:lpstr>Les développeurs </vt:lpstr>
      <vt:lpstr>Objectifs des développeurs</vt:lpstr>
      <vt:lpstr>Les rôles : le scrummaster </vt:lpstr>
      <vt:lpstr>Le Scrummaster : son rôle</vt:lpstr>
      <vt:lpstr>Les évènements : le Sprint </vt:lpstr>
      <vt:lpstr>Durant un sprint</vt:lpstr>
      <vt:lpstr>Pourquoi un mois ?</vt:lpstr>
      <vt:lpstr>Mêlée quotidienne (Daily Scrum) </vt:lpstr>
      <vt:lpstr>Les 3 questions de la mêlée </vt:lpstr>
      <vt:lpstr>Réunion de planification de sprint </vt:lpstr>
      <vt:lpstr>Réunion de planification (partie2)</vt:lpstr>
      <vt:lpstr>Revue de sprint </vt:lpstr>
      <vt:lpstr>Rétrospective de sprint </vt:lpstr>
      <vt:lpstr>Scrum : les outils et méthodes</vt:lpstr>
      <vt:lpstr>Vision du Produit </vt:lpstr>
      <vt:lpstr>Carnet de produit (Backlog)</vt:lpstr>
      <vt:lpstr>Carnet de sprint (Sprint backlog)</vt:lpstr>
      <vt:lpstr>L’incrément</vt:lpstr>
      <vt:lpstr>Transparence </vt:lpstr>
      <vt:lpstr>Notes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méthodes AGILE </dc:title>
  <dc:creator>Vanina Théodoloz</dc:creator>
  <cp:lastModifiedBy>Vanina Théodoloz</cp:lastModifiedBy>
  <cp:revision>21</cp:revision>
  <dcterms:created xsi:type="dcterms:W3CDTF">2024-02-28T22:08:12Z</dcterms:created>
  <dcterms:modified xsi:type="dcterms:W3CDTF">2024-02-28T22:26:00Z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