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11.xml" ContentType="application/vnd.openxmlformats-officedocument.presentationml.tags+xml"/>
  <Override PartName="/ppt/tags/tag6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3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7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2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handoutMasterIdLst>
    <p:handoutMasterId r:id="rId22"/>
  </p:handoutMasterIdLst>
  <p:sldIdLst>
    <p:sldId id="304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4" r:id="rId17"/>
    <p:sldId id="272" r:id="rId18"/>
    <p:sldId id="356" r:id="rId19"/>
    <p:sldId id="39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F83A3EE-39B9-49BB-AABD-C778AF56F95E}">
          <p14:sldIdLst>
            <p14:sldId id="304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74"/>
            <p14:sldId id="272"/>
            <p14:sldId id="356"/>
          </p14:sldIdLst>
        </p14:section>
        <p14:section name="Interface et dessin" id="{329E4439-AC9F-4D89-B6CA-01EB78834A85}">
          <p14:sldIdLst>
            <p14:sldId id="397"/>
          </p14:sldIdLst>
        </p14:section>
        <p14:section name="Les bases de l'animation" id="{36193D03-2CC4-4448-91AB-305DC27CD1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orient="horz" pos="1933" userDrawn="1">
          <p15:clr>
            <a:srgbClr val="A4A3A4"/>
          </p15:clr>
        </p15:guide>
        <p15:guide id="3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929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164"/>
        <p:guide orient="horz" pos="1933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2174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11FD0-859A-4966-8B5A-03D2C0B8D84A}" type="datetimeFigureOut">
              <a:rPr lang="fr-CH" smtClean="0"/>
              <a:t>25.03.2024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F6B6E-3D4A-4D87-B70A-1B4926C208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875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2470-DC2F-46B4-88FF-38852288AAE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38707-7824-459A-8A6E-BB68ECC6E5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0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8" name="Image 7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16FAD26B-8B5C-D7A9-C3BC-8417F83446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0140"/>
            <a:ext cx="200052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6446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5358201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9211676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12" name="Image 11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362B3BDC-E7E8-2065-257A-B092003208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163328"/>
            <a:ext cx="1424465" cy="4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2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17666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9857079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42578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0814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75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1055349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9160745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9217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26861-0D05-99D0-7D48-06947500EBA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32ACC6-A476-FE42-436D-F92F5C291796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28874-A122-AD9D-91B4-FC07C2F4395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5B7917-F71B-B671-933B-A5DD6EBCDF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2F8159-7A47-7CC2-5136-426BA5F3C0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</a:t>
            </a:fld>
            <a:endParaRPr lang="fr-CH" dirty="0"/>
          </a:p>
        </p:txBody>
      </p:sp>
      <p:pic>
        <p:nvPicPr>
          <p:cNvPr id="11" name="Image 10" descr="Une image contenant cercle, capture d’écran&#10;&#10;Description générée automatiquement">
            <a:extLst>
              <a:ext uri="{FF2B5EF4-FFF2-40B4-BE49-F238E27FC236}">
                <a16:creationId xmlns:a16="http://schemas.microsoft.com/office/drawing/2014/main" id="{0BDC8F9B-4C41-5BCB-C18C-63BFAC9ACE4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811" y="6208764"/>
            <a:ext cx="2545085" cy="4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4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41613-FAF9-746A-9A87-FC20782E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0" dirty="0">
                <a:solidFill>
                  <a:srgbClr val="00B0F0"/>
                </a:solidFill>
              </a:rPr>
              <a:t>Structurer son travail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0F3F10-D284-EEE2-5C21-94729B13C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0" dirty="0"/>
              <a:t>Les éléments de travail sont structurés sur plusieurs niveaux </a:t>
            </a:r>
          </a:p>
          <a:p>
            <a:pPr lvl="1"/>
            <a:r>
              <a:rPr lang="fr-CH" dirty="0"/>
              <a:t>Epic : grandes étapes de travail «de haut niveau»</a:t>
            </a:r>
          </a:p>
          <a:p>
            <a:pPr lvl="1"/>
            <a:r>
              <a:rPr lang="fr-CH" b="0" dirty="0"/>
              <a:t>Fonctionnalité : spécifique</a:t>
            </a:r>
            <a:r>
              <a:rPr lang="fr-CH" dirty="0"/>
              <a:t> peut être livrée indépendamment </a:t>
            </a:r>
            <a:endParaRPr lang="fr-CH" b="0" dirty="0"/>
          </a:p>
          <a:p>
            <a:pPr lvl="1"/>
            <a:r>
              <a:rPr lang="fr-CH" dirty="0"/>
              <a:t>Product </a:t>
            </a:r>
            <a:r>
              <a:rPr lang="fr-CH" dirty="0" err="1"/>
              <a:t>backlog</a:t>
            </a:r>
            <a:r>
              <a:rPr lang="fr-CH" dirty="0"/>
              <a:t> : liste de toutes les exigences ou fonctionnalités du logiciel </a:t>
            </a:r>
            <a:endParaRPr lang="fr-CH" b="0" dirty="0"/>
          </a:p>
          <a:p>
            <a:pPr lvl="1"/>
            <a:endParaRPr lang="fr-CH" b="0" dirty="0"/>
          </a:p>
        </p:txBody>
      </p:sp>
    </p:spTree>
    <p:extLst>
      <p:ext uri="{BB962C8B-B14F-4D97-AF65-F5344CB8AC3E}">
        <p14:creationId xmlns:p14="http://schemas.microsoft.com/office/powerpoint/2010/main" val="262269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41613-FAF9-746A-9A87-FC20782E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0" dirty="0">
                <a:solidFill>
                  <a:srgbClr val="00B0F0"/>
                </a:solidFill>
              </a:rPr>
              <a:t>Ajouter un élément de premier niveau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648C148-D492-BF08-1389-F635CE9FB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725" y="2393937"/>
            <a:ext cx="7399661" cy="131837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EA3F76-53C9-1B6A-B13A-87AADD467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239" y="4060846"/>
            <a:ext cx="7643522" cy="83065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1977404-6F15-F3AF-15DD-7DAEFAF49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639" y="5083433"/>
            <a:ext cx="3299746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9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896CB938-EFF1-62D9-E87A-637BCE165D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12990" b="756"/>
          <a:stretch/>
        </p:blipFill>
        <p:spPr>
          <a:xfrm>
            <a:off x="8011754" y="3944114"/>
            <a:ext cx="2532938" cy="157311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6A41613-FAF9-746A-9A87-FC20782E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0" dirty="0">
                <a:solidFill>
                  <a:srgbClr val="00B0F0"/>
                </a:solidFill>
              </a:rPr>
              <a:t>Associer une fonctionnalité à ce premier niveau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0F3F10-D284-EEE2-5C21-94729B13C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0" dirty="0"/>
              <a:t>Cliquer sur l’élément de type épic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E68ED1-3117-791E-1525-39837E6AD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352" y="3138227"/>
            <a:ext cx="6052008" cy="33144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97B4D3-B7BB-E220-4915-0A1F68C3EEFB}"/>
              </a:ext>
            </a:extLst>
          </p:cNvPr>
          <p:cNvSpPr/>
          <p:nvPr/>
        </p:nvSpPr>
        <p:spPr>
          <a:xfrm>
            <a:off x="6284536" y="5505254"/>
            <a:ext cx="1423448" cy="433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228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41613-FAF9-746A-9A87-FC20782E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 b="0" dirty="0">
              <a:solidFill>
                <a:srgbClr val="00B0F0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CAC6651-F76A-43AC-0CCC-8533ECEAA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400" y="2592388"/>
            <a:ext cx="6932139" cy="3429000"/>
          </a:xfrm>
        </p:spPr>
      </p:pic>
    </p:spTree>
    <p:extLst>
      <p:ext uri="{BB962C8B-B14F-4D97-AF65-F5344CB8AC3E}">
        <p14:creationId xmlns:p14="http://schemas.microsoft.com/office/powerpoint/2010/main" val="270283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41613-FAF9-746A-9A87-FC20782E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0" dirty="0">
                <a:solidFill>
                  <a:srgbClr val="00B0F0"/>
                </a:solidFill>
              </a:rPr>
              <a:t>Planifier un sprint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0F3F10-D284-EEE2-5C21-94729B13C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0" dirty="0"/>
              <a:t>Configurer les itérations </a:t>
            </a:r>
          </a:p>
          <a:p>
            <a:pPr lvl="1"/>
            <a:r>
              <a:rPr lang="fr-CH" dirty="0"/>
              <a:t>Depuis Project Settings &gt; Team configuration &gt; Itérations</a:t>
            </a:r>
          </a:p>
          <a:p>
            <a:pPr marL="457200" lvl="1" indent="0">
              <a:buNone/>
            </a:pPr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D8D2F4-8677-E82E-0322-DC608E109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98" y="3582185"/>
            <a:ext cx="2712512" cy="319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91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41613-FAF9-746A-9A87-FC20782E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0" dirty="0">
                <a:solidFill>
                  <a:srgbClr val="00B0F0"/>
                </a:solidFill>
              </a:rPr>
              <a:t>Les sprints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0F3F10-D284-EEE2-5C21-94729B13C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0" dirty="0"/>
              <a:t>Depuis l’onglet </a:t>
            </a:r>
            <a:r>
              <a:rPr lang="fr-CH" b="0" dirty="0" err="1"/>
              <a:t>Backlog</a:t>
            </a:r>
            <a:r>
              <a:rPr lang="fr-CH" b="0" dirty="0"/>
              <a:t> vous pouvez directement glisser-déposer les éléments dans le sprint concerné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60E7E4-7FBC-F266-CE54-919C40F68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192" y="3429000"/>
            <a:ext cx="6617616" cy="317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7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41613-FAF9-746A-9A87-FC20782E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0" dirty="0">
                <a:solidFill>
                  <a:srgbClr val="00B0F0"/>
                </a:solidFill>
              </a:rPr>
              <a:t>Le </a:t>
            </a:r>
            <a:r>
              <a:rPr lang="fr-CH" b="0" dirty="0" err="1">
                <a:solidFill>
                  <a:srgbClr val="00B0F0"/>
                </a:solidFill>
              </a:rPr>
              <a:t>board</a:t>
            </a:r>
            <a:endParaRPr lang="fr-CH" b="0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0F3F10-D284-EEE2-5C21-94729B13C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0" dirty="0"/>
              <a:t>Permet de visualiser les éléments de travail par leur état </a:t>
            </a:r>
          </a:p>
          <a:p>
            <a:pPr lvl="1"/>
            <a:r>
              <a:rPr lang="fr-CH" b="0" dirty="0"/>
              <a:t>Nouveau </a:t>
            </a:r>
          </a:p>
          <a:p>
            <a:pPr lvl="1"/>
            <a:r>
              <a:rPr lang="fr-CH" dirty="0"/>
              <a:t>Approuvé</a:t>
            </a:r>
          </a:p>
          <a:p>
            <a:pPr lvl="1"/>
            <a:r>
              <a:rPr lang="fr-CH" b="0" dirty="0"/>
              <a:t>Engagé</a:t>
            </a:r>
            <a:endParaRPr lang="fr-CH" dirty="0"/>
          </a:p>
          <a:p>
            <a:pPr lvl="1"/>
            <a:r>
              <a:rPr lang="fr-CH" b="0" dirty="0"/>
              <a:t>Fait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189DB74-B9D3-0DA2-4196-915C225FC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202" y="3023462"/>
            <a:ext cx="6318802" cy="324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16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41613-FAF9-746A-9A87-FC20782E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0" dirty="0">
                <a:solidFill>
                  <a:srgbClr val="00B0F0"/>
                </a:solidFill>
              </a:rPr>
              <a:t>Gestion des bugs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DCED772-9F11-14E2-692E-2CFB5B646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333" y="2337864"/>
            <a:ext cx="7749736" cy="3429000"/>
          </a:xfrm>
        </p:spPr>
      </p:pic>
    </p:spTree>
    <p:extLst>
      <p:ext uri="{BB962C8B-B14F-4D97-AF65-F5344CB8AC3E}">
        <p14:creationId xmlns:p14="http://schemas.microsoft.com/office/powerpoint/2010/main" val="700261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7115" y="2910362"/>
            <a:ext cx="10515600" cy="1325563"/>
          </a:xfrm>
        </p:spPr>
        <p:txBody>
          <a:bodyPr>
            <a:normAutofit/>
          </a:bodyPr>
          <a:lstStyle/>
          <a:p>
            <a:endParaRPr lang="fr-CH" sz="6000" b="1" dirty="0">
              <a:solidFill>
                <a:srgbClr val="00B0F0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18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09281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CH" b="1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19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79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41613-FAF9-746A-9A87-FC20782E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0" dirty="0">
                <a:solidFill>
                  <a:srgbClr val="00B0F0"/>
                </a:solidFill>
              </a:rPr>
              <a:t>Azure </a:t>
            </a:r>
            <a:r>
              <a:rPr lang="fr-CH" b="0" dirty="0" err="1">
                <a:solidFill>
                  <a:srgbClr val="00B0F0"/>
                </a:solidFill>
              </a:rPr>
              <a:t>DevOp</a:t>
            </a:r>
            <a:endParaRPr lang="fr-CH" b="0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0F3F10-D284-EEE2-5C21-94729B13C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b="0" dirty="0"/>
              <a:t>Service de gestion de projet par Microsoft </a:t>
            </a:r>
          </a:p>
          <a:p>
            <a:pPr lvl="1"/>
            <a:r>
              <a:rPr lang="fr-CH" b="0" dirty="0"/>
              <a:t>Planification </a:t>
            </a:r>
          </a:p>
          <a:p>
            <a:pPr lvl="1"/>
            <a:r>
              <a:rPr lang="fr-CH" b="0" dirty="0"/>
              <a:t>Suivi</a:t>
            </a:r>
          </a:p>
          <a:p>
            <a:pPr lvl="1"/>
            <a:r>
              <a:rPr lang="fr-CH" b="0" dirty="0"/>
              <a:t>Gestion de projet Agile</a:t>
            </a:r>
          </a:p>
          <a:p>
            <a:pPr lvl="1"/>
            <a:endParaRPr lang="fr-CH" dirty="0"/>
          </a:p>
          <a:p>
            <a:r>
              <a:rPr lang="fr-CH" b="0" dirty="0"/>
              <a:t>Il peut être couplé avec d’autre services Microsoft Azure </a:t>
            </a:r>
          </a:p>
          <a:p>
            <a:pPr lvl="1"/>
            <a:r>
              <a:rPr lang="fr-CH" dirty="0"/>
              <a:t>Azure Repos (gestion de code source)</a:t>
            </a:r>
          </a:p>
          <a:p>
            <a:pPr lvl="1"/>
            <a:r>
              <a:rPr lang="fr-CH" b="0" dirty="0"/>
              <a:t>Azure </a:t>
            </a:r>
            <a:r>
              <a:rPr lang="fr-CH" dirty="0"/>
              <a:t>Test Plans</a:t>
            </a:r>
            <a:r>
              <a:rPr lang="fr-CH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204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41613-FAF9-746A-9A87-FC20782E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0" dirty="0">
                <a:solidFill>
                  <a:srgbClr val="00B0F0"/>
                </a:solidFill>
              </a:rPr>
              <a:t>Se connecter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0F3F10-D284-EEE2-5C21-94729B13C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0" dirty="0"/>
              <a:t>Gratuit pour les équipes de moins de 5 personnes </a:t>
            </a:r>
          </a:p>
          <a:p>
            <a:endParaRPr lang="fr-CH" b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0061F5-7080-6B77-22FD-F09A1C4DE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163" y="3429000"/>
            <a:ext cx="7833674" cy="30863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EA1BF4-1891-61CF-F429-2319CEA3CAA8}"/>
              </a:ext>
            </a:extLst>
          </p:cNvPr>
          <p:cNvSpPr/>
          <p:nvPr/>
        </p:nvSpPr>
        <p:spPr>
          <a:xfrm>
            <a:off x="9395381" y="3429000"/>
            <a:ext cx="716438" cy="351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568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41613-FAF9-746A-9A87-FC20782E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0" dirty="0">
                <a:solidFill>
                  <a:srgbClr val="00B0F0"/>
                </a:solidFill>
              </a:rPr>
              <a:t>Créer une nouvelle organisation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0F3F10-D284-EEE2-5C21-94729B13C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0" dirty="0"/>
              <a:t>Lors de la première connexion, il faut créer une nouvelle organisation pour commencer un nouveau projet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4C0D38-1D0A-5D69-7DAB-5A2A97EBE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280" y="3657600"/>
            <a:ext cx="2956481" cy="253781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3370567-1B68-9810-6E40-A4C7A543F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096" y="3429000"/>
            <a:ext cx="2141405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41613-FAF9-746A-9A87-FC20782E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0" dirty="0">
                <a:solidFill>
                  <a:srgbClr val="00B0F0"/>
                </a:solidFill>
              </a:rPr>
              <a:t>Créer un nouveau projet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29886FB-3BB8-F4AF-B90A-B88AB075E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1035" y="2714937"/>
            <a:ext cx="3192931" cy="342900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63077F8-E1E6-4FFF-A37E-86F927B07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822" y="3165364"/>
            <a:ext cx="3491457" cy="252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3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41613-FAF9-746A-9A87-FC20782E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0" dirty="0">
                <a:solidFill>
                  <a:srgbClr val="00B0F0"/>
                </a:solidFill>
              </a:rPr>
              <a:t>Créer un projet de type Scrum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59BA6E-B424-2534-4236-E78DBA76C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459" y="1968935"/>
            <a:ext cx="4320590" cy="467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2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41613-FAF9-746A-9A87-FC20782E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0" dirty="0">
                <a:solidFill>
                  <a:srgbClr val="00B0F0"/>
                </a:solidFill>
              </a:rPr>
              <a:t>Gestion des équipes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94C5F8-DA6B-A86B-AE1D-65FA436F0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246" y="3525625"/>
            <a:ext cx="8742759" cy="2495663"/>
          </a:xfrm>
        </p:spPr>
        <p:txBody>
          <a:bodyPr/>
          <a:lstStyle/>
          <a:p>
            <a:r>
              <a:rPr lang="fr-CH" b="0" dirty="0"/>
              <a:t>Créer une nouvelle équipe</a:t>
            </a:r>
          </a:p>
          <a:p>
            <a:r>
              <a:rPr lang="fr-CH" b="0" dirty="0"/>
              <a:t>Ajouter des membres (optionnel)</a:t>
            </a:r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457A13B7-84F9-345F-ED73-6C43C6294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76542" y="2672694"/>
            <a:ext cx="239554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94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41613-FAF9-746A-9A87-FC20782E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0" dirty="0">
                <a:solidFill>
                  <a:srgbClr val="00B0F0"/>
                </a:solidFill>
              </a:rPr>
              <a:t>Paramètres de l’équipe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0F3F10-D284-EEE2-5C21-94729B13C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b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BE4977-5EB5-6760-DB32-689E153C3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352" y="2592289"/>
            <a:ext cx="5372566" cy="33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1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41613-FAF9-746A-9A87-FC20782E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0" dirty="0">
                <a:solidFill>
                  <a:srgbClr val="00B0F0"/>
                </a:solidFill>
              </a:rPr>
              <a:t>Les </a:t>
            </a:r>
            <a:r>
              <a:rPr lang="fr-CH" b="0" dirty="0" err="1">
                <a:solidFill>
                  <a:srgbClr val="00B0F0"/>
                </a:solidFill>
              </a:rPr>
              <a:t>backlogs</a:t>
            </a:r>
            <a:r>
              <a:rPr lang="fr-CH" b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FB97FD1-021F-ED11-6A2A-7F8AC621D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0" dirty="0" err="1"/>
              <a:t>Backlogs</a:t>
            </a:r>
            <a:r>
              <a:rPr lang="fr-CH" b="0" dirty="0"/>
              <a:t> de toutes les équipes </a:t>
            </a:r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2E21E808-24AC-DE6D-DC29-B7DDEBACF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45646" y="3313005"/>
            <a:ext cx="7181957" cy="3010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7532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Illustrator_2024.pptx" id="{DA8FF1D7-1AD0-4C60-853B-8673B69EDDC2}" vid="{CE837A82-D6CD-4B10-85DA-3CCFD98D709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DED647879C0438CF8E82C57640556" ma:contentTypeVersion="13" ma:contentTypeDescription="Crée un document." ma:contentTypeScope="" ma:versionID="00f4e0568dd390bec9725791a76bcb1c">
  <xsd:schema xmlns:xsd="http://www.w3.org/2001/XMLSchema" xmlns:xs="http://www.w3.org/2001/XMLSchema" xmlns:p="http://schemas.microsoft.com/office/2006/metadata/properties" xmlns:ns2="268f7112-b9c5-4785-ad0c-ab52eb23d8c5" xmlns:ns3="c035e4b3-fc8f-4a06-b5ba-2e36197b4ba2" targetNamespace="http://schemas.microsoft.com/office/2006/metadata/properties" ma:root="true" ma:fieldsID="0f326ac98dfdde505e57dd5bb5c98722" ns2:_="" ns3:_="">
    <xsd:import namespace="268f7112-b9c5-4785-ad0c-ab52eb23d8c5"/>
    <xsd:import namespace="c035e4b3-fc8f-4a06-b5ba-2e36197b4b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f7112-b9c5-4785-ad0c-ab52eb23d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5e4b3-fc8f-4a06-b5ba-2e36197b4ba2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68f7112-b9c5-4785-ad0c-ab52eb23d8c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C3151F8-CD9B-43BC-A47C-C1092126D000}"/>
</file>

<file path=customXml/itemProps2.xml><?xml version="1.0" encoding="utf-8"?>
<ds:datastoreItem xmlns:ds="http://schemas.openxmlformats.org/officeDocument/2006/customXml" ds:itemID="{CD836BFD-F6E2-4B7B-B40C-867A26447BF4}"/>
</file>

<file path=customXml/itemProps3.xml><?xml version="1.0" encoding="utf-8"?>
<ds:datastoreItem xmlns:ds="http://schemas.openxmlformats.org/officeDocument/2006/customXml" ds:itemID="{2BB1F4DA-EBCE-456A-B483-AA84D1167A57}"/>
</file>

<file path=docProps/app.xml><?xml version="1.0" encoding="utf-8"?>
<Properties xmlns="http://schemas.openxmlformats.org/officeDocument/2006/extended-properties" xmlns:vt="http://schemas.openxmlformats.org/officeDocument/2006/docPropsVTypes">
  <Template>05_Illustrator_2024</Template>
  <TotalTime>1071</TotalTime>
  <Words>257</Words>
  <Application>Microsoft Office PowerPoint</Application>
  <PresentationFormat>Grand écran</PresentationFormat>
  <Paragraphs>50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Présentation PowerPoint</vt:lpstr>
      <vt:lpstr>Azure DevOp</vt:lpstr>
      <vt:lpstr>Se connecter </vt:lpstr>
      <vt:lpstr>Créer une nouvelle organisation </vt:lpstr>
      <vt:lpstr>Créer un nouveau projet </vt:lpstr>
      <vt:lpstr>Créer un projet de type Scrum </vt:lpstr>
      <vt:lpstr>Gestion des équipes</vt:lpstr>
      <vt:lpstr>Paramètres de l’équipe </vt:lpstr>
      <vt:lpstr>Les backlogs </vt:lpstr>
      <vt:lpstr>Structurer son travail </vt:lpstr>
      <vt:lpstr>Ajouter un élément de premier niveau </vt:lpstr>
      <vt:lpstr>Associer une fonctionnalité à ce premier niveau </vt:lpstr>
      <vt:lpstr>Présentation PowerPoint</vt:lpstr>
      <vt:lpstr>Planifier un sprint</vt:lpstr>
      <vt:lpstr>Les sprints</vt:lpstr>
      <vt:lpstr>Le board</vt:lpstr>
      <vt:lpstr>Gestion des bugs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Vanina Théodoloz</dc:creator>
  <cp:lastModifiedBy>Vanina Théodoloz</cp:lastModifiedBy>
  <cp:revision>1</cp:revision>
  <dcterms:created xsi:type="dcterms:W3CDTF">2024-03-25T18:17:07Z</dcterms:created>
  <dcterms:modified xsi:type="dcterms:W3CDTF">2024-03-26T12:08:15Z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0x010100D1ADED647879C0438CF8E82C57640556</vt:lpwstr>
  </property>
</Properties>
</file>