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1.xml" ContentType="application/vnd.openxmlformats-officedocument.presentationml.tags+xml"/>
  <Override PartName="/ppt/tags/tag27.xml" ContentType="application/vnd.openxmlformats-officedocument.presentationml.tags+xml"/>
  <Override PartName="/docProps/app.xml" ContentType="application/vnd.openxmlformats-officedocument.extended-properties+xml"/>
  <Override PartName="/ppt/tags/tag26.xml" ContentType="application/vnd.openxmlformats-officedocument.presentationml.tags+xml"/>
  <Override PartName="/ppt/tags/tag25.xml" ContentType="application/vnd.openxmlformats-officedocument.presentationml.tags+xml"/>
  <Override PartName="/ppt/tags/tag29.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3.xml" ContentType="application/vnd.openxmlformats-officedocument.presentationml.tags+xml"/>
  <Override PartName="/ppt/tags/tag28.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handoutMasterIdLst>
    <p:handoutMasterId r:id="rId17"/>
  </p:handoutMasterIdLst>
  <p:sldIdLst>
    <p:sldId id="304" r:id="rId2"/>
    <p:sldId id="356" r:id="rId3"/>
    <p:sldId id="397" r:id="rId4"/>
    <p:sldId id="398" r:id="rId5"/>
    <p:sldId id="258" r:id="rId6"/>
    <p:sldId id="399" r:id="rId7"/>
    <p:sldId id="400" r:id="rId8"/>
    <p:sldId id="401" r:id="rId9"/>
    <p:sldId id="406" r:id="rId10"/>
    <p:sldId id="405" r:id="rId11"/>
    <p:sldId id="408" r:id="rId12"/>
    <p:sldId id="259" r:id="rId13"/>
    <p:sldId id="407" r:id="rId14"/>
    <p:sldId id="40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sponsive Design" id="{23EBF408-9852-43A6-A1ED-E106542F3300}">
          <p14:sldIdLst>
            <p14:sldId id="304"/>
            <p14:sldId id="356"/>
            <p14:sldId id="397"/>
            <p14:sldId id="398"/>
            <p14:sldId id="258"/>
            <p14:sldId id="399"/>
            <p14:sldId id="400"/>
            <p14:sldId id="401"/>
            <p14:sldId id="406"/>
            <p14:sldId id="405"/>
            <p14:sldId id="408"/>
            <p14:sldId id="259"/>
            <p14:sldId id="407"/>
            <p14:sldId id="402"/>
          </p14:sldIdLst>
        </p14:section>
      </p14:sectionLst>
    </p:ext>
    <p:ext uri="{EFAFB233-063F-42B5-8137-9DF3F51BA10A}">
      <p15:sldGuideLst xmlns:p15="http://schemas.microsoft.com/office/powerpoint/2012/main">
        <p15:guide id="1" orient="horz" pos="164" userDrawn="1">
          <p15:clr>
            <a:srgbClr val="A4A3A4"/>
          </p15:clr>
        </p15:guide>
        <p15:guide id="2" orient="horz" pos="1933" userDrawn="1">
          <p15:clr>
            <a:srgbClr val="A4A3A4"/>
          </p15:clr>
        </p15:guide>
        <p15:guide id="3" pos="746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0929"/>
  </p:normalViewPr>
  <p:slideViewPr>
    <p:cSldViewPr>
      <p:cViewPr varScale="1">
        <p:scale>
          <a:sx n="86" d="100"/>
          <a:sy n="86" d="100"/>
        </p:scale>
        <p:origin x="792" y="58"/>
      </p:cViewPr>
      <p:guideLst>
        <p:guide orient="horz" pos="164"/>
        <p:guide orient="horz" pos="1933"/>
        <p:guide pos="7469"/>
      </p:guideLst>
    </p:cSldViewPr>
  </p:slideViewPr>
  <p:notesTextViewPr>
    <p:cViewPr>
      <p:scale>
        <a:sx n="1" d="1"/>
        <a:sy n="1" d="1"/>
      </p:scale>
      <p:origin x="0" y="0"/>
    </p:cViewPr>
  </p:notesTextViewPr>
  <p:notesViewPr>
    <p:cSldViewPr>
      <p:cViewPr varScale="1">
        <p:scale>
          <a:sx n="62" d="100"/>
          <a:sy n="62" d="100"/>
        </p:scale>
        <p:origin x="2174"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611FD0-859A-4966-8B5A-03D2C0B8D84A}" type="datetimeFigureOut">
              <a:rPr lang="fr-CH" smtClean="0"/>
              <a:t>12.03.2024</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3F6B6E-3D4A-4D87-B70A-1B4926C2087E}" type="slidenum">
              <a:rPr lang="fr-CH" smtClean="0"/>
              <a:t>‹N°›</a:t>
            </a:fld>
            <a:endParaRPr lang="fr-CH"/>
          </a:p>
        </p:txBody>
      </p:sp>
    </p:spTree>
    <p:extLst>
      <p:ext uri="{BB962C8B-B14F-4D97-AF65-F5344CB8AC3E}">
        <p14:creationId xmlns:p14="http://schemas.microsoft.com/office/powerpoint/2010/main" val="420875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7D2470-DC2F-46B4-88FF-38852288AAEC}" type="datetimeFigureOut">
              <a:rPr lang="en-US" smtClean="0"/>
              <a:t>3/12/2024</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38707-7824-459A-8A6E-BB68ECC6E5AA}" type="slidenum">
              <a:rPr lang="en-US" smtClean="0"/>
              <a:t>‹N°›</a:t>
            </a:fld>
            <a:endParaRPr lang="en-US"/>
          </a:p>
        </p:txBody>
      </p:sp>
    </p:spTree>
    <p:extLst>
      <p:ext uri="{BB962C8B-B14F-4D97-AF65-F5344CB8AC3E}">
        <p14:creationId xmlns:p14="http://schemas.microsoft.com/office/powerpoint/2010/main" val="58970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dirty="0"/>
              <a:t>www.formationcontinue.ch</a:t>
            </a:r>
            <a:endParaRPr lang="fr-CH" dirty="0"/>
          </a:p>
        </p:txBody>
      </p:sp>
      <p:sp>
        <p:nvSpPr>
          <p:cNvPr id="5" name="Footer Placeholder 4"/>
          <p:cNvSpPr>
            <a:spLocks noGrp="1"/>
          </p:cNvSpPr>
          <p:nvPr>
            <p:ph type="ftr" sz="quarter" idx="11"/>
          </p:nvPr>
        </p:nvSpPr>
        <p:spPr/>
        <p:txBody>
          <a:bodyPr/>
          <a:lstStyle/>
          <a:p>
            <a:r>
              <a:rPr lang="fr-CH" dirty="0"/>
              <a:t>info@formationcontinue.ch - 058 606 90 43</a:t>
            </a:r>
          </a:p>
        </p:txBody>
      </p:sp>
      <p:sp>
        <p:nvSpPr>
          <p:cNvPr id="6" name="Slide Number Placeholder 5"/>
          <p:cNvSpPr>
            <a:spLocks noGrp="1"/>
          </p:cNvSpPr>
          <p:nvPr>
            <p:ph type="sldNum" sz="quarter" idx="12"/>
          </p:nvPr>
        </p:nvSpPr>
        <p:spPr/>
        <p:txBody>
          <a:bodyPr/>
          <a:lstStyle/>
          <a:p>
            <a:fld id="{7EC78844-CC5A-4589-9636-336429F5EFD4}" type="slidenum">
              <a:rPr lang="fr-CH" smtClean="0"/>
              <a:pPr/>
              <a:t>‹N°›</a:t>
            </a:fld>
            <a:endParaRPr lang="fr-CH" dirty="0"/>
          </a:p>
        </p:txBody>
      </p:sp>
      <p:pic>
        <p:nvPicPr>
          <p:cNvPr id="8" name="Image 7" descr="Une image contenant Police, Graphique, capture d’écran, graphisme&#10;&#10;Description générée automatiquement">
            <a:extLst>
              <a:ext uri="{FF2B5EF4-FFF2-40B4-BE49-F238E27FC236}">
                <a16:creationId xmlns:a16="http://schemas.microsoft.com/office/drawing/2014/main" id="{16FAD26B-8B5C-D7A9-C3BC-8417F83446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82200" y="230140"/>
            <a:ext cx="2000529" cy="685896"/>
          </a:xfrm>
          <a:prstGeom prst="rect">
            <a:avLst/>
          </a:prstGeom>
        </p:spPr>
      </p:pic>
    </p:spTree>
    <p:extLst>
      <p:ext uri="{BB962C8B-B14F-4D97-AF65-F5344CB8AC3E}">
        <p14:creationId xmlns:p14="http://schemas.microsoft.com/office/powerpoint/2010/main" val="154326446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www.formationcontinue.ch</a:t>
            </a:r>
            <a:endParaRPr lang="fr-CH" dirty="0"/>
          </a:p>
        </p:txBody>
      </p:sp>
      <p:sp>
        <p:nvSpPr>
          <p:cNvPr id="5" name="Footer Placeholder 4"/>
          <p:cNvSpPr>
            <a:spLocks noGrp="1"/>
          </p:cNvSpPr>
          <p:nvPr>
            <p:ph type="ftr" sz="quarter" idx="11"/>
          </p:nvPr>
        </p:nvSpPr>
        <p:spPr/>
        <p:txBody>
          <a:bodyPr/>
          <a:lstStyle/>
          <a:p>
            <a:r>
              <a:rPr lang="fr-CH"/>
              <a:t>info@formationcontinue.ch - 027 606 90 43</a:t>
            </a:r>
            <a:endParaRPr lang="fr-CH" dirty="0"/>
          </a:p>
        </p:txBody>
      </p:sp>
      <p:sp>
        <p:nvSpPr>
          <p:cNvPr id="6" name="Slide Number Placeholder 5"/>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35535820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www.formationcontinue.ch</a:t>
            </a:r>
            <a:endParaRPr lang="fr-CH" dirty="0"/>
          </a:p>
        </p:txBody>
      </p:sp>
      <p:sp>
        <p:nvSpPr>
          <p:cNvPr id="5" name="Footer Placeholder 4"/>
          <p:cNvSpPr>
            <a:spLocks noGrp="1"/>
          </p:cNvSpPr>
          <p:nvPr>
            <p:ph type="ftr" sz="quarter" idx="11"/>
          </p:nvPr>
        </p:nvSpPr>
        <p:spPr/>
        <p:txBody>
          <a:bodyPr/>
          <a:lstStyle/>
          <a:p>
            <a:r>
              <a:rPr lang="fr-CH"/>
              <a:t>info@formationcontinue.ch - 027 606 90 43</a:t>
            </a:r>
            <a:endParaRPr lang="fr-CH" dirty="0"/>
          </a:p>
        </p:txBody>
      </p:sp>
      <p:sp>
        <p:nvSpPr>
          <p:cNvPr id="6" name="Slide Number Placeholder 5"/>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69211676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a:t>www.formationcontinue.ch</a:t>
            </a:r>
            <a:endParaRPr lang="fr-CH" dirty="0"/>
          </a:p>
        </p:txBody>
      </p:sp>
      <p:sp>
        <p:nvSpPr>
          <p:cNvPr id="5" name="Footer Placeholder 4"/>
          <p:cNvSpPr>
            <a:spLocks noGrp="1"/>
          </p:cNvSpPr>
          <p:nvPr>
            <p:ph type="ftr" sz="quarter" idx="11"/>
          </p:nvPr>
        </p:nvSpPr>
        <p:spPr/>
        <p:txBody>
          <a:bodyPr/>
          <a:lstStyle/>
          <a:p>
            <a:r>
              <a:rPr lang="fr-CH" dirty="0"/>
              <a:t>info@formationcontinue.ch - 058 606 90 43</a:t>
            </a:r>
          </a:p>
        </p:txBody>
      </p:sp>
      <p:sp>
        <p:nvSpPr>
          <p:cNvPr id="6" name="Slide Number Placeholder 5"/>
          <p:cNvSpPr>
            <a:spLocks noGrp="1"/>
          </p:cNvSpPr>
          <p:nvPr>
            <p:ph type="sldNum" sz="quarter" idx="12"/>
          </p:nvPr>
        </p:nvSpPr>
        <p:spPr/>
        <p:txBody>
          <a:bodyPr/>
          <a:lstStyle/>
          <a:p>
            <a:fld id="{7EC78844-CC5A-4589-9636-336429F5EFD4}" type="slidenum">
              <a:rPr lang="fr-CH" smtClean="0"/>
              <a:pPr/>
              <a:t>‹N°›</a:t>
            </a:fld>
            <a:endParaRPr lang="fr-CH" dirty="0"/>
          </a:p>
        </p:txBody>
      </p:sp>
      <p:pic>
        <p:nvPicPr>
          <p:cNvPr id="12" name="Image 11" descr="Une image contenant Police, Graphique, capture d’écran, graphisme&#10;&#10;Description générée automatiquement">
            <a:extLst>
              <a:ext uri="{FF2B5EF4-FFF2-40B4-BE49-F238E27FC236}">
                <a16:creationId xmlns:a16="http://schemas.microsoft.com/office/drawing/2014/main" id="{362B3BDC-E7E8-2065-257A-B092003208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2464" y="163328"/>
            <a:ext cx="1424465" cy="488389"/>
          </a:xfrm>
          <a:prstGeom prst="rect">
            <a:avLst/>
          </a:prstGeom>
        </p:spPr>
      </p:pic>
    </p:spTree>
    <p:extLst>
      <p:ext uri="{BB962C8B-B14F-4D97-AF65-F5344CB8AC3E}">
        <p14:creationId xmlns:p14="http://schemas.microsoft.com/office/powerpoint/2010/main" val="170382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r>
              <a:rPr lang="fr-FR"/>
              <a:t>www.formationcontinue.ch</a:t>
            </a:r>
            <a:endParaRPr lang="fr-CH" dirty="0"/>
          </a:p>
        </p:txBody>
      </p:sp>
      <p:sp>
        <p:nvSpPr>
          <p:cNvPr id="5" name="Footer Placeholder 4"/>
          <p:cNvSpPr>
            <a:spLocks noGrp="1"/>
          </p:cNvSpPr>
          <p:nvPr>
            <p:ph type="ftr" sz="quarter" idx="11"/>
          </p:nvPr>
        </p:nvSpPr>
        <p:spPr/>
        <p:txBody>
          <a:bodyPr/>
          <a:lstStyle/>
          <a:p>
            <a:r>
              <a:rPr lang="fr-CH"/>
              <a:t>info@formationcontinue.ch - 027 606 90 43</a:t>
            </a:r>
            <a:endParaRPr lang="fr-CH" dirty="0"/>
          </a:p>
        </p:txBody>
      </p:sp>
      <p:sp>
        <p:nvSpPr>
          <p:cNvPr id="6" name="Slide Number Placeholder 5"/>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73176666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fr-FR"/>
              <a:t>www.formationcontinue.ch</a:t>
            </a:r>
            <a:endParaRPr lang="fr-CH" dirty="0"/>
          </a:p>
        </p:txBody>
      </p:sp>
      <p:sp>
        <p:nvSpPr>
          <p:cNvPr id="6" name="Footer Placeholder 5"/>
          <p:cNvSpPr>
            <a:spLocks noGrp="1"/>
          </p:cNvSpPr>
          <p:nvPr>
            <p:ph type="ftr" sz="quarter" idx="11"/>
          </p:nvPr>
        </p:nvSpPr>
        <p:spPr/>
        <p:txBody>
          <a:bodyPr/>
          <a:lstStyle/>
          <a:p>
            <a:r>
              <a:rPr lang="fr-CH"/>
              <a:t>info@formationcontinue.ch - 027 606 90 43</a:t>
            </a:r>
            <a:endParaRPr lang="fr-CH" dirty="0"/>
          </a:p>
        </p:txBody>
      </p:sp>
      <p:sp>
        <p:nvSpPr>
          <p:cNvPr id="7" name="Slide Number Placeholder 6"/>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279857079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fr-FR"/>
              <a:t>www.formationcontinue.ch</a:t>
            </a:r>
            <a:endParaRPr lang="fr-CH" dirty="0"/>
          </a:p>
        </p:txBody>
      </p:sp>
      <p:sp>
        <p:nvSpPr>
          <p:cNvPr id="8" name="Footer Placeholder 7"/>
          <p:cNvSpPr>
            <a:spLocks noGrp="1"/>
          </p:cNvSpPr>
          <p:nvPr>
            <p:ph type="ftr" sz="quarter" idx="11"/>
          </p:nvPr>
        </p:nvSpPr>
        <p:spPr/>
        <p:txBody>
          <a:bodyPr/>
          <a:lstStyle/>
          <a:p>
            <a:r>
              <a:rPr lang="fr-CH"/>
              <a:t>info@formationcontinue.ch - 027 606 90 43</a:t>
            </a:r>
            <a:endParaRPr lang="fr-CH" dirty="0"/>
          </a:p>
        </p:txBody>
      </p:sp>
      <p:sp>
        <p:nvSpPr>
          <p:cNvPr id="9" name="Slide Number Placeholder 8"/>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15425788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r>
              <a:rPr lang="fr-FR"/>
              <a:t>www.formationcontinue.ch</a:t>
            </a:r>
            <a:endParaRPr lang="fr-CH"/>
          </a:p>
        </p:txBody>
      </p:sp>
      <p:sp>
        <p:nvSpPr>
          <p:cNvPr id="4" name="Footer Placeholder 3"/>
          <p:cNvSpPr>
            <a:spLocks noGrp="1"/>
          </p:cNvSpPr>
          <p:nvPr>
            <p:ph type="ftr" sz="quarter" idx="11"/>
          </p:nvPr>
        </p:nvSpPr>
        <p:spPr/>
        <p:txBody>
          <a:bodyPr/>
          <a:lstStyle/>
          <a:p>
            <a:r>
              <a:rPr lang="fr-CH"/>
              <a:t>info@formationcontinue.ch - 027 606 90 43</a:t>
            </a:r>
            <a:endParaRPr lang="fr-CH" dirty="0"/>
          </a:p>
        </p:txBody>
      </p:sp>
      <p:sp>
        <p:nvSpPr>
          <p:cNvPr id="5" name="Slide Number Placeholder 4"/>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80814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t>www.formationcontinue.ch</a:t>
            </a:r>
            <a:endParaRPr lang="fr-CH"/>
          </a:p>
        </p:txBody>
      </p:sp>
      <p:sp>
        <p:nvSpPr>
          <p:cNvPr id="3" name="Footer Placeholder 2"/>
          <p:cNvSpPr>
            <a:spLocks noGrp="1"/>
          </p:cNvSpPr>
          <p:nvPr>
            <p:ph type="ftr" sz="quarter" idx="11"/>
          </p:nvPr>
        </p:nvSpPr>
        <p:spPr/>
        <p:txBody>
          <a:bodyPr/>
          <a:lstStyle/>
          <a:p>
            <a:r>
              <a:rPr lang="fr-CH"/>
              <a:t>info@formationcontinue.ch - 027 606 90 43</a:t>
            </a:r>
            <a:endParaRPr lang="fr-CH" dirty="0"/>
          </a:p>
        </p:txBody>
      </p:sp>
      <p:sp>
        <p:nvSpPr>
          <p:cNvPr id="4" name="Slide Number Placeholder 3"/>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20375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r>
              <a:rPr lang="fr-FR"/>
              <a:t>www.formationcontinue.ch</a:t>
            </a:r>
            <a:endParaRPr lang="fr-CH" dirty="0"/>
          </a:p>
        </p:txBody>
      </p:sp>
      <p:sp>
        <p:nvSpPr>
          <p:cNvPr id="6" name="Footer Placeholder 5"/>
          <p:cNvSpPr>
            <a:spLocks noGrp="1"/>
          </p:cNvSpPr>
          <p:nvPr>
            <p:ph type="ftr" sz="quarter" idx="11"/>
          </p:nvPr>
        </p:nvSpPr>
        <p:spPr/>
        <p:txBody>
          <a:bodyPr/>
          <a:lstStyle/>
          <a:p>
            <a:r>
              <a:rPr lang="fr-CH"/>
              <a:t>info@formationcontinue.ch - 027 606 90 43</a:t>
            </a:r>
            <a:endParaRPr lang="fr-CH" dirty="0"/>
          </a:p>
        </p:txBody>
      </p:sp>
      <p:sp>
        <p:nvSpPr>
          <p:cNvPr id="7" name="Slide Number Placeholder 6"/>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221055349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r>
              <a:rPr lang="fr-FR"/>
              <a:t>www.formationcontinue.ch</a:t>
            </a:r>
            <a:endParaRPr lang="fr-CH" dirty="0"/>
          </a:p>
        </p:txBody>
      </p:sp>
      <p:sp>
        <p:nvSpPr>
          <p:cNvPr id="6" name="Footer Placeholder 5"/>
          <p:cNvSpPr>
            <a:spLocks noGrp="1"/>
          </p:cNvSpPr>
          <p:nvPr>
            <p:ph type="ftr" sz="quarter" idx="11"/>
          </p:nvPr>
        </p:nvSpPr>
        <p:spPr/>
        <p:txBody>
          <a:bodyPr/>
          <a:lstStyle/>
          <a:p>
            <a:r>
              <a:rPr lang="fr-CH"/>
              <a:t>info@formationcontinue.ch - 027 606 90 43</a:t>
            </a:r>
            <a:endParaRPr lang="fr-CH" dirty="0"/>
          </a:p>
        </p:txBody>
      </p:sp>
      <p:sp>
        <p:nvSpPr>
          <p:cNvPr id="7" name="Slide Number Placeholder 6"/>
          <p:cNvSpPr>
            <a:spLocks noGrp="1"/>
          </p:cNvSpPr>
          <p:nvPr>
            <p:ph type="sldNum" sz="quarter" idx="12"/>
          </p:nvPr>
        </p:nvSpPr>
        <p:spPr/>
        <p:txBody>
          <a:body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229160745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www.formationcontinue.ch</a:t>
            </a:r>
            <a:endParaRPr lang="fr-CH"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H"/>
              <a:t>info@formationcontinue.ch - 027 606 90 43</a:t>
            </a:r>
            <a:endParaRPr lang="fr-CH"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78844-CC5A-4589-9636-336429F5EFD4}" type="slidenum">
              <a:rPr lang="fr-CH" smtClean="0"/>
              <a:pPr/>
              <a:t>‹N°›</a:t>
            </a:fld>
            <a:endParaRPr lang="fr-CH" dirty="0"/>
          </a:p>
        </p:txBody>
      </p:sp>
    </p:spTree>
    <p:extLst>
      <p:ext uri="{BB962C8B-B14F-4D97-AF65-F5344CB8AC3E}">
        <p14:creationId xmlns:p14="http://schemas.microsoft.com/office/powerpoint/2010/main" val="36921770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1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1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5" Type="http://schemas.openxmlformats.org/officeDocument/2006/relationships/tags" Target="../tags/tag60.xml"/><Relationship Id="rId4" Type="http://schemas.openxmlformats.org/officeDocument/2006/relationships/tags" Target="../tags/tag59.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8" Type="http://schemas.openxmlformats.org/officeDocument/2006/relationships/hyperlink" Target="https://openclassrooms.com/fr/courses/1603881-creez-votre-site-web-avec-html5-et-css3/8061510-utilisez-le-responsive-design-avec-les-media-queries" TargetMode="External"/><Relationship Id="rId3" Type="http://schemas.openxmlformats.org/officeDocument/2006/relationships/tags" Target="../tags/tag13.xml"/><Relationship Id="rId7" Type="http://schemas.openxmlformats.org/officeDocument/2006/relationships/image" Target="../media/image3.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4.xml.rels><?xml version="1.0" encoding="UTF-8" standalone="yes"?>
<Relationships xmlns="http://schemas.openxmlformats.org/package/2006/relationships"><Relationship Id="rId8" Type="http://schemas.openxmlformats.org/officeDocument/2006/relationships/hyperlink" Target="https://openclassrooms.com/fr/courses/1603881-creez-votre-site-web-avec-html5-et-css3/8061510-utilisez-le-responsive-design-avec-les-media-queries" TargetMode="External"/><Relationship Id="rId3" Type="http://schemas.openxmlformats.org/officeDocument/2006/relationships/tags" Target="../tags/tag18.xml"/><Relationship Id="rId7" Type="http://schemas.openxmlformats.org/officeDocument/2006/relationships/image" Target="../media/image4.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s>
</file>

<file path=ppt/slides/_rels/slide5.xml.rels><?xml version="1.0" encoding="UTF-8" standalone="yes"?>
<Relationships xmlns="http://schemas.openxmlformats.org/package/2006/relationships"><Relationship Id="rId2" Type="http://schemas.openxmlformats.org/officeDocument/2006/relationships/hyperlink" Target="http://glossaire.infowebmaster.fr/media-que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5.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026861-0D05-99D0-7D48-06947500EBA0}"/>
              </a:ext>
            </a:extLst>
          </p:cNvPr>
          <p:cNvSpPr>
            <a:spLocks noGrp="1"/>
          </p:cNvSpPr>
          <p:nvPr>
            <p:ph type="ctrTitle"/>
            <p:custDataLst>
              <p:tags r:id="rId1"/>
            </p:custDataLst>
          </p:nvPr>
        </p:nvSpPr>
        <p:spPr/>
        <p:txBody>
          <a:bodyPr/>
          <a:lstStyle/>
          <a:p>
            <a:r>
              <a:rPr lang="fr-CH" dirty="0"/>
              <a:t>CSS</a:t>
            </a:r>
          </a:p>
        </p:txBody>
      </p:sp>
      <p:sp>
        <p:nvSpPr>
          <p:cNvPr id="3" name="Sous-titre 2">
            <a:extLst>
              <a:ext uri="{FF2B5EF4-FFF2-40B4-BE49-F238E27FC236}">
                <a16:creationId xmlns:a16="http://schemas.microsoft.com/office/drawing/2014/main" id="{9232ACC6-A476-FE42-436D-F92F5C291796}"/>
              </a:ext>
            </a:extLst>
          </p:cNvPr>
          <p:cNvSpPr>
            <a:spLocks noGrp="1"/>
          </p:cNvSpPr>
          <p:nvPr>
            <p:ph type="subTitle" idx="1"/>
            <p:custDataLst>
              <p:tags r:id="rId2"/>
            </p:custDataLst>
          </p:nvPr>
        </p:nvSpPr>
        <p:spPr/>
        <p:txBody>
          <a:bodyPr/>
          <a:lstStyle/>
          <a:p>
            <a:r>
              <a:rPr lang="fr-CH" dirty="0"/>
              <a:t>Responsive Design</a:t>
            </a:r>
          </a:p>
        </p:txBody>
      </p:sp>
      <p:sp>
        <p:nvSpPr>
          <p:cNvPr id="4" name="Espace réservé de la date 3">
            <a:extLst>
              <a:ext uri="{FF2B5EF4-FFF2-40B4-BE49-F238E27FC236}">
                <a16:creationId xmlns:a16="http://schemas.microsoft.com/office/drawing/2014/main" id="{F5928874-A122-AD9D-91B4-FC07C2F43958}"/>
              </a:ext>
            </a:extLst>
          </p:cNvPr>
          <p:cNvSpPr>
            <a:spLocks noGrp="1"/>
          </p:cNvSpPr>
          <p:nvPr>
            <p:ph type="dt" sz="half" idx="10"/>
            <p:custDataLst>
              <p:tags r:id="rId3"/>
            </p:custDataLst>
          </p:nvPr>
        </p:nvSpPr>
        <p:spPr/>
        <p:txBody>
          <a:bodyPr/>
          <a:lstStyle/>
          <a:p>
            <a:r>
              <a:rPr lang="fr-FR" dirty="0"/>
              <a:t>www.formationcontinue.ch</a:t>
            </a:r>
            <a:endParaRPr lang="fr-CH" dirty="0"/>
          </a:p>
        </p:txBody>
      </p:sp>
      <p:sp>
        <p:nvSpPr>
          <p:cNvPr id="5" name="Espace réservé du pied de page 4">
            <a:extLst>
              <a:ext uri="{FF2B5EF4-FFF2-40B4-BE49-F238E27FC236}">
                <a16:creationId xmlns:a16="http://schemas.microsoft.com/office/drawing/2014/main" id="{175B7917-F71B-B671-933B-A5DD6EBCDF62}"/>
              </a:ext>
            </a:extLst>
          </p:cNvPr>
          <p:cNvSpPr>
            <a:spLocks noGrp="1"/>
          </p:cNvSpPr>
          <p:nvPr>
            <p:ph type="ftr" sz="quarter" idx="11"/>
            <p:custDataLst>
              <p:tags r:id="rId4"/>
            </p:custDataLst>
          </p:nvPr>
        </p:nvSpPr>
        <p:spPr/>
        <p:txBody>
          <a:bodyPr/>
          <a:lstStyle/>
          <a:p>
            <a:r>
              <a:rPr lang="fr-CH" dirty="0"/>
              <a:t>info@formationcontinue.ch - 058 606 90 43</a:t>
            </a:r>
          </a:p>
        </p:txBody>
      </p:sp>
      <p:sp>
        <p:nvSpPr>
          <p:cNvPr id="6" name="Espace réservé du numéro de diapositive 5">
            <a:extLst>
              <a:ext uri="{FF2B5EF4-FFF2-40B4-BE49-F238E27FC236}">
                <a16:creationId xmlns:a16="http://schemas.microsoft.com/office/drawing/2014/main" id="{B92F8159-7A47-7CC2-5136-426BA5F3C09C}"/>
              </a:ext>
            </a:extLst>
          </p:cNvPr>
          <p:cNvSpPr>
            <a:spLocks noGrp="1"/>
          </p:cNvSpPr>
          <p:nvPr>
            <p:ph type="sldNum" sz="quarter" idx="12"/>
            <p:custDataLst>
              <p:tags r:id="rId5"/>
            </p:custDataLst>
          </p:nvPr>
        </p:nvSpPr>
        <p:spPr/>
        <p:txBody>
          <a:bodyPr/>
          <a:lstStyle/>
          <a:p>
            <a:fld id="{7EC78844-CC5A-4589-9636-336429F5EFD4}" type="slidenum">
              <a:rPr lang="fr-CH" smtClean="0"/>
              <a:pPr/>
              <a:t>1</a:t>
            </a:fld>
            <a:endParaRPr lang="fr-CH" dirty="0"/>
          </a:p>
        </p:txBody>
      </p:sp>
      <p:pic>
        <p:nvPicPr>
          <p:cNvPr id="11" name="Image 10" descr="Une image contenant cercle, capture d’écran&#10;&#10;Description générée automatiquement">
            <a:extLst>
              <a:ext uri="{FF2B5EF4-FFF2-40B4-BE49-F238E27FC236}">
                <a16:creationId xmlns:a16="http://schemas.microsoft.com/office/drawing/2014/main" id="{0BDC8F9B-4C41-5BCB-C18C-63BFAC9ACE42}"/>
              </a:ext>
            </a:extLst>
          </p:cNvPr>
          <p:cNvPicPr>
            <a:picLocks noChangeAspect="1"/>
          </p:cNvPicPr>
          <p:nvPr>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9273811" y="6208764"/>
            <a:ext cx="2545085" cy="448057"/>
          </a:xfrm>
          <a:prstGeom prst="rect">
            <a:avLst/>
          </a:prstGeom>
        </p:spPr>
      </p:pic>
    </p:spTree>
    <p:extLst>
      <p:ext uri="{BB962C8B-B14F-4D97-AF65-F5344CB8AC3E}">
        <p14:creationId xmlns:p14="http://schemas.microsoft.com/office/powerpoint/2010/main" val="70044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B1058-281B-9307-A408-10AA25FBA29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DDFD78A-7D8F-6484-AD34-CC8459A01531}"/>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Les règles courantes </a:t>
            </a:r>
          </a:p>
        </p:txBody>
      </p:sp>
      <p:sp>
        <p:nvSpPr>
          <p:cNvPr id="3" name="Espace réservé du contenu 2">
            <a:extLst>
              <a:ext uri="{FF2B5EF4-FFF2-40B4-BE49-F238E27FC236}">
                <a16:creationId xmlns:a16="http://schemas.microsoft.com/office/drawing/2014/main" id="{E1985BBE-5801-DEF4-0B9E-D69E89722EAB}"/>
              </a:ext>
            </a:extLst>
          </p:cNvPr>
          <p:cNvSpPr>
            <a:spLocks noGrp="1"/>
          </p:cNvSpPr>
          <p:nvPr>
            <p:ph idx="1"/>
            <p:custDataLst>
              <p:tags r:id="rId2"/>
            </p:custDataLst>
          </p:nvPr>
        </p:nvSpPr>
        <p:spPr>
          <a:xfrm>
            <a:off x="833021" y="1847107"/>
            <a:ext cx="10515600" cy="4351338"/>
          </a:xfrm>
        </p:spPr>
        <p:txBody>
          <a:bodyPr>
            <a:normAutofit lnSpcReduction="10000"/>
          </a:bodyPr>
          <a:lstStyle/>
          <a:p>
            <a:r>
              <a:rPr lang="fr-CH" b="1" dirty="0" err="1">
                <a:latin typeface="Aptos" panose="020B0004020202020204" pitchFamily="34" charset="0"/>
              </a:rPr>
              <a:t>h</a:t>
            </a:r>
            <a:r>
              <a:rPr lang="fr-CH" sz="2800" b="1" dirty="0" err="1">
                <a:latin typeface="Aptos" panose="020B0004020202020204" pitchFamily="34" charset="0"/>
              </a:rPr>
              <a:t>eight</a:t>
            </a:r>
            <a:r>
              <a:rPr lang="fr-CH" sz="2800" dirty="0">
                <a:latin typeface="Aptos" panose="020B0004020202020204" pitchFamily="34" charset="0"/>
              </a:rPr>
              <a:t> : </a:t>
            </a:r>
            <a:r>
              <a:rPr lang="fr-FR" sz="2800" dirty="0">
                <a:latin typeface="Aptos" panose="020B0004020202020204" pitchFamily="34" charset="0"/>
              </a:rPr>
              <a:t>hauteur de la zone d'affichage (fenêtre)</a:t>
            </a:r>
          </a:p>
          <a:p>
            <a:endParaRPr lang="fr-FR" sz="2800" dirty="0">
              <a:latin typeface="Aptos" panose="020B0004020202020204" pitchFamily="34" charset="0"/>
            </a:endParaRPr>
          </a:p>
          <a:p>
            <a:r>
              <a:rPr lang="fr-FR" b="1" dirty="0" err="1">
                <a:latin typeface="Aptos" panose="020B0004020202020204" pitchFamily="34" charset="0"/>
              </a:rPr>
              <a:t>width</a:t>
            </a:r>
            <a:r>
              <a:rPr lang="fr-FR" dirty="0">
                <a:latin typeface="Aptos" panose="020B0004020202020204" pitchFamily="34" charset="0"/>
              </a:rPr>
              <a:t> : largeur de la zone d'affichage (fenêtre)</a:t>
            </a:r>
          </a:p>
          <a:p>
            <a:endParaRPr lang="fr-FR" dirty="0">
              <a:latin typeface="Aptos" panose="020B0004020202020204" pitchFamily="34" charset="0"/>
            </a:endParaRPr>
          </a:p>
          <a:p>
            <a:r>
              <a:rPr lang="fr-FR" sz="2800" b="1" dirty="0">
                <a:latin typeface="Aptos" panose="020B0004020202020204" pitchFamily="34" charset="0"/>
              </a:rPr>
              <a:t>or</a:t>
            </a:r>
            <a:r>
              <a:rPr lang="fr-FR" b="1" dirty="0">
                <a:latin typeface="Aptos" panose="020B0004020202020204" pitchFamily="34" charset="0"/>
              </a:rPr>
              <a:t>ientation</a:t>
            </a:r>
            <a:r>
              <a:rPr lang="fr-FR" dirty="0">
                <a:latin typeface="Aptos" panose="020B0004020202020204" pitchFamily="34" charset="0"/>
              </a:rPr>
              <a:t> : orientation de l’écran</a:t>
            </a:r>
          </a:p>
          <a:p>
            <a:endParaRPr lang="fr-FR" dirty="0">
              <a:latin typeface="Aptos" panose="020B0004020202020204" pitchFamily="34" charset="0"/>
            </a:endParaRPr>
          </a:p>
          <a:p>
            <a:r>
              <a:rPr lang="fr-FR" sz="2800" b="1" dirty="0">
                <a:latin typeface="Aptos" panose="020B0004020202020204" pitchFamily="34" charset="0"/>
              </a:rPr>
              <a:t>media</a:t>
            </a:r>
            <a:r>
              <a:rPr lang="fr-FR" sz="2800" dirty="0">
                <a:latin typeface="Aptos" panose="020B0004020202020204" pitchFamily="34" charset="0"/>
              </a:rPr>
              <a:t> : type de sortie </a:t>
            </a:r>
          </a:p>
          <a:p>
            <a:pPr lvl="1"/>
            <a:r>
              <a:rPr lang="fr-FR" b="1" dirty="0">
                <a:latin typeface="Aptos" panose="020B0004020202020204" pitchFamily="34" charset="0"/>
              </a:rPr>
              <a:t>screen</a:t>
            </a:r>
            <a:r>
              <a:rPr lang="fr-FR" dirty="0">
                <a:latin typeface="Aptos" panose="020B0004020202020204" pitchFamily="34" charset="0"/>
              </a:rPr>
              <a:t> : écran « classiques » </a:t>
            </a:r>
          </a:p>
          <a:p>
            <a:pPr lvl="1"/>
            <a:r>
              <a:rPr lang="fr-FR" b="1" dirty="0">
                <a:latin typeface="Aptos" panose="020B0004020202020204" pitchFamily="34" charset="0"/>
              </a:rPr>
              <a:t>all</a:t>
            </a:r>
            <a:r>
              <a:rPr lang="fr-FR" dirty="0">
                <a:latin typeface="Aptos" panose="020B0004020202020204" pitchFamily="34" charset="0"/>
              </a:rPr>
              <a:t> : tout type de média</a:t>
            </a:r>
          </a:p>
          <a:p>
            <a:pPr lvl="1"/>
            <a:r>
              <a:rPr lang="fr-FR" b="1" dirty="0" err="1">
                <a:latin typeface="Aptos" panose="020B0004020202020204" pitchFamily="34" charset="0"/>
              </a:rPr>
              <a:t>print</a:t>
            </a:r>
            <a:r>
              <a:rPr lang="fr-FR" dirty="0">
                <a:latin typeface="Aptos" panose="020B0004020202020204" pitchFamily="34" charset="0"/>
              </a:rPr>
              <a:t> : contenu à imprimer</a:t>
            </a:r>
            <a:endParaRPr lang="fr-CH" dirty="0">
              <a:latin typeface="Aptos" panose="020B0004020202020204" pitchFamily="34" charset="0"/>
            </a:endParaRPr>
          </a:p>
        </p:txBody>
      </p:sp>
      <p:sp>
        <p:nvSpPr>
          <p:cNvPr id="4" name="Espace réservé de la date 3">
            <a:extLst>
              <a:ext uri="{FF2B5EF4-FFF2-40B4-BE49-F238E27FC236}">
                <a16:creationId xmlns:a16="http://schemas.microsoft.com/office/drawing/2014/main" id="{34EF937F-8E3A-B3E6-6B41-E193643B6EDC}"/>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757F7A3D-5DF1-EE48-67DA-5A58D6D57005}"/>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871522A3-8AED-E6D0-B092-E56D3DE60C76}"/>
              </a:ext>
            </a:extLst>
          </p:cNvPr>
          <p:cNvSpPr>
            <a:spLocks noGrp="1"/>
          </p:cNvSpPr>
          <p:nvPr>
            <p:ph type="sldNum" sz="quarter" idx="12"/>
            <p:custDataLst>
              <p:tags r:id="rId5"/>
            </p:custDataLst>
          </p:nvPr>
        </p:nvSpPr>
        <p:spPr/>
        <p:txBody>
          <a:bodyPr/>
          <a:lstStyle/>
          <a:p>
            <a:fld id="{7EC78844-CC5A-4589-9636-336429F5EFD4}" type="slidenum">
              <a:rPr lang="fr-CH" smtClean="0"/>
              <a:pPr/>
              <a:t>10</a:t>
            </a:fld>
            <a:endParaRPr lang="fr-CH" dirty="0"/>
          </a:p>
        </p:txBody>
      </p:sp>
      <p:sp>
        <p:nvSpPr>
          <p:cNvPr id="7" name="ZoneTexte 6">
            <a:extLst>
              <a:ext uri="{FF2B5EF4-FFF2-40B4-BE49-F238E27FC236}">
                <a16:creationId xmlns:a16="http://schemas.microsoft.com/office/drawing/2014/main" id="{8D7BD00D-3820-4957-BF2F-4E8D833FFDBF}"/>
              </a:ext>
            </a:extLst>
          </p:cNvPr>
          <p:cNvSpPr txBox="1"/>
          <p:nvPr/>
        </p:nvSpPr>
        <p:spPr>
          <a:xfrm>
            <a:off x="7752184" y="4022776"/>
            <a:ext cx="3096344" cy="1200329"/>
          </a:xfrm>
          <a:prstGeom prst="rect">
            <a:avLst/>
          </a:prstGeom>
          <a:solidFill>
            <a:schemeClr val="accent5">
              <a:lumMod val="20000"/>
              <a:lumOff val="80000"/>
            </a:schemeClr>
          </a:solidFill>
        </p:spPr>
        <p:txBody>
          <a:bodyPr wrap="square" rtlCol="0">
            <a:spAutoFit/>
          </a:bodyPr>
          <a:lstStyle/>
          <a:p>
            <a:r>
              <a:rPr lang="fr-CH" dirty="0"/>
              <a:t>Combinaisons : </a:t>
            </a:r>
          </a:p>
          <a:p>
            <a:pPr marL="285750" indent="-285750">
              <a:buFont typeface="Arial" panose="020B0604020202020204" pitchFamily="34" charset="0"/>
              <a:buChar char="•"/>
            </a:pPr>
            <a:r>
              <a:rPr lang="fr-CH" b="1" dirty="0" err="1"/>
              <a:t>only</a:t>
            </a:r>
            <a:r>
              <a:rPr lang="fr-CH" dirty="0"/>
              <a:t> : uniquement </a:t>
            </a:r>
          </a:p>
          <a:p>
            <a:pPr marL="285750" indent="-285750">
              <a:buFont typeface="Arial" panose="020B0604020202020204" pitchFamily="34" charset="0"/>
              <a:buChar char="•"/>
            </a:pPr>
            <a:r>
              <a:rPr lang="fr-CH" b="1" dirty="0"/>
              <a:t>and</a:t>
            </a:r>
            <a:r>
              <a:rPr lang="fr-CH" dirty="0"/>
              <a:t> : et </a:t>
            </a:r>
          </a:p>
          <a:p>
            <a:pPr marL="285750" indent="-285750">
              <a:buFont typeface="Arial" panose="020B0604020202020204" pitchFamily="34" charset="0"/>
              <a:buChar char="•"/>
            </a:pPr>
            <a:r>
              <a:rPr lang="fr-CH" b="1" dirty="0"/>
              <a:t>not</a:t>
            </a:r>
            <a:r>
              <a:rPr lang="fr-CH" dirty="0"/>
              <a:t> : non</a:t>
            </a:r>
          </a:p>
        </p:txBody>
      </p:sp>
    </p:spTree>
    <p:extLst>
      <p:ext uri="{BB962C8B-B14F-4D97-AF65-F5344CB8AC3E}">
        <p14:creationId xmlns:p14="http://schemas.microsoft.com/office/powerpoint/2010/main" val="320692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01610-4418-1F5F-65FE-21C4056FF43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793096-1A2F-D5BE-E95F-49BFB237BC0A}"/>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Mais aussi</a:t>
            </a:r>
          </a:p>
        </p:txBody>
      </p:sp>
      <p:sp>
        <p:nvSpPr>
          <p:cNvPr id="3" name="Espace réservé du contenu 2">
            <a:extLst>
              <a:ext uri="{FF2B5EF4-FFF2-40B4-BE49-F238E27FC236}">
                <a16:creationId xmlns:a16="http://schemas.microsoft.com/office/drawing/2014/main" id="{0F4F0C99-3C5C-35F0-00A4-E7650339A580}"/>
              </a:ext>
            </a:extLst>
          </p:cNvPr>
          <p:cNvSpPr>
            <a:spLocks noGrp="1"/>
          </p:cNvSpPr>
          <p:nvPr>
            <p:ph idx="1"/>
            <p:custDataLst>
              <p:tags r:id="rId2"/>
            </p:custDataLst>
          </p:nvPr>
        </p:nvSpPr>
        <p:spPr/>
        <p:txBody>
          <a:bodyPr>
            <a:normAutofit/>
          </a:bodyPr>
          <a:lstStyle/>
          <a:p>
            <a:r>
              <a:rPr lang="fr-CH" sz="2800" b="1" dirty="0">
                <a:latin typeface="Aptos" panose="020B0004020202020204" pitchFamily="34" charset="0"/>
              </a:rPr>
              <a:t>Résolution</a:t>
            </a:r>
            <a:r>
              <a:rPr lang="fr-CH" sz="2800" dirty="0">
                <a:latin typeface="Aptos" panose="020B0004020202020204" pitchFamily="34" charset="0"/>
              </a:rPr>
              <a:t> : applique un style en fonction de la résolution en dpi ou en </a:t>
            </a:r>
            <a:r>
              <a:rPr lang="fr-CH" sz="2800" dirty="0" err="1">
                <a:latin typeface="Aptos" panose="020B0004020202020204" pitchFamily="34" charset="0"/>
              </a:rPr>
              <a:t>dppx</a:t>
            </a:r>
            <a:endParaRPr lang="fr-CH" sz="2800" dirty="0">
              <a:latin typeface="Aptos" panose="020B0004020202020204" pitchFamily="34" charset="0"/>
            </a:endParaRPr>
          </a:p>
          <a:p>
            <a:endParaRPr lang="fr-CH" sz="2800" dirty="0">
              <a:latin typeface="Aptos" panose="020B0004020202020204" pitchFamily="34" charset="0"/>
            </a:endParaRPr>
          </a:p>
          <a:p>
            <a:r>
              <a:rPr lang="fr-CH" b="1" dirty="0">
                <a:latin typeface="Aptos" panose="020B0004020202020204" pitchFamily="34" charset="0"/>
              </a:rPr>
              <a:t>Aspect-ratio</a:t>
            </a:r>
            <a:r>
              <a:rPr lang="fr-CH" dirty="0">
                <a:latin typeface="Aptos" panose="020B0004020202020204" pitchFamily="34" charset="0"/>
              </a:rPr>
              <a:t> : en fonction du ratio largeur/hauteur de l’affichage </a:t>
            </a:r>
          </a:p>
          <a:p>
            <a:endParaRPr lang="fr-CH" dirty="0">
              <a:latin typeface="Aptos" panose="020B0004020202020204" pitchFamily="34" charset="0"/>
            </a:endParaRPr>
          </a:p>
          <a:p>
            <a:r>
              <a:rPr lang="fr-CH" b="1" dirty="0" err="1">
                <a:latin typeface="Aptos" panose="020B0004020202020204" pitchFamily="34" charset="0"/>
              </a:rPr>
              <a:t>Color</a:t>
            </a:r>
            <a:r>
              <a:rPr lang="fr-CH" dirty="0">
                <a:latin typeface="Aptos" panose="020B0004020202020204" pitchFamily="34" charset="0"/>
              </a:rPr>
              <a:t>, </a:t>
            </a:r>
            <a:r>
              <a:rPr lang="fr-CH" b="1" dirty="0">
                <a:latin typeface="Aptos" panose="020B0004020202020204" pitchFamily="34" charset="0"/>
              </a:rPr>
              <a:t>min-</a:t>
            </a:r>
            <a:r>
              <a:rPr lang="fr-CH" b="1" dirty="0" err="1">
                <a:latin typeface="Aptos" panose="020B0004020202020204" pitchFamily="34" charset="0"/>
              </a:rPr>
              <a:t>color</a:t>
            </a:r>
            <a:r>
              <a:rPr lang="fr-CH" dirty="0">
                <a:latin typeface="Aptos" panose="020B0004020202020204" pitchFamily="34" charset="0"/>
              </a:rPr>
              <a:t>, </a:t>
            </a:r>
            <a:r>
              <a:rPr lang="fr-CH" b="1" dirty="0">
                <a:latin typeface="Aptos" panose="020B0004020202020204" pitchFamily="34" charset="0"/>
              </a:rPr>
              <a:t>max-</a:t>
            </a:r>
            <a:r>
              <a:rPr lang="fr-CH" b="1" dirty="0" err="1">
                <a:latin typeface="Aptos" panose="020B0004020202020204" pitchFamily="34" charset="0"/>
              </a:rPr>
              <a:t>color</a:t>
            </a:r>
            <a:r>
              <a:rPr lang="fr-CH" dirty="0">
                <a:latin typeface="Aptos" panose="020B0004020202020204" pitchFamily="34" charset="0"/>
              </a:rPr>
              <a:t> : en fonction du nombre de bits par couleurs</a:t>
            </a:r>
          </a:p>
          <a:p>
            <a:pPr marL="0" indent="0">
              <a:buNone/>
            </a:pPr>
            <a:endParaRPr lang="fr-CH" dirty="0">
              <a:latin typeface="Aptos" panose="020B0004020202020204" pitchFamily="34" charset="0"/>
            </a:endParaRPr>
          </a:p>
          <a:p>
            <a:r>
              <a:rPr lang="fr-CH" b="1" dirty="0">
                <a:latin typeface="Aptos" panose="020B0004020202020204" pitchFamily="34" charset="0"/>
              </a:rPr>
              <a:t>Monochrome</a:t>
            </a:r>
            <a:r>
              <a:rPr lang="fr-CH" dirty="0">
                <a:latin typeface="Aptos" panose="020B0004020202020204" pitchFamily="34" charset="0"/>
              </a:rPr>
              <a:t> : les appareils monochromes </a:t>
            </a:r>
          </a:p>
        </p:txBody>
      </p:sp>
      <p:sp>
        <p:nvSpPr>
          <p:cNvPr id="4" name="Espace réservé de la date 3">
            <a:extLst>
              <a:ext uri="{FF2B5EF4-FFF2-40B4-BE49-F238E27FC236}">
                <a16:creationId xmlns:a16="http://schemas.microsoft.com/office/drawing/2014/main" id="{FC3D74E0-A6C5-BF10-07FF-5F211D8A775B}"/>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97422226-736A-466C-8B4C-83E6752645CC}"/>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6941DF17-9FBD-9E62-0BA5-BD2E1B37B15C}"/>
              </a:ext>
            </a:extLst>
          </p:cNvPr>
          <p:cNvSpPr>
            <a:spLocks noGrp="1"/>
          </p:cNvSpPr>
          <p:nvPr>
            <p:ph type="sldNum" sz="quarter" idx="12"/>
            <p:custDataLst>
              <p:tags r:id="rId5"/>
            </p:custDataLst>
          </p:nvPr>
        </p:nvSpPr>
        <p:spPr/>
        <p:txBody>
          <a:bodyPr/>
          <a:lstStyle/>
          <a:p>
            <a:fld id="{7EC78844-CC5A-4589-9636-336429F5EFD4}" type="slidenum">
              <a:rPr lang="fr-CH" smtClean="0"/>
              <a:pPr/>
              <a:t>11</a:t>
            </a:fld>
            <a:endParaRPr lang="fr-CH" dirty="0"/>
          </a:p>
        </p:txBody>
      </p:sp>
    </p:spTree>
    <p:extLst>
      <p:ext uri="{BB962C8B-B14F-4D97-AF65-F5344CB8AC3E}">
        <p14:creationId xmlns:p14="http://schemas.microsoft.com/office/powerpoint/2010/main" val="281564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46BC2-FA33-497D-A97D-5797D694DD4E}"/>
              </a:ext>
            </a:extLst>
          </p:cNvPr>
          <p:cNvSpPr>
            <a:spLocks noGrp="1"/>
          </p:cNvSpPr>
          <p:nvPr>
            <p:ph type="title"/>
          </p:nvPr>
        </p:nvSpPr>
        <p:spPr/>
        <p:txBody>
          <a:bodyPr/>
          <a:lstStyle/>
          <a:p>
            <a:r>
              <a:rPr lang="fr-CH" b="1" dirty="0">
                <a:solidFill>
                  <a:srgbClr val="00B0F0"/>
                </a:solidFill>
                <a:latin typeface="Aptos SemiBold" panose="020B0004020202020204" pitchFamily="34" charset="0"/>
              </a:rPr>
              <a:t>Syntaxe : côté HTML</a:t>
            </a:r>
          </a:p>
        </p:txBody>
      </p:sp>
      <p:sp>
        <p:nvSpPr>
          <p:cNvPr id="3" name="Espace réservé du contenu 2">
            <a:extLst>
              <a:ext uri="{FF2B5EF4-FFF2-40B4-BE49-F238E27FC236}">
                <a16:creationId xmlns:a16="http://schemas.microsoft.com/office/drawing/2014/main" id="{72DED15C-06F1-4A2B-8FAA-8B1DB7D7498B}"/>
              </a:ext>
            </a:extLst>
          </p:cNvPr>
          <p:cNvSpPr>
            <a:spLocks noGrp="1"/>
          </p:cNvSpPr>
          <p:nvPr>
            <p:ph idx="1"/>
          </p:nvPr>
        </p:nvSpPr>
        <p:spPr>
          <a:xfrm>
            <a:off x="1127448" y="2132856"/>
            <a:ext cx="10369152" cy="3429000"/>
          </a:xfrm>
        </p:spPr>
        <p:txBody>
          <a:bodyPr>
            <a:normAutofit/>
          </a:bodyPr>
          <a:lstStyle/>
          <a:p>
            <a:r>
              <a:rPr lang="fr-CH" sz="2400" dirty="0">
                <a:latin typeface="Aptos" panose="020B0004020202020204" pitchFamily="34" charset="0"/>
              </a:rPr>
              <a:t>Elle se situe dans la balise </a:t>
            </a:r>
            <a:r>
              <a:rPr lang="fr-CH" sz="2400" dirty="0" err="1">
                <a:latin typeface="Aptos" panose="020B0004020202020204" pitchFamily="34" charset="0"/>
              </a:rPr>
              <a:t>head</a:t>
            </a:r>
            <a:r>
              <a:rPr lang="fr-CH" sz="2400" dirty="0">
                <a:latin typeface="Aptos" panose="020B0004020202020204" pitchFamily="34" charset="0"/>
              </a:rPr>
              <a:t> du HTML</a:t>
            </a:r>
          </a:p>
          <a:p>
            <a:r>
              <a:rPr lang="fr-CH" sz="2400" dirty="0">
                <a:latin typeface="Aptos" panose="020B0004020202020204" pitchFamily="34" charset="0"/>
              </a:rPr>
              <a:t>Elle est nécessaire pour l’affichage sur le mobile </a:t>
            </a:r>
          </a:p>
          <a:p>
            <a:r>
              <a:rPr lang="fr-CH" sz="2400" dirty="0">
                <a:latin typeface="Aptos" panose="020B0004020202020204" pitchFamily="34" charset="0"/>
              </a:rPr>
              <a:t>On y défini</a:t>
            </a:r>
          </a:p>
          <a:p>
            <a:pPr lvl="1"/>
            <a:r>
              <a:rPr lang="fr-CH" sz="1800" dirty="0">
                <a:latin typeface="Aptos" panose="020B0004020202020204" pitchFamily="34" charset="0"/>
              </a:rPr>
              <a:t>Le nom (</a:t>
            </a:r>
            <a:r>
              <a:rPr lang="fr-CH" sz="1800" dirty="0" err="1">
                <a:latin typeface="Aptos" panose="020B0004020202020204" pitchFamily="34" charset="0"/>
              </a:rPr>
              <a:t>viewport</a:t>
            </a:r>
            <a:r>
              <a:rPr lang="fr-CH" sz="1800" dirty="0">
                <a:latin typeface="Aptos" panose="020B0004020202020204" pitchFamily="34" charset="0"/>
              </a:rPr>
              <a:t>)</a:t>
            </a:r>
          </a:p>
          <a:p>
            <a:pPr lvl="1"/>
            <a:r>
              <a:rPr lang="fr-CH" sz="1800" dirty="0">
                <a:latin typeface="Aptos" panose="020B0004020202020204" pitchFamily="34" charset="0"/>
              </a:rPr>
              <a:t>Le contenu : sa largeur initiale</a:t>
            </a:r>
          </a:p>
          <a:p>
            <a:pPr lvl="1"/>
            <a:r>
              <a:rPr lang="fr-CH" sz="1800" dirty="0">
                <a:latin typeface="Aptos" panose="020B0004020202020204" pitchFamily="34" charset="0"/>
              </a:rPr>
              <a:t>Echelle initiale : niveau de zoom lorsque la page </a:t>
            </a:r>
            <a:r>
              <a:rPr lang="fr-CH" sz="1800">
                <a:latin typeface="Aptos" panose="020B0004020202020204" pitchFamily="34" charset="0"/>
              </a:rPr>
              <a:t>est chargée </a:t>
            </a:r>
            <a:endParaRPr lang="fr-CH" sz="1800" dirty="0">
              <a:latin typeface="Aptos" panose="020B0004020202020204" pitchFamily="34" charset="0"/>
            </a:endParaRPr>
          </a:p>
          <a:p>
            <a:pPr lvl="1"/>
            <a:endParaRPr lang="fr-CH" sz="1600" dirty="0"/>
          </a:p>
          <a:p>
            <a:endParaRPr lang="en-US" sz="14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800000"/>
                </a:solidFill>
                <a:latin typeface="Consolas" panose="020B0609020204030204" pitchFamily="49" charset="0"/>
              </a:rPr>
              <a:t>&lt;meta</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"viewport"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content</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"width=device-width, initial-scale=1.0"</a:t>
            </a:r>
            <a:r>
              <a:rPr lang="en-US" sz="1800" dirty="0">
                <a:solidFill>
                  <a:srgbClr val="800000"/>
                </a:solidFill>
                <a:latin typeface="Consolas" panose="020B0609020204030204" pitchFamily="49" charset="0"/>
              </a:rPr>
              <a:t>&gt;</a:t>
            </a:r>
            <a:endParaRPr lang="en-US" sz="1800" dirty="0">
              <a:solidFill>
                <a:srgbClr val="000000"/>
              </a:solidFill>
              <a:latin typeface="Consolas" panose="020B0609020204030204" pitchFamily="49" charset="0"/>
            </a:endParaRPr>
          </a:p>
          <a:p>
            <a:pPr marL="457200" lvl="1" indent="0">
              <a:buNone/>
            </a:pPr>
            <a:endParaRPr lang="fr-CH" dirty="0"/>
          </a:p>
          <a:p>
            <a:pPr lvl="1"/>
            <a:endParaRPr lang="fr-CH" sz="1600" dirty="0"/>
          </a:p>
          <a:p>
            <a:endParaRPr lang="fr-CH" sz="2000" dirty="0"/>
          </a:p>
        </p:txBody>
      </p:sp>
      <p:sp>
        <p:nvSpPr>
          <p:cNvPr id="4" name="Espace réservé du pied de page 3">
            <a:extLst>
              <a:ext uri="{FF2B5EF4-FFF2-40B4-BE49-F238E27FC236}">
                <a16:creationId xmlns:a16="http://schemas.microsoft.com/office/drawing/2014/main" id="{0ECEE868-47AB-4EB3-A43C-109AC5B32E34}"/>
              </a:ext>
            </a:extLst>
          </p:cNvPr>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defPPr>
              <a:defRPr lang="fr-CH"/>
            </a:defPPr>
            <a:lvl1pPr algn="ctr" rtl="0" fontAlgn="base">
              <a:spcBef>
                <a:spcPct val="0"/>
              </a:spcBef>
              <a:spcAft>
                <a:spcPct val="0"/>
              </a:spcAft>
              <a:defRPr sz="1000" kern="1200">
                <a:solidFill>
                  <a:schemeClr val="tx1">
                    <a:tint val="75000"/>
                  </a:schemeClr>
                </a:solidFill>
                <a:latin typeface="+mj-lt"/>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a:lstStyle>
          <a:p>
            <a:r>
              <a:rPr lang="fr-CH"/>
              <a:t>info@formationcontinue.ch - 027 606 90 43</a:t>
            </a:r>
            <a:endParaRPr lang="fr-CH" dirty="0"/>
          </a:p>
        </p:txBody>
      </p:sp>
      <p:sp>
        <p:nvSpPr>
          <p:cNvPr id="5" name="Espace réservé du numéro de diapositive 4">
            <a:extLst>
              <a:ext uri="{FF2B5EF4-FFF2-40B4-BE49-F238E27FC236}">
                <a16:creationId xmlns:a16="http://schemas.microsoft.com/office/drawing/2014/main" id="{08D7A7FC-C650-427E-B1B2-B1B1489A77ED}"/>
              </a:ext>
            </a:extLst>
          </p:cNvPr>
          <p:cNvSpPr>
            <a:spLocks noGrp="1"/>
          </p:cNvSpPr>
          <p:nvPr>
            <p:ph type="sldNum" sz="quarter" idx="4"/>
          </p:nvPr>
        </p:nvSpPr>
        <p:spPr>
          <a:xfrm>
            <a:off x="6588224" y="6460157"/>
            <a:ext cx="1905000" cy="353219"/>
          </a:xfrm>
          <a:prstGeom prst="rect">
            <a:avLst/>
          </a:prstGeom>
        </p:spPr>
        <p:txBody>
          <a:bodyPr/>
          <a:lstStyle>
            <a:defPPr>
              <a:defRPr lang="fr-CH"/>
            </a:defPPr>
            <a:lvl1pPr algn="r" rtl="0" fontAlgn="base">
              <a:spcBef>
                <a:spcPct val="0"/>
              </a:spcBef>
              <a:spcAft>
                <a:spcPct val="0"/>
              </a:spcAft>
              <a:defRPr sz="1400" kern="1200">
                <a:solidFill>
                  <a:schemeClr val="tx1"/>
                </a:solidFill>
                <a:latin typeface="+mn-lt"/>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a:lstStyle>
          <a:p>
            <a:fld id="{7EC78844-CC5A-4589-9636-336429F5EFD4}" type="slidenum">
              <a:rPr lang="fr-CH" smtClean="0"/>
              <a:pPr/>
              <a:t>12</a:t>
            </a:fld>
            <a:endParaRPr lang="fr-CH" dirty="0"/>
          </a:p>
        </p:txBody>
      </p:sp>
      <p:sp>
        <p:nvSpPr>
          <p:cNvPr id="6" name="Espace réservé de la date 5">
            <a:extLst>
              <a:ext uri="{FF2B5EF4-FFF2-40B4-BE49-F238E27FC236}">
                <a16:creationId xmlns:a16="http://schemas.microsoft.com/office/drawing/2014/main" id="{A7ECBCB1-53A8-420D-A339-920D06C00A77}"/>
              </a:ext>
            </a:extLst>
          </p:cNvPr>
          <p:cNvSpPr>
            <a:spLocks noGrp="1"/>
          </p:cNvSpPr>
          <p:nvPr>
            <p:ph type="dt" sz="half" idx="2"/>
          </p:nvPr>
        </p:nvSpPr>
        <p:spPr>
          <a:xfrm>
            <a:off x="949424" y="6448251"/>
            <a:ext cx="2057400" cy="365125"/>
          </a:xfrm>
          <a:prstGeom prst="rect">
            <a:avLst/>
          </a:prstGeom>
        </p:spPr>
        <p:txBody>
          <a:bodyPr vert="horz" lIns="91440" tIns="45720" rIns="91440" bIns="45720" rtlCol="0" anchor="ctr"/>
          <a:lstStyle>
            <a:defPPr>
              <a:defRPr lang="fr-CH"/>
            </a:defPPr>
            <a:lvl1pPr algn="l" rtl="0" fontAlgn="base">
              <a:spcBef>
                <a:spcPct val="0"/>
              </a:spcBef>
              <a:spcAft>
                <a:spcPct val="0"/>
              </a:spcAft>
              <a:defRPr sz="1200" kern="1200">
                <a:solidFill>
                  <a:schemeClr val="tx1">
                    <a:tint val="75000"/>
                  </a:schemeClr>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a:lstStyle>
          <a:p>
            <a:r>
              <a:rPr lang="fr-FR"/>
              <a:t>www.formationcontinue.ch</a:t>
            </a:r>
            <a:endParaRPr lang="fr-CH" dirty="0"/>
          </a:p>
        </p:txBody>
      </p:sp>
    </p:spTree>
    <p:extLst>
      <p:ext uri="{BB962C8B-B14F-4D97-AF65-F5344CB8AC3E}">
        <p14:creationId xmlns:p14="http://schemas.microsoft.com/office/powerpoint/2010/main" val="146762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2699-8FD4-59C9-F7DB-EF71EF8B5F4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69C78B3-A72B-4979-4E5F-6D5D8073329C}"/>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Autres paramètres de la balise </a:t>
            </a:r>
          </a:p>
        </p:txBody>
      </p:sp>
      <p:sp>
        <p:nvSpPr>
          <p:cNvPr id="3" name="Espace réservé du contenu 2">
            <a:extLst>
              <a:ext uri="{FF2B5EF4-FFF2-40B4-BE49-F238E27FC236}">
                <a16:creationId xmlns:a16="http://schemas.microsoft.com/office/drawing/2014/main" id="{4405E0FC-9473-A55E-7260-3993F94BD614}"/>
              </a:ext>
            </a:extLst>
          </p:cNvPr>
          <p:cNvSpPr>
            <a:spLocks noGrp="1"/>
          </p:cNvSpPr>
          <p:nvPr>
            <p:ph idx="1"/>
            <p:custDataLst>
              <p:tags r:id="rId2"/>
            </p:custDataLst>
          </p:nvPr>
        </p:nvSpPr>
        <p:spPr/>
        <p:txBody>
          <a:bodyPr>
            <a:normAutofit/>
          </a:bodyPr>
          <a:lstStyle/>
          <a:p>
            <a:r>
              <a:rPr lang="fr-CH" sz="2800" dirty="0">
                <a:latin typeface="Aptos" panose="020B0004020202020204" pitchFamily="34" charset="0"/>
              </a:rPr>
              <a:t>Vous pouvez définir les paramètres suivants pour la balise </a:t>
            </a:r>
            <a:r>
              <a:rPr lang="fr-CH" sz="2800" dirty="0" err="1">
                <a:latin typeface="Aptos" panose="020B0004020202020204" pitchFamily="34" charset="0"/>
              </a:rPr>
              <a:t>viewport</a:t>
            </a:r>
            <a:endParaRPr lang="fr-CH" dirty="0">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4000" b="0" i="0" u="none" strike="noStrike" cap="none" normalizeH="0" baseline="0" dirty="0">
              <a:ln>
                <a:noFill/>
              </a:ln>
              <a:solidFill>
                <a:schemeClr val="tx1"/>
              </a:solidFill>
              <a:effectLst/>
              <a:latin typeface="Arial" panose="020B0604020202020204" pitchFamily="34" charset="0"/>
            </a:endParaRPr>
          </a:p>
          <a:p>
            <a:pPr lvl="1" fontAlgn="base">
              <a:spcAft>
                <a:spcPct val="0"/>
              </a:spcAft>
            </a:pPr>
            <a:r>
              <a:rPr lang="fr-FR" altLang="fr-FR" b="1" dirty="0">
                <a:latin typeface="Aptos" panose="020B0004020202020204" pitchFamily="34" charset="0"/>
              </a:rPr>
              <a:t>initial-</a:t>
            </a:r>
            <a:r>
              <a:rPr lang="fr-FR" altLang="fr-FR" b="1" dirty="0" err="1">
                <a:latin typeface="Aptos" panose="020B0004020202020204" pitchFamily="34" charset="0"/>
              </a:rPr>
              <a:t>scale</a:t>
            </a:r>
            <a:r>
              <a:rPr lang="fr-FR" altLang="fr-FR" dirty="0">
                <a:latin typeface="Aptos" panose="020B0004020202020204" pitchFamily="34" charset="0"/>
              </a:rPr>
              <a:t> : Définit le zoom initial de la page, que nous définissons à 1.</a:t>
            </a:r>
          </a:p>
          <a:p>
            <a:pPr lvl="1" fontAlgn="base">
              <a:spcAft>
                <a:spcPct val="0"/>
              </a:spcAft>
            </a:pPr>
            <a:r>
              <a:rPr lang="fr-FR" altLang="fr-FR" b="1" dirty="0" err="1">
                <a:latin typeface="Aptos" panose="020B0004020202020204" pitchFamily="34" charset="0"/>
              </a:rPr>
              <a:t>Height</a:t>
            </a:r>
            <a:r>
              <a:rPr lang="fr-FR" altLang="fr-FR" dirty="0">
                <a:latin typeface="Aptos" panose="020B0004020202020204" pitchFamily="34" charset="0"/>
              </a:rPr>
              <a:t> : </a:t>
            </a:r>
            <a:r>
              <a:rPr lang="fr-FR" altLang="fr-FR" dirty="0" err="1">
                <a:latin typeface="Aptos" panose="020B0004020202020204" pitchFamily="34" charset="0"/>
              </a:rPr>
              <a:t>Definit</a:t>
            </a:r>
            <a:r>
              <a:rPr lang="fr-FR" altLang="fr-FR" dirty="0">
                <a:latin typeface="Aptos" panose="020B0004020202020204" pitchFamily="34" charset="0"/>
              </a:rPr>
              <a:t> une hauteur spécifique pour la fenêtre.</a:t>
            </a:r>
          </a:p>
          <a:p>
            <a:pPr lvl="1" fontAlgn="base">
              <a:spcAft>
                <a:spcPct val="0"/>
              </a:spcAft>
            </a:pPr>
            <a:r>
              <a:rPr lang="fr-FR" altLang="fr-FR" b="1" dirty="0">
                <a:latin typeface="Aptos" panose="020B0004020202020204" pitchFamily="34" charset="0"/>
              </a:rPr>
              <a:t>minimum-</a:t>
            </a:r>
            <a:r>
              <a:rPr lang="fr-FR" altLang="fr-FR" b="1" dirty="0" err="1">
                <a:latin typeface="Aptos" panose="020B0004020202020204" pitchFamily="34" charset="0"/>
              </a:rPr>
              <a:t>scale</a:t>
            </a:r>
            <a:r>
              <a:rPr lang="fr-FR" altLang="fr-FR" b="1" dirty="0">
                <a:latin typeface="Aptos" panose="020B0004020202020204" pitchFamily="34" charset="0"/>
              </a:rPr>
              <a:t> </a:t>
            </a:r>
            <a:r>
              <a:rPr lang="fr-FR" altLang="fr-FR" dirty="0">
                <a:latin typeface="Aptos" panose="020B0004020202020204" pitchFamily="34" charset="0"/>
              </a:rPr>
              <a:t>: Définit le niveau minimal de zoom</a:t>
            </a:r>
          </a:p>
          <a:p>
            <a:pPr lvl="1" fontAlgn="base">
              <a:spcAft>
                <a:spcPct val="0"/>
              </a:spcAft>
            </a:pPr>
            <a:r>
              <a:rPr lang="fr-FR" altLang="fr-FR" b="1" dirty="0">
                <a:latin typeface="Aptos" panose="020B0004020202020204" pitchFamily="34" charset="0"/>
              </a:rPr>
              <a:t>user-scalable </a:t>
            </a:r>
            <a:r>
              <a:rPr lang="fr-FR" altLang="fr-FR" dirty="0">
                <a:latin typeface="Aptos" panose="020B0004020202020204" pitchFamily="34" charset="0"/>
              </a:rPr>
              <a:t>: Empêche le zoom si défini à no.</a:t>
            </a:r>
          </a:p>
          <a:p>
            <a:pPr lvl="1" fontAlgn="base">
              <a:spcAft>
                <a:spcPct val="0"/>
              </a:spcAft>
            </a:pPr>
            <a:r>
              <a:rPr lang="fr-FR" altLang="fr-FR" b="1" dirty="0">
                <a:latin typeface="Aptos" panose="020B0004020202020204" pitchFamily="34" charset="0"/>
              </a:rPr>
              <a:t>maximum-</a:t>
            </a:r>
            <a:r>
              <a:rPr lang="fr-FR" altLang="fr-FR" b="1" dirty="0" err="1">
                <a:latin typeface="Aptos" panose="020B0004020202020204" pitchFamily="34" charset="0"/>
              </a:rPr>
              <a:t>scale</a:t>
            </a:r>
            <a:r>
              <a:rPr lang="fr-FR" altLang="fr-FR" b="1" dirty="0">
                <a:latin typeface="Aptos" panose="020B0004020202020204" pitchFamily="34" charset="0"/>
              </a:rPr>
              <a:t> </a:t>
            </a:r>
            <a:r>
              <a:rPr lang="fr-FR" altLang="fr-FR" dirty="0">
                <a:latin typeface="Aptos" panose="020B0004020202020204" pitchFamily="34" charset="0"/>
              </a:rPr>
              <a:t>: Définit le niveau maximal de zoom.</a:t>
            </a:r>
          </a:p>
          <a:p>
            <a:pPr lvl="1" fontAlgn="base">
              <a:spcAft>
                <a:spcPct val="0"/>
              </a:spcAft>
            </a:pPr>
            <a:endParaRPr lang="fr-FR" altLang="fr-FR" dirty="0">
              <a:latin typeface="Aptos" panose="020B0004020202020204" pitchFamily="34" charset="0"/>
            </a:endParaRPr>
          </a:p>
          <a:p>
            <a:pPr fontAlgn="base">
              <a:spcAft>
                <a:spcPct val="0"/>
              </a:spcAft>
            </a:pPr>
            <a:r>
              <a:rPr lang="fr-FR" altLang="fr-FR" dirty="0">
                <a:latin typeface="Aptos" panose="020B0004020202020204" pitchFamily="34" charset="0"/>
              </a:rPr>
              <a:t>Eviter de limiter le zoom </a:t>
            </a:r>
          </a:p>
          <a:p>
            <a:endParaRPr lang="fr-CH" sz="2800" dirty="0">
              <a:latin typeface="Aptos" panose="020B0004020202020204" pitchFamily="34" charset="0"/>
            </a:endParaRPr>
          </a:p>
          <a:p>
            <a:pPr lvl="1"/>
            <a:endParaRPr lang="fr-CH" dirty="0">
              <a:latin typeface="Aptos" panose="020B0004020202020204" pitchFamily="34" charset="0"/>
            </a:endParaRPr>
          </a:p>
        </p:txBody>
      </p:sp>
      <p:sp>
        <p:nvSpPr>
          <p:cNvPr id="4" name="Espace réservé de la date 3">
            <a:extLst>
              <a:ext uri="{FF2B5EF4-FFF2-40B4-BE49-F238E27FC236}">
                <a16:creationId xmlns:a16="http://schemas.microsoft.com/office/drawing/2014/main" id="{AB7372EB-0525-CDDA-23E8-D28D74283070}"/>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A11E16B2-67FC-8946-46F4-16D7ADCF0520}"/>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47344B65-CD68-C6E0-DE31-433A2FFFF242}"/>
              </a:ext>
            </a:extLst>
          </p:cNvPr>
          <p:cNvSpPr>
            <a:spLocks noGrp="1"/>
          </p:cNvSpPr>
          <p:nvPr>
            <p:ph type="sldNum" sz="quarter" idx="12"/>
            <p:custDataLst>
              <p:tags r:id="rId5"/>
            </p:custDataLst>
          </p:nvPr>
        </p:nvSpPr>
        <p:spPr/>
        <p:txBody>
          <a:bodyPr/>
          <a:lstStyle/>
          <a:p>
            <a:fld id="{7EC78844-CC5A-4589-9636-336429F5EFD4}" type="slidenum">
              <a:rPr lang="fr-CH" smtClean="0"/>
              <a:pPr/>
              <a:t>13</a:t>
            </a:fld>
            <a:endParaRPr lang="fr-CH" dirty="0"/>
          </a:p>
        </p:txBody>
      </p:sp>
      <p:sp>
        <p:nvSpPr>
          <p:cNvPr id="7" name="Rectangle 1">
            <a:extLst>
              <a:ext uri="{FF2B5EF4-FFF2-40B4-BE49-F238E27FC236}">
                <a16:creationId xmlns:a16="http://schemas.microsoft.com/office/drawing/2014/main" id="{5E1FA34A-E32F-1C5A-270F-DC967429A92F}"/>
              </a:ext>
            </a:extLst>
          </p:cNvPr>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rgbClr val="1B1B1B"/>
              </a:solidFill>
              <a:effectLst/>
              <a:latin typeface="Inter"/>
            </a:endParaRPr>
          </a:p>
        </p:txBody>
      </p:sp>
    </p:spTree>
    <p:extLst>
      <p:ext uri="{BB962C8B-B14F-4D97-AF65-F5344CB8AC3E}">
        <p14:creationId xmlns:p14="http://schemas.microsoft.com/office/powerpoint/2010/main" val="100056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AB4CC-E1B8-60D0-BB12-EB6F612D747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0A10994-BB3D-88DE-C8C1-92C1823B5AAC}"/>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Les bonnes pratiques </a:t>
            </a:r>
          </a:p>
        </p:txBody>
      </p:sp>
      <p:sp>
        <p:nvSpPr>
          <p:cNvPr id="3" name="Espace réservé du contenu 2">
            <a:extLst>
              <a:ext uri="{FF2B5EF4-FFF2-40B4-BE49-F238E27FC236}">
                <a16:creationId xmlns:a16="http://schemas.microsoft.com/office/drawing/2014/main" id="{DD9DA588-92DE-CE08-F3EA-61DCF208EDC5}"/>
              </a:ext>
            </a:extLst>
          </p:cNvPr>
          <p:cNvSpPr>
            <a:spLocks noGrp="1"/>
          </p:cNvSpPr>
          <p:nvPr>
            <p:ph idx="1"/>
            <p:custDataLst>
              <p:tags r:id="rId2"/>
            </p:custDataLst>
          </p:nvPr>
        </p:nvSpPr>
        <p:spPr/>
        <p:txBody>
          <a:bodyPr>
            <a:normAutofit/>
          </a:bodyPr>
          <a:lstStyle/>
          <a:p>
            <a:r>
              <a:rPr lang="fr-CH" dirty="0">
                <a:latin typeface="Aptos" panose="020B0004020202020204" pitchFamily="34" charset="0"/>
              </a:rPr>
              <a:t>Mobile First </a:t>
            </a:r>
          </a:p>
          <a:p>
            <a:r>
              <a:rPr lang="fr-CH" dirty="0">
                <a:latin typeface="Aptos" panose="020B0004020202020204" pitchFamily="34" charset="0"/>
              </a:rPr>
              <a:t>Regrouper les média </a:t>
            </a:r>
            <a:r>
              <a:rPr lang="fr-CH" dirty="0" err="1">
                <a:latin typeface="Aptos" panose="020B0004020202020204" pitchFamily="34" charset="0"/>
              </a:rPr>
              <a:t>queries</a:t>
            </a:r>
            <a:endParaRPr lang="fr-CH" dirty="0">
              <a:latin typeface="Aptos" panose="020B0004020202020204" pitchFamily="34" charset="0"/>
            </a:endParaRPr>
          </a:p>
          <a:p>
            <a:r>
              <a:rPr lang="fr-CH" sz="2800" dirty="0">
                <a:latin typeface="Aptos" panose="020B0004020202020204" pitchFamily="34" charset="0"/>
              </a:rPr>
              <a:t>Utiliser des </a:t>
            </a:r>
            <a:r>
              <a:rPr lang="fr-CH" dirty="0">
                <a:latin typeface="Aptos" panose="020B0004020202020204" pitchFamily="34" charset="0"/>
              </a:rPr>
              <a:t>unités relatives</a:t>
            </a:r>
          </a:p>
          <a:p>
            <a:r>
              <a:rPr lang="fr-CH" dirty="0">
                <a:latin typeface="Aptos" panose="020B0004020202020204" pitchFamily="34" charset="0"/>
              </a:rPr>
              <a:t>Ne pas avoir trop de </a:t>
            </a:r>
            <a:r>
              <a:rPr lang="fr-CH" dirty="0" err="1">
                <a:latin typeface="Aptos" panose="020B0004020202020204" pitchFamily="34" charset="0"/>
              </a:rPr>
              <a:t>breakpoint</a:t>
            </a:r>
            <a:endParaRPr lang="fr-CH" dirty="0">
              <a:latin typeface="Aptos" panose="020B0004020202020204" pitchFamily="34" charset="0"/>
            </a:endParaRPr>
          </a:p>
          <a:p>
            <a:pPr lvl="1"/>
            <a:r>
              <a:rPr lang="fr-CH" dirty="0">
                <a:latin typeface="Aptos" panose="020B0004020202020204" pitchFamily="34" charset="0"/>
              </a:rPr>
              <a:t>Se concentrer sur le design plus que sur les appareils</a:t>
            </a:r>
          </a:p>
          <a:p>
            <a:pPr lvl="1"/>
            <a:r>
              <a:rPr lang="fr-CH" dirty="0">
                <a:latin typeface="Aptos" panose="020B0004020202020204" pitchFamily="34" charset="0"/>
              </a:rPr>
              <a:t>Où est-il nécessaire de «casser»</a:t>
            </a:r>
          </a:p>
          <a:p>
            <a:r>
              <a:rPr lang="fr-CH" sz="2800" dirty="0">
                <a:latin typeface="Aptos" panose="020B0004020202020204" pitchFamily="34" charset="0"/>
              </a:rPr>
              <a:t>Tester sur les écrans (en vrai)</a:t>
            </a:r>
          </a:p>
          <a:p>
            <a:endParaRPr lang="fr-CH" sz="2800" dirty="0">
              <a:latin typeface="Aptos" panose="020B0004020202020204" pitchFamily="34" charset="0"/>
            </a:endParaRPr>
          </a:p>
          <a:p>
            <a:endParaRPr lang="fr-CH" sz="2800" dirty="0">
              <a:latin typeface="Aptos" panose="020B0004020202020204" pitchFamily="34" charset="0"/>
            </a:endParaRPr>
          </a:p>
        </p:txBody>
      </p:sp>
      <p:sp>
        <p:nvSpPr>
          <p:cNvPr id="4" name="Espace réservé de la date 3">
            <a:extLst>
              <a:ext uri="{FF2B5EF4-FFF2-40B4-BE49-F238E27FC236}">
                <a16:creationId xmlns:a16="http://schemas.microsoft.com/office/drawing/2014/main" id="{A9D9BB1A-C0BC-7B82-BD4C-84E6C4EB18D9}"/>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A56B8ED2-1FFD-C996-30A9-06A4D56499FE}"/>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C52D1DBC-9519-CAE6-3701-DAE8A4766DE9}"/>
              </a:ext>
            </a:extLst>
          </p:cNvPr>
          <p:cNvSpPr>
            <a:spLocks noGrp="1"/>
          </p:cNvSpPr>
          <p:nvPr>
            <p:ph type="sldNum" sz="quarter" idx="12"/>
            <p:custDataLst>
              <p:tags r:id="rId5"/>
            </p:custDataLst>
          </p:nvPr>
        </p:nvSpPr>
        <p:spPr/>
        <p:txBody>
          <a:bodyPr/>
          <a:lstStyle/>
          <a:p>
            <a:fld id="{7EC78844-CC5A-4589-9636-336429F5EFD4}" type="slidenum">
              <a:rPr lang="fr-CH" smtClean="0"/>
              <a:pPr/>
              <a:t>14</a:t>
            </a:fld>
            <a:endParaRPr lang="fr-CH" dirty="0"/>
          </a:p>
        </p:txBody>
      </p:sp>
    </p:spTree>
    <p:extLst>
      <p:ext uri="{BB962C8B-B14F-4D97-AF65-F5344CB8AC3E}">
        <p14:creationId xmlns:p14="http://schemas.microsoft.com/office/powerpoint/2010/main" val="322391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D4B35-7976-2140-D016-2E9BF4A2FDDE}"/>
              </a:ext>
            </a:extLst>
          </p:cNvPr>
          <p:cNvSpPr>
            <a:spLocks noGrp="1"/>
          </p:cNvSpPr>
          <p:nvPr>
            <p:ph type="title"/>
            <p:custDataLst>
              <p:tags r:id="rId1"/>
            </p:custDataLst>
          </p:nvPr>
        </p:nvSpPr>
        <p:spPr>
          <a:xfrm>
            <a:off x="527115" y="2910362"/>
            <a:ext cx="10515600" cy="1325563"/>
          </a:xfrm>
        </p:spPr>
        <p:txBody>
          <a:bodyPr>
            <a:normAutofit/>
          </a:bodyPr>
          <a:lstStyle/>
          <a:p>
            <a:r>
              <a:rPr lang="fr-CH" sz="6000" b="1" dirty="0">
                <a:solidFill>
                  <a:srgbClr val="00B0F0"/>
                </a:solidFill>
                <a:latin typeface="Aptos Black" panose="020B0004020202020204" pitchFamily="34" charset="0"/>
              </a:rPr>
              <a:t>RESPONSIVE DESIGN</a:t>
            </a:r>
          </a:p>
        </p:txBody>
      </p:sp>
      <p:sp>
        <p:nvSpPr>
          <p:cNvPr id="4" name="Espace réservé de la date 3">
            <a:extLst>
              <a:ext uri="{FF2B5EF4-FFF2-40B4-BE49-F238E27FC236}">
                <a16:creationId xmlns:a16="http://schemas.microsoft.com/office/drawing/2014/main" id="{0262C916-C523-D78F-8E44-7344AF4257EF}"/>
              </a:ext>
            </a:extLst>
          </p:cNvPr>
          <p:cNvSpPr>
            <a:spLocks noGrp="1"/>
          </p:cNvSpPr>
          <p:nvPr>
            <p:ph type="dt" sz="half" idx="10"/>
            <p:custDataLst>
              <p:tags r:id="rId2"/>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42CE6961-1BAE-3558-1F0D-7C6F706E9287}"/>
              </a:ext>
            </a:extLst>
          </p:cNvPr>
          <p:cNvSpPr>
            <a:spLocks noGrp="1"/>
          </p:cNvSpPr>
          <p:nvPr>
            <p:ph type="ftr" sz="quarter" idx="11"/>
            <p:custDataLst>
              <p:tags r:id="rId3"/>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7D9E4241-5A79-AEBE-B380-310FEFCE8712}"/>
              </a:ext>
            </a:extLst>
          </p:cNvPr>
          <p:cNvSpPr>
            <a:spLocks noGrp="1"/>
          </p:cNvSpPr>
          <p:nvPr>
            <p:ph type="sldNum" sz="quarter" idx="12"/>
            <p:custDataLst>
              <p:tags r:id="rId4"/>
            </p:custDataLst>
          </p:nvPr>
        </p:nvSpPr>
        <p:spPr/>
        <p:txBody>
          <a:bodyPr/>
          <a:lstStyle/>
          <a:p>
            <a:fld id="{7EC78844-CC5A-4589-9636-336429F5EFD4}" type="slidenum">
              <a:rPr lang="fr-CH" smtClean="0"/>
              <a:pPr/>
              <a:t>2</a:t>
            </a:fld>
            <a:endParaRPr lang="fr-CH" dirty="0"/>
          </a:p>
        </p:txBody>
      </p:sp>
    </p:spTree>
    <p:extLst>
      <p:ext uri="{BB962C8B-B14F-4D97-AF65-F5344CB8AC3E}">
        <p14:creationId xmlns:p14="http://schemas.microsoft.com/office/powerpoint/2010/main" val="90928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D4B35-7976-2140-D016-2E9BF4A2FDDE}"/>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Définition</a:t>
            </a:r>
          </a:p>
        </p:txBody>
      </p:sp>
      <p:sp>
        <p:nvSpPr>
          <p:cNvPr id="3" name="Espace réservé du contenu 2">
            <a:extLst>
              <a:ext uri="{FF2B5EF4-FFF2-40B4-BE49-F238E27FC236}">
                <a16:creationId xmlns:a16="http://schemas.microsoft.com/office/drawing/2014/main" id="{2F6CCF83-9E86-EA22-2B2B-604B1ECA712C}"/>
              </a:ext>
            </a:extLst>
          </p:cNvPr>
          <p:cNvSpPr>
            <a:spLocks noGrp="1"/>
          </p:cNvSpPr>
          <p:nvPr>
            <p:ph idx="1"/>
            <p:custDataLst>
              <p:tags r:id="rId2"/>
            </p:custDataLst>
          </p:nvPr>
        </p:nvSpPr>
        <p:spPr>
          <a:xfrm>
            <a:off x="838200" y="1825625"/>
            <a:ext cx="3889648" cy="4351338"/>
          </a:xfrm>
        </p:spPr>
        <p:txBody>
          <a:bodyPr>
            <a:normAutofit/>
          </a:bodyPr>
          <a:lstStyle/>
          <a:p>
            <a:r>
              <a:rPr lang="fr-CH" sz="2400" dirty="0">
                <a:latin typeface="Aptos" panose="020B0004020202020204" pitchFamily="34" charset="0"/>
              </a:rPr>
              <a:t>Technique de conception </a:t>
            </a:r>
            <a:r>
              <a:rPr lang="fr-FR" sz="2400" dirty="0">
                <a:latin typeface="Aptos" panose="020B0004020202020204" pitchFamily="34" charset="0"/>
              </a:rPr>
              <a:t>qui permet au contenu de s’adapter aux différentes tailles d’écran</a:t>
            </a:r>
          </a:p>
          <a:p>
            <a:endParaRPr lang="fr-FR" sz="2400" dirty="0">
              <a:latin typeface="Aptos" panose="020B0004020202020204" pitchFamily="34" charset="0"/>
            </a:endParaRPr>
          </a:p>
          <a:p>
            <a:endParaRPr lang="fr-FR" sz="2400" dirty="0">
              <a:latin typeface="Aptos" panose="020B0004020202020204" pitchFamily="34" charset="0"/>
            </a:endParaRPr>
          </a:p>
          <a:p>
            <a:endParaRPr lang="fr-FR" sz="2400" dirty="0">
              <a:latin typeface="Aptos" panose="020B0004020202020204" pitchFamily="34" charset="0"/>
            </a:endParaRPr>
          </a:p>
          <a:p>
            <a:r>
              <a:rPr lang="fr-CH" sz="2400" dirty="0">
                <a:latin typeface="Aptos" panose="020B0004020202020204" pitchFamily="34" charset="0"/>
              </a:rPr>
              <a:t>Quel que soit l’écran, le contenu est lisible et accessible</a:t>
            </a:r>
          </a:p>
        </p:txBody>
      </p:sp>
      <p:sp>
        <p:nvSpPr>
          <p:cNvPr id="4" name="Espace réservé de la date 3">
            <a:extLst>
              <a:ext uri="{FF2B5EF4-FFF2-40B4-BE49-F238E27FC236}">
                <a16:creationId xmlns:a16="http://schemas.microsoft.com/office/drawing/2014/main" id="{0262C916-C523-D78F-8E44-7344AF4257EF}"/>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42CE6961-1BAE-3558-1F0D-7C6F706E9287}"/>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7D9E4241-5A79-AEBE-B380-310FEFCE8712}"/>
              </a:ext>
            </a:extLst>
          </p:cNvPr>
          <p:cNvSpPr>
            <a:spLocks noGrp="1"/>
          </p:cNvSpPr>
          <p:nvPr>
            <p:ph type="sldNum" sz="quarter" idx="12"/>
            <p:custDataLst>
              <p:tags r:id="rId5"/>
            </p:custDataLst>
          </p:nvPr>
        </p:nvSpPr>
        <p:spPr/>
        <p:txBody>
          <a:bodyPr/>
          <a:lstStyle/>
          <a:p>
            <a:fld id="{7EC78844-CC5A-4589-9636-336429F5EFD4}" type="slidenum">
              <a:rPr lang="fr-CH" smtClean="0"/>
              <a:pPr/>
              <a:t>3</a:t>
            </a:fld>
            <a:endParaRPr lang="fr-CH" dirty="0"/>
          </a:p>
        </p:txBody>
      </p:sp>
      <p:pic>
        <p:nvPicPr>
          <p:cNvPr id="1026" name="Picture 2" descr="Les media queries permettent d'adapter la présentation du contenu en fonction de la résolution des différents écrans. Le contenu ne s'étire ou ne se rétrécit pas mais s'adapte selon qu'il s'affiche sur un smartphone, une tablette ou un écran d'ord">
            <a:extLst>
              <a:ext uri="{FF2B5EF4-FFF2-40B4-BE49-F238E27FC236}">
                <a16:creationId xmlns:a16="http://schemas.microsoft.com/office/drawing/2014/main" id="{1B1C17C9-4260-1BBE-792E-DD489949166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31904" y="1988840"/>
            <a:ext cx="6312024" cy="344860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BC07BBA-8CC5-F2B9-8951-96B7B8361D22}"/>
              </a:ext>
            </a:extLst>
          </p:cNvPr>
          <p:cNvSpPr txBox="1"/>
          <p:nvPr/>
        </p:nvSpPr>
        <p:spPr>
          <a:xfrm>
            <a:off x="5326968" y="5616828"/>
            <a:ext cx="6121896" cy="400110"/>
          </a:xfrm>
          <a:prstGeom prst="rect">
            <a:avLst/>
          </a:prstGeom>
          <a:noFill/>
        </p:spPr>
        <p:txBody>
          <a:bodyPr wrap="square" rtlCol="0">
            <a:spAutoFit/>
          </a:bodyPr>
          <a:lstStyle/>
          <a:p>
            <a:pPr algn="ctr"/>
            <a:r>
              <a:rPr lang="fr-CH" sz="1000" dirty="0">
                <a:solidFill>
                  <a:schemeClr val="bg1">
                    <a:lumMod val="85000"/>
                  </a:schemeClr>
                </a:solidFill>
              </a:rPr>
              <a:t>Source : </a:t>
            </a:r>
            <a:r>
              <a:rPr lang="fr-CH" sz="1000" dirty="0">
                <a:solidFill>
                  <a:schemeClr val="bg1">
                    <a:lumMod val="85000"/>
                  </a:schemeClr>
                </a:solidFill>
                <a:hlinkClick r:id="rId8">
                  <a:extLst>
                    <a:ext uri="{A12FA001-AC4F-418D-AE19-62706E023703}">
                      <ahyp:hlinkClr xmlns:ahyp="http://schemas.microsoft.com/office/drawing/2018/hyperlinkcolor" val="tx"/>
                    </a:ext>
                  </a:extLst>
                </a:hlinkClick>
              </a:rPr>
              <a:t>https://openclassrooms.com/fr/courses/1603881-creez-votre-site-web-avec-html5-et-css3/8061510-utilisez-le-responsive-design-avec-les-media-queries</a:t>
            </a:r>
            <a:r>
              <a:rPr lang="fr-CH" sz="1000" dirty="0">
                <a:solidFill>
                  <a:schemeClr val="bg1">
                    <a:lumMod val="85000"/>
                  </a:schemeClr>
                </a:solidFill>
              </a:rPr>
              <a:t> </a:t>
            </a:r>
          </a:p>
        </p:txBody>
      </p:sp>
    </p:spTree>
    <p:extLst>
      <p:ext uri="{BB962C8B-B14F-4D97-AF65-F5344CB8AC3E}">
        <p14:creationId xmlns:p14="http://schemas.microsoft.com/office/powerpoint/2010/main" val="12791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1880D-E0FB-C8A5-B3B8-480030523B8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A89BC8-1A8E-E220-2CB7-178A9F2C6078}"/>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Fonctionnement </a:t>
            </a:r>
          </a:p>
        </p:txBody>
      </p:sp>
      <p:sp>
        <p:nvSpPr>
          <p:cNvPr id="3" name="Espace réservé du contenu 2">
            <a:extLst>
              <a:ext uri="{FF2B5EF4-FFF2-40B4-BE49-F238E27FC236}">
                <a16:creationId xmlns:a16="http://schemas.microsoft.com/office/drawing/2014/main" id="{7BD73D1A-A8B8-1B47-74F9-C5386FE2F1C0}"/>
              </a:ext>
            </a:extLst>
          </p:cNvPr>
          <p:cNvSpPr>
            <a:spLocks noGrp="1"/>
          </p:cNvSpPr>
          <p:nvPr>
            <p:ph idx="1"/>
            <p:custDataLst>
              <p:tags r:id="rId2"/>
            </p:custDataLst>
          </p:nvPr>
        </p:nvSpPr>
        <p:spPr>
          <a:xfrm>
            <a:off x="838200" y="1825625"/>
            <a:ext cx="5545832" cy="4351338"/>
          </a:xfrm>
        </p:spPr>
        <p:txBody>
          <a:bodyPr>
            <a:normAutofit/>
          </a:bodyPr>
          <a:lstStyle/>
          <a:p>
            <a:r>
              <a:rPr lang="fr-CH" sz="2800" dirty="0">
                <a:latin typeface="Aptos" panose="020B0004020202020204" pitchFamily="34" charset="0"/>
              </a:rPr>
              <a:t>Les règles CSS appliquent un style en fonction de caractéristiques </a:t>
            </a:r>
          </a:p>
          <a:p>
            <a:pPr lvl="1"/>
            <a:r>
              <a:rPr lang="fr-CH" dirty="0">
                <a:latin typeface="Aptos" panose="020B0004020202020204" pitchFamily="34" charset="0"/>
              </a:rPr>
              <a:t>Taille de l’écran</a:t>
            </a:r>
          </a:p>
          <a:p>
            <a:pPr lvl="1"/>
            <a:r>
              <a:rPr lang="fr-CH" dirty="0">
                <a:latin typeface="Aptos" panose="020B0004020202020204" pitchFamily="34" charset="0"/>
              </a:rPr>
              <a:t>Orientation de l’écran</a:t>
            </a:r>
          </a:p>
          <a:p>
            <a:pPr lvl="1"/>
            <a:endParaRPr lang="fr-CH" dirty="0">
              <a:latin typeface="Aptos" panose="020B0004020202020204" pitchFamily="34" charset="0"/>
            </a:endParaRPr>
          </a:p>
          <a:p>
            <a:pPr lvl="1"/>
            <a:endParaRPr lang="fr-CH" dirty="0">
              <a:latin typeface="Aptos" panose="020B0004020202020204" pitchFamily="34" charset="0"/>
            </a:endParaRPr>
          </a:p>
          <a:p>
            <a:r>
              <a:rPr lang="fr-CH" dirty="0">
                <a:latin typeface="Aptos" panose="020B0004020202020204" pitchFamily="34" charset="0"/>
              </a:rPr>
              <a:t>On parle de point de rupture (</a:t>
            </a:r>
            <a:r>
              <a:rPr lang="fr-CH" dirty="0" err="1">
                <a:latin typeface="Aptos" panose="020B0004020202020204" pitchFamily="34" charset="0"/>
              </a:rPr>
              <a:t>breakpoint</a:t>
            </a:r>
            <a:r>
              <a:rPr lang="fr-CH" dirty="0">
                <a:latin typeface="Aptos" panose="020B0004020202020204" pitchFamily="34" charset="0"/>
              </a:rPr>
              <a:t>) où le design du site change </a:t>
            </a:r>
          </a:p>
        </p:txBody>
      </p:sp>
      <p:sp>
        <p:nvSpPr>
          <p:cNvPr id="4" name="Espace réservé de la date 3">
            <a:extLst>
              <a:ext uri="{FF2B5EF4-FFF2-40B4-BE49-F238E27FC236}">
                <a16:creationId xmlns:a16="http://schemas.microsoft.com/office/drawing/2014/main" id="{497168EC-EF88-184F-6AAA-67CCA8EF016C}"/>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0E36D468-0B67-B3B0-3AA7-85B870018673}"/>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ADA2C3E4-44F6-43CA-1C71-C9E430E592B8}"/>
              </a:ext>
            </a:extLst>
          </p:cNvPr>
          <p:cNvSpPr>
            <a:spLocks noGrp="1"/>
          </p:cNvSpPr>
          <p:nvPr>
            <p:ph type="sldNum" sz="quarter" idx="12"/>
            <p:custDataLst>
              <p:tags r:id="rId5"/>
            </p:custDataLst>
          </p:nvPr>
        </p:nvSpPr>
        <p:spPr/>
        <p:txBody>
          <a:bodyPr/>
          <a:lstStyle/>
          <a:p>
            <a:fld id="{7EC78844-CC5A-4589-9636-336429F5EFD4}" type="slidenum">
              <a:rPr lang="fr-CH" smtClean="0"/>
              <a:pPr/>
              <a:t>4</a:t>
            </a:fld>
            <a:endParaRPr lang="fr-CH" dirty="0"/>
          </a:p>
        </p:txBody>
      </p:sp>
      <p:pic>
        <p:nvPicPr>
          <p:cNvPr id="2050" name="Picture 2" descr="Sur un mobile, tout s'affiche en colonne, les blocs les uns au-dessous des autres. Sur un ordinateur, le contenu peut se réarranger différemment.">
            <a:extLst>
              <a:ext uri="{FF2B5EF4-FFF2-40B4-BE49-F238E27FC236}">
                <a16:creationId xmlns:a16="http://schemas.microsoft.com/office/drawing/2014/main" id="{5E94F8EC-BDF7-B02A-5334-DD0BDF3A831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0016" y="2348880"/>
            <a:ext cx="5363516" cy="284587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366AA7E2-B38E-741B-64C0-640AE1C4F7F2}"/>
              </a:ext>
            </a:extLst>
          </p:cNvPr>
          <p:cNvSpPr txBox="1"/>
          <p:nvPr/>
        </p:nvSpPr>
        <p:spPr>
          <a:xfrm>
            <a:off x="5735960" y="5375443"/>
            <a:ext cx="6121896" cy="400110"/>
          </a:xfrm>
          <a:prstGeom prst="rect">
            <a:avLst/>
          </a:prstGeom>
          <a:noFill/>
        </p:spPr>
        <p:txBody>
          <a:bodyPr wrap="square" rtlCol="0">
            <a:spAutoFit/>
          </a:bodyPr>
          <a:lstStyle/>
          <a:p>
            <a:pPr algn="ctr"/>
            <a:r>
              <a:rPr lang="fr-CH" sz="1000" dirty="0">
                <a:solidFill>
                  <a:schemeClr val="bg1">
                    <a:lumMod val="85000"/>
                  </a:schemeClr>
                </a:solidFill>
              </a:rPr>
              <a:t>Source : </a:t>
            </a:r>
            <a:r>
              <a:rPr lang="fr-CH" sz="1000" dirty="0">
                <a:solidFill>
                  <a:schemeClr val="bg1">
                    <a:lumMod val="85000"/>
                  </a:schemeClr>
                </a:solidFill>
                <a:hlinkClick r:id="rId8">
                  <a:extLst>
                    <a:ext uri="{A12FA001-AC4F-418D-AE19-62706E023703}">
                      <ahyp:hlinkClr xmlns:ahyp="http://schemas.microsoft.com/office/drawing/2018/hyperlinkcolor" val="tx"/>
                    </a:ext>
                  </a:extLst>
                </a:hlinkClick>
              </a:rPr>
              <a:t>https://openclassrooms.com/fr/courses/1603881-creez-votre-site-web-avec-html5-et-css3/8061510-utilisez-le-responsive-design-avec-les-media-queries</a:t>
            </a:r>
            <a:r>
              <a:rPr lang="fr-CH" sz="1000" dirty="0">
                <a:solidFill>
                  <a:schemeClr val="bg1">
                    <a:lumMod val="85000"/>
                  </a:schemeClr>
                </a:solidFill>
              </a:rPr>
              <a:t> </a:t>
            </a:r>
          </a:p>
        </p:txBody>
      </p:sp>
    </p:spTree>
    <p:extLst>
      <p:ext uri="{BB962C8B-B14F-4D97-AF65-F5344CB8AC3E}">
        <p14:creationId xmlns:p14="http://schemas.microsoft.com/office/powerpoint/2010/main" val="426158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46BC2-FA33-497D-A97D-5797D694DD4E}"/>
              </a:ext>
            </a:extLst>
          </p:cNvPr>
          <p:cNvSpPr>
            <a:spLocks noGrp="1"/>
          </p:cNvSpPr>
          <p:nvPr>
            <p:ph type="title"/>
          </p:nvPr>
        </p:nvSpPr>
        <p:spPr/>
        <p:txBody>
          <a:bodyPr/>
          <a:lstStyle/>
          <a:p>
            <a:r>
              <a:rPr lang="fr-CH" b="1" dirty="0">
                <a:solidFill>
                  <a:srgbClr val="00B0F0"/>
                </a:solidFill>
                <a:latin typeface="Aptos SemiBold" panose="020B0004020202020204" pitchFamily="34" charset="0"/>
              </a:rPr>
              <a:t>Les médias </a:t>
            </a:r>
            <a:r>
              <a:rPr lang="fr-CH" b="1" dirty="0" err="1">
                <a:solidFill>
                  <a:srgbClr val="00B0F0"/>
                </a:solidFill>
                <a:latin typeface="Aptos SemiBold" panose="020B0004020202020204" pitchFamily="34" charset="0"/>
              </a:rPr>
              <a:t>queries</a:t>
            </a:r>
            <a:endParaRPr lang="fr-CH" b="1" dirty="0">
              <a:solidFill>
                <a:srgbClr val="00B0F0"/>
              </a:solidFill>
              <a:latin typeface="Aptos SemiBold" panose="020B0004020202020204" pitchFamily="34" charset="0"/>
            </a:endParaRPr>
          </a:p>
        </p:txBody>
      </p:sp>
      <p:sp>
        <p:nvSpPr>
          <p:cNvPr id="3" name="Espace réservé du contenu 2">
            <a:extLst>
              <a:ext uri="{FF2B5EF4-FFF2-40B4-BE49-F238E27FC236}">
                <a16:creationId xmlns:a16="http://schemas.microsoft.com/office/drawing/2014/main" id="{72DED15C-06F1-4A2B-8FAA-8B1DB7D7498B}"/>
              </a:ext>
            </a:extLst>
          </p:cNvPr>
          <p:cNvSpPr>
            <a:spLocks noGrp="1"/>
          </p:cNvSpPr>
          <p:nvPr>
            <p:ph idx="1"/>
          </p:nvPr>
        </p:nvSpPr>
        <p:spPr/>
        <p:txBody>
          <a:bodyPr>
            <a:normAutofit/>
          </a:bodyPr>
          <a:lstStyle/>
          <a:p>
            <a:r>
              <a:rPr lang="fr-CH" sz="2400" dirty="0">
                <a:latin typeface="Aptos" panose="020B0004020202020204" pitchFamily="34" charset="0"/>
              </a:rPr>
              <a:t>Permet d’adapter le contenu de la page selon certains critères </a:t>
            </a:r>
          </a:p>
          <a:p>
            <a:pPr marL="0" indent="0">
              <a:buNone/>
            </a:pPr>
            <a:endParaRPr lang="fr-CH" sz="2400" dirty="0">
              <a:latin typeface="Aptos" panose="020B0004020202020204" pitchFamily="34" charset="0"/>
            </a:endParaRPr>
          </a:p>
          <a:p>
            <a:pPr lvl="1"/>
            <a:r>
              <a:rPr lang="fr-CH" sz="1800" dirty="0">
                <a:latin typeface="Aptos" panose="020B0004020202020204" pitchFamily="34" charset="0"/>
              </a:rPr>
              <a:t>Taille de l’écran (min-max)</a:t>
            </a:r>
          </a:p>
          <a:p>
            <a:pPr lvl="1"/>
            <a:r>
              <a:rPr lang="fr-CH" sz="1800" dirty="0">
                <a:latin typeface="Aptos" panose="020B0004020202020204" pitchFamily="34" charset="0"/>
              </a:rPr>
              <a:t>Destiné à l’imprimante </a:t>
            </a:r>
          </a:p>
          <a:p>
            <a:pPr lvl="1"/>
            <a:r>
              <a:rPr lang="fr-CH" sz="1800" dirty="0">
                <a:latin typeface="Aptos" panose="020B0004020202020204" pitchFamily="34" charset="0"/>
              </a:rPr>
              <a:t>Orientation de l’appareil </a:t>
            </a:r>
          </a:p>
          <a:p>
            <a:pPr lvl="1"/>
            <a:r>
              <a:rPr lang="fr-CH" sz="1800" dirty="0">
                <a:latin typeface="Aptos" panose="020B0004020202020204" pitchFamily="34" charset="0"/>
              </a:rPr>
              <a:t>Résolution de l’écran</a:t>
            </a:r>
          </a:p>
          <a:p>
            <a:pPr lvl="1"/>
            <a:r>
              <a:rPr lang="fr-CH" sz="1800" dirty="0">
                <a:latin typeface="Aptos" panose="020B0004020202020204" pitchFamily="34" charset="0"/>
              </a:rPr>
              <a:t>…</a:t>
            </a:r>
          </a:p>
          <a:p>
            <a:pPr lvl="1"/>
            <a:endParaRPr lang="fr-CH" sz="1800" dirty="0">
              <a:latin typeface="Aptos" panose="020B0004020202020204" pitchFamily="34" charset="0"/>
            </a:endParaRPr>
          </a:p>
          <a:p>
            <a:pPr lvl="1"/>
            <a:endParaRPr lang="fr-CH" sz="1800" dirty="0">
              <a:latin typeface="Aptos" panose="020B0004020202020204" pitchFamily="34" charset="0"/>
            </a:endParaRPr>
          </a:p>
          <a:p>
            <a:pPr lvl="1"/>
            <a:endParaRPr lang="fr-CH" sz="1800" dirty="0">
              <a:latin typeface="Aptos" panose="020B0004020202020204" pitchFamily="34" charset="0"/>
            </a:endParaRPr>
          </a:p>
          <a:p>
            <a:pPr marL="457200" lvl="1" indent="0">
              <a:buNone/>
            </a:pPr>
            <a:r>
              <a:rPr lang="fr-CH" sz="1800" dirty="0">
                <a:latin typeface="Aptos" panose="020B0004020202020204" pitchFamily="34" charset="0"/>
              </a:rPr>
              <a:t>Plus d’infos : </a:t>
            </a:r>
            <a:r>
              <a:rPr lang="fr-CH" sz="1800" dirty="0">
                <a:latin typeface="Aptos" panose="020B0004020202020204" pitchFamily="34" charset="0"/>
                <a:hlinkClick r:id="rId2"/>
              </a:rPr>
              <a:t>http://glossaire.infowebmaster.fr/media-queries/</a:t>
            </a:r>
            <a:r>
              <a:rPr lang="fr-CH" sz="1800" dirty="0">
                <a:latin typeface="Aptos" panose="020B0004020202020204" pitchFamily="34" charset="0"/>
              </a:rPr>
              <a:t> </a:t>
            </a:r>
          </a:p>
        </p:txBody>
      </p:sp>
      <p:sp>
        <p:nvSpPr>
          <p:cNvPr id="4" name="Espace réservé du pied de page 3">
            <a:extLst>
              <a:ext uri="{FF2B5EF4-FFF2-40B4-BE49-F238E27FC236}">
                <a16:creationId xmlns:a16="http://schemas.microsoft.com/office/drawing/2014/main" id="{0ECEE868-47AB-4EB3-A43C-109AC5B32E34}"/>
              </a:ext>
            </a:extLst>
          </p:cNvPr>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defPPr>
              <a:defRPr lang="fr-CH"/>
            </a:defPPr>
            <a:lvl1pPr algn="ctr" rtl="0" fontAlgn="base">
              <a:spcBef>
                <a:spcPct val="0"/>
              </a:spcBef>
              <a:spcAft>
                <a:spcPct val="0"/>
              </a:spcAft>
              <a:defRPr sz="1000" kern="1200">
                <a:solidFill>
                  <a:schemeClr val="tx1">
                    <a:tint val="75000"/>
                  </a:schemeClr>
                </a:solidFill>
                <a:latin typeface="+mj-lt"/>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a:lstStyle>
          <a:p>
            <a:r>
              <a:rPr lang="fr-CH"/>
              <a:t>info@formationcontinue.ch - 027 606 90 43</a:t>
            </a:r>
            <a:endParaRPr lang="fr-CH" dirty="0"/>
          </a:p>
        </p:txBody>
      </p:sp>
      <p:sp>
        <p:nvSpPr>
          <p:cNvPr id="5" name="Espace réservé du numéro de diapositive 4">
            <a:extLst>
              <a:ext uri="{FF2B5EF4-FFF2-40B4-BE49-F238E27FC236}">
                <a16:creationId xmlns:a16="http://schemas.microsoft.com/office/drawing/2014/main" id="{08D7A7FC-C650-427E-B1B2-B1B1489A77ED}"/>
              </a:ext>
            </a:extLst>
          </p:cNvPr>
          <p:cNvSpPr>
            <a:spLocks noGrp="1"/>
          </p:cNvSpPr>
          <p:nvPr>
            <p:ph type="sldNum" sz="quarter" idx="4"/>
          </p:nvPr>
        </p:nvSpPr>
        <p:spPr>
          <a:xfrm>
            <a:off x="6588224" y="6460157"/>
            <a:ext cx="1905000" cy="353219"/>
          </a:xfrm>
          <a:prstGeom prst="rect">
            <a:avLst/>
          </a:prstGeom>
        </p:spPr>
        <p:txBody>
          <a:bodyPr/>
          <a:lstStyle>
            <a:defPPr>
              <a:defRPr lang="fr-CH"/>
            </a:defPPr>
            <a:lvl1pPr algn="r" rtl="0" fontAlgn="base">
              <a:spcBef>
                <a:spcPct val="0"/>
              </a:spcBef>
              <a:spcAft>
                <a:spcPct val="0"/>
              </a:spcAft>
              <a:defRPr sz="1400" kern="1200">
                <a:solidFill>
                  <a:schemeClr val="tx1"/>
                </a:solidFill>
                <a:latin typeface="+mn-lt"/>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a:lstStyle>
          <a:p>
            <a:fld id="{7EC78844-CC5A-4589-9636-336429F5EFD4}" type="slidenum">
              <a:rPr lang="fr-CH" smtClean="0"/>
              <a:pPr/>
              <a:t>5</a:t>
            </a:fld>
            <a:endParaRPr lang="fr-CH" dirty="0"/>
          </a:p>
        </p:txBody>
      </p:sp>
      <p:sp>
        <p:nvSpPr>
          <p:cNvPr id="6" name="Espace réservé de la date 5">
            <a:extLst>
              <a:ext uri="{FF2B5EF4-FFF2-40B4-BE49-F238E27FC236}">
                <a16:creationId xmlns:a16="http://schemas.microsoft.com/office/drawing/2014/main" id="{A7ECBCB1-53A8-420D-A339-920D06C00A77}"/>
              </a:ext>
            </a:extLst>
          </p:cNvPr>
          <p:cNvSpPr>
            <a:spLocks noGrp="1"/>
          </p:cNvSpPr>
          <p:nvPr>
            <p:ph type="dt" sz="half" idx="2"/>
          </p:nvPr>
        </p:nvSpPr>
        <p:spPr>
          <a:xfrm>
            <a:off x="949424" y="6448251"/>
            <a:ext cx="2057400" cy="365125"/>
          </a:xfrm>
          <a:prstGeom prst="rect">
            <a:avLst/>
          </a:prstGeom>
        </p:spPr>
        <p:txBody>
          <a:bodyPr vert="horz" lIns="91440" tIns="45720" rIns="91440" bIns="45720" rtlCol="0" anchor="ctr"/>
          <a:lstStyle>
            <a:defPPr>
              <a:defRPr lang="fr-CH"/>
            </a:defPPr>
            <a:lvl1pPr algn="l" rtl="0" fontAlgn="base">
              <a:spcBef>
                <a:spcPct val="0"/>
              </a:spcBef>
              <a:spcAft>
                <a:spcPct val="0"/>
              </a:spcAft>
              <a:defRPr sz="1200" kern="1200">
                <a:solidFill>
                  <a:schemeClr val="tx1">
                    <a:tint val="75000"/>
                  </a:schemeClr>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a:lstStyle>
          <a:p>
            <a:r>
              <a:rPr lang="fr-FR"/>
              <a:t>www.formationcontinue.ch</a:t>
            </a:r>
            <a:endParaRPr lang="fr-CH" dirty="0"/>
          </a:p>
        </p:txBody>
      </p:sp>
    </p:spTree>
    <p:extLst>
      <p:ext uri="{BB962C8B-B14F-4D97-AF65-F5344CB8AC3E}">
        <p14:creationId xmlns:p14="http://schemas.microsoft.com/office/powerpoint/2010/main" val="38392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76F7D-212D-002B-38AA-46B0CCD299D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A77E546-0D74-911E-BF48-120AB53409FA}"/>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Pourquoi c’est important </a:t>
            </a:r>
          </a:p>
        </p:txBody>
      </p:sp>
      <p:sp>
        <p:nvSpPr>
          <p:cNvPr id="3" name="Espace réservé du contenu 2">
            <a:extLst>
              <a:ext uri="{FF2B5EF4-FFF2-40B4-BE49-F238E27FC236}">
                <a16:creationId xmlns:a16="http://schemas.microsoft.com/office/drawing/2014/main" id="{D3218EF4-7A21-5B29-D676-6CD490A0B40D}"/>
              </a:ext>
            </a:extLst>
          </p:cNvPr>
          <p:cNvSpPr>
            <a:spLocks noGrp="1"/>
          </p:cNvSpPr>
          <p:nvPr>
            <p:ph idx="1"/>
            <p:custDataLst>
              <p:tags r:id="rId2"/>
            </p:custDataLst>
          </p:nvPr>
        </p:nvSpPr>
        <p:spPr/>
        <p:txBody>
          <a:bodyPr>
            <a:normAutofit/>
          </a:bodyPr>
          <a:lstStyle/>
          <a:p>
            <a:r>
              <a:rPr lang="fr-CH" sz="2800" dirty="0">
                <a:latin typeface="Aptos" panose="020B0004020202020204" pitchFamily="34" charset="0"/>
              </a:rPr>
              <a:t>L’expérience utilisateur </a:t>
            </a:r>
          </a:p>
          <a:p>
            <a:endParaRPr lang="fr-CH" sz="2800" dirty="0">
              <a:latin typeface="Aptos" panose="020B0004020202020204" pitchFamily="34" charset="0"/>
            </a:endParaRPr>
          </a:p>
          <a:p>
            <a:r>
              <a:rPr lang="fr-CH" dirty="0">
                <a:latin typeface="Aptos" panose="020B0004020202020204" pitchFamily="34" charset="0"/>
              </a:rPr>
              <a:t>Google favorise les sites mobiles </a:t>
            </a:r>
            <a:r>
              <a:rPr lang="fr-CH" dirty="0" err="1">
                <a:latin typeface="Aptos" panose="020B0004020202020204" pitchFamily="34" charset="0"/>
              </a:rPr>
              <a:t>friendly</a:t>
            </a:r>
            <a:r>
              <a:rPr lang="fr-CH" dirty="0">
                <a:latin typeface="Aptos" panose="020B0004020202020204" pitchFamily="34" charset="0"/>
              </a:rPr>
              <a:t> </a:t>
            </a:r>
          </a:p>
          <a:p>
            <a:endParaRPr lang="fr-CH" dirty="0">
              <a:latin typeface="Aptos" panose="020B0004020202020204" pitchFamily="34" charset="0"/>
            </a:endParaRPr>
          </a:p>
          <a:p>
            <a:r>
              <a:rPr lang="fr-CH" sz="2800" dirty="0">
                <a:latin typeface="Aptos" panose="020B0004020202020204" pitchFamily="34" charset="0"/>
              </a:rPr>
              <a:t>Maintenance facilitée </a:t>
            </a:r>
          </a:p>
          <a:p>
            <a:pPr lvl="1"/>
            <a:endParaRPr lang="fr-CH" dirty="0">
              <a:latin typeface="Aptos" panose="020B0004020202020204" pitchFamily="34" charset="0"/>
            </a:endParaRPr>
          </a:p>
        </p:txBody>
      </p:sp>
      <p:sp>
        <p:nvSpPr>
          <p:cNvPr id="4" name="Espace réservé de la date 3">
            <a:extLst>
              <a:ext uri="{FF2B5EF4-FFF2-40B4-BE49-F238E27FC236}">
                <a16:creationId xmlns:a16="http://schemas.microsoft.com/office/drawing/2014/main" id="{8ECF5B71-C347-44D2-D9C4-E3298ECF21FF}"/>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E195EA7E-111F-15F9-D3CC-239612E7D250}"/>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0BC27A22-1D89-D3E6-7611-85A23D4C214D}"/>
              </a:ext>
            </a:extLst>
          </p:cNvPr>
          <p:cNvSpPr>
            <a:spLocks noGrp="1"/>
          </p:cNvSpPr>
          <p:nvPr>
            <p:ph type="sldNum" sz="quarter" idx="12"/>
            <p:custDataLst>
              <p:tags r:id="rId5"/>
            </p:custDataLst>
          </p:nvPr>
        </p:nvSpPr>
        <p:spPr/>
        <p:txBody>
          <a:bodyPr/>
          <a:lstStyle/>
          <a:p>
            <a:fld id="{7EC78844-CC5A-4589-9636-336429F5EFD4}" type="slidenum">
              <a:rPr lang="fr-CH" smtClean="0"/>
              <a:pPr/>
              <a:t>6</a:t>
            </a:fld>
            <a:endParaRPr lang="fr-CH" dirty="0"/>
          </a:p>
        </p:txBody>
      </p:sp>
    </p:spTree>
    <p:extLst>
      <p:ext uri="{BB962C8B-B14F-4D97-AF65-F5344CB8AC3E}">
        <p14:creationId xmlns:p14="http://schemas.microsoft.com/office/powerpoint/2010/main" val="242082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21A6B-0338-85B1-3D3F-20A035F977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CAC3857-ABC2-8F01-759B-9C9F75D81693}"/>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Mise en page fluide</a:t>
            </a:r>
          </a:p>
        </p:txBody>
      </p:sp>
      <p:sp>
        <p:nvSpPr>
          <p:cNvPr id="3" name="Espace réservé du contenu 2">
            <a:extLst>
              <a:ext uri="{FF2B5EF4-FFF2-40B4-BE49-F238E27FC236}">
                <a16:creationId xmlns:a16="http://schemas.microsoft.com/office/drawing/2014/main" id="{AE388493-92F5-310F-1A66-2B3B62AD9AF7}"/>
              </a:ext>
            </a:extLst>
          </p:cNvPr>
          <p:cNvSpPr>
            <a:spLocks noGrp="1"/>
          </p:cNvSpPr>
          <p:nvPr>
            <p:ph idx="1"/>
            <p:custDataLst>
              <p:tags r:id="rId2"/>
            </p:custDataLst>
          </p:nvPr>
        </p:nvSpPr>
        <p:spPr/>
        <p:txBody>
          <a:bodyPr>
            <a:normAutofit/>
          </a:bodyPr>
          <a:lstStyle/>
          <a:p>
            <a:r>
              <a:rPr lang="fr-CH" sz="2800" dirty="0">
                <a:latin typeface="Aptos" panose="020B0004020202020204" pitchFamily="34" charset="0"/>
              </a:rPr>
              <a:t>Utiliser des unités de mesure relative </a:t>
            </a:r>
          </a:p>
          <a:p>
            <a:pPr lvl="1"/>
            <a:r>
              <a:rPr lang="fr-CH" dirty="0">
                <a:latin typeface="Aptos" panose="020B0004020202020204" pitchFamily="34" charset="0"/>
              </a:rPr>
              <a:t>Pourcentages</a:t>
            </a:r>
          </a:p>
          <a:p>
            <a:pPr lvl="1"/>
            <a:r>
              <a:rPr lang="fr-CH" dirty="0" err="1">
                <a:latin typeface="Aptos" panose="020B0004020202020204" pitchFamily="34" charset="0"/>
              </a:rPr>
              <a:t>em</a:t>
            </a:r>
            <a:r>
              <a:rPr lang="fr-CH" dirty="0">
                <a:latin typeface="Aptos" panose="020B0004020202020204" pitchFamily="34" charset="0"/>
              </a:rPr>
              <a:t>, rem, </a:t>
            </a:r>
            <a:r>
              <a:rPr lang="fr-CH" dirty="0" err="1">
                <a:latin typeface="Aptos" panose="020B0004020202020204" pitchFamily="34" charset="0"/>
              </a:rPr>
              <a:t>vv</a:t>
            </a:r>
            <a:r>
              <a:rPr lang="fr-CH" dirty="0">
                <a:latin typeface="Aptos" panose="020B0004020202020204" pitchFamily="34" charset="0"/>
              </a:rPr>
              <a:t>, </a:t>
            </a:r>
            <a:r>
              <a:rPr lang="fr-CH" dirty="0" err="1">
                <a:latin typeface="Aptos" panose="020B0004020202020204" pitchFamily="34" charset="0"/>
              </a:rPr>
              <a:t>vh</a:t>
            </a:r>
            <a:endParaRPr lang="fr-CH" dirty="0">
              <a:latin typeface="Aptos" panose="020B0004020202020204" pitchFamily="34" charset="0"/>
            </a:endParaRPr>
          </a:p>
          <a:p>
            <a:pPr lvl="1"/>
            <a:endParaRPr lang="fr-CH" dirty="0">
              <a:latin typeface="Aptos" panose="020B0004020202020204" pitchFamily="34" charset="0"/>
            </a:endParaRPr>
          </a:p>
          <a:p>
            <a:r>
              <a:rPr lang="fr-CH" dirty="0">
                <a:latin typeface="Aptos" panose="020B0004020202020204" pitchFamily="34" charset="0"/>
              </a:rPr>
              <a:t>Utiliser les min et max-</a:t>
            </a:r>
            <a:r>
              <a:rPr lang="fr-CH" dirty="0" err="1">
                <a:latin typeface="Aptos" panose="020B0004020202020204" pitchFamily="34" charset="0"/>
              </a:rPr>
              <a:t>height</a:t>
            </a:r>
            <a:endParaRPr lang="fr-CH" dirty="0">
              <a:latin typeface="Aptos" panose="020B0004020202020204" pitchFamily="34" charset="0"/>
            </a:endParaRPr>
          </a:p>
          <a:p>
            <a:r>
              <a:rPr lang="fr-CH" dirty="0">
                <a:latin typeface="Aptos" panose="020B0004020202020204" pitchFamily="34" charset="0"/>
              </a:rPr>
              <a:t>Pensez : mobile first</a:t>
            </a:r>
          </a:p>
        </p:txBody>
      </p:sp>
      <p:sp>
        <p:nvSpPr>
          <p:cNvPr id="4" name="Espace réservé de la date 3">
            <a:extLst>
              <a:ext uri="{FF2B5EF4-FFF2-40B4-BE49-F238E27FC236}">
                <a16:creationId xmlns:a16="http://schemas.microsoft.com/office/drawing/2014/main" id="{EA2AB8A0-45BD-E636-C3F7-6BD82BD85384}"/>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6AB72F00-A9B9-A8AE-21CB-B7689C596798}"/>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324BF098-F13D-3076-37B8-F7451BAAEA8F}"/>
              </a:ext>
            </a:extLst>
          </p:cNvPr>
          <p:cNvSpPr>
            <a:spLocks noGrp="1"/>
          </p:cNvSpPr>
          <p:nvPr>
            <p:ph type="sldNum" sz="quarter" idx="12"/>
            <p:custDataLst>
              <p:tags r:id="rId5"/>
            </p:custDataLst>
          </p:nvPr>
        </p:nvSpPr>
        <p:spPr/>
        <p:txBody>
          <a:bodyPr/>
          <a:lstStyle/>
          <a:p>
            <a:fld id="{7EC78844-CC5A-4589-9636-336429F5EFD4}" type="slidenum">
              <a:rPr lang="fr-CH" smtClean="0"/>
              <a:pPr/>
              <a:t>7</a:t>
            </a:fld>
            <a:endParaRPr lang="fr-CH" dirty="0"/>
          </a:p>
        </p:txBody>
      </p:sp>
    </p:spTree>
    <p:extLst>
      <p:ext uri="{BB962C8B-B14F-4D97-AF65-F5344CB8AC3E}">
        <p14:creationId xmlns:p14="http://schemas.microsoft.com/office/powerpoint/2010/main" val="396274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BF47F-14FC-99A2-565B-0F6267B1A16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C0196B1-51E8-D346-77A4-5E4D4CCBA267}"/>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Les points de rupture </a:t>
            </a:r>
          </a:p>
        </p:txBody>
      </p:sp>
      <p:sp>
        <p:nvSpPr>
          <p:cNvPr id="3" name="Espace réservé du contenu 2">
            <a:extLst>
              <a:ext uri="{FF2B5EF4-FFF2-40B4-BE49-F238E27FC236}">
                <a16:creationId xmlns:a16="http://schemas.microsoft.com/office/drawing/2014/main" id="{E4207BC1-CAE4-DAFB-D2B4-9EA91109A288}"/>
              </a:ext>
            </a:extLst>
          </p:cNvPr>
          <p:cNvSpPr>
            <a:spLocks noGrp="1"/>
          </p:cNvSpPr>
          <p:nvPr>
            <p:ph idx="1"/>
            <p:custDataLst>
              <p:tags r:id="rId2"/>
            </p:custDataLst>
          </p:nvPr>
        </p:nvSpPr>
        <p:spPr/>
        <p:txBody>
          <a:bodyPr>
            <a:normAutofit/>
          </a:bodyPr>
          <a:lstStyle/>
          <a:p>
            <a:r>
              <a:rPr lang="fr-CH" sz="2800" dirty="0">
                <a:latin typeface="Aptos" panose="020B0004020202020204" pitchFamily="34" charset="0"/>
              </a:rPr>
              <a:t>Voici quelques tailles d’écran courantes </a:t>
            </a:r>
          </a:p>
          <a:p>
            <a:endParaRPr lang="fr-CH" sz="2800" dirty="0">
              <a:latin typeface="Aptos" panose="020B0004020202020204" pitchFamily="34" charset="0"/>
            </a:endParaRPr>
          </a:p>
          <a:p>
            <a:pPr lvl="1"/>
            <a:r>
              <a:rPr lang="fr-FR" dirty="0">
                <a:latin typeface="Aptos" panose="020B0004020202020204" pitchFamily="34" charset="0"/>
              </a:rPr>
              <a:t>Petit téléphone : 320px</a:t>
            </a:r>
          </a:p>
          <a:p>
            <a:pPr lvl="1"/>
            <a:r>
              <a:rPr lang="fr-FR" dirty="0">
                <a:latin typeface="Aptos" panose="020B0004020202020204" pitchFamily="34" charset="0"/>
              </a:rPr>
              <a:t>Téléphone : 480px</a:t>
            </a:r>
          </a:p>
          <a:p>
            <a:pPr lvl="1"/>
            <a:r>
              <a:rPr lang="fr-FR" dirty="0">
                <a:latin typeface="Aptos" panose="020B0004020202020204" pitchFamily="34" charset="0"/>
              </a:rPr>
              <a:t>Tablette : 768px</a:t>
            </a:r>
          </a:p>
          <a:p>
            <a:pPr lvl="1"/>
            <a:r>
              <a:rPr lang="fr-FR" dirty="0">
                <a:latin typeface="Aptos" panose="020B0004020202020204" pitchFamily="34" charset="0"/>
              </a:rPr>
              <a:t>Petit écran d'ordinateur : 1024px</a:t>
            </a:r>
          </a:p>
          <a:p>
            <a:pPr lvl="1"/>
            <a:r>
              <a:rPr lang="fr-FR" dirty="0">
                <a:latin typeface="Aptos" panose="020B0004020202020204" pitchFamily="34" charset="0"/>
              </a:rPr>
              <a:t>Grand écran d'ordinateur : 1200px et plus</a:t>
            </a:r>
          </a:p>
          <a:p>
            <a:pPr lvl="1"/>
            <a:endParaRPr lang="fr-FR" dirty="0">
              <a:latin typeface="Aptos" panose="020B0004020202020204" pitchFamily="34" charset="0"/>
            </a:endParaRPr>
          </a:p>
          <a:p>
            <a:r>
              <a:rPr lang="fr-FR" dirty="0">
                <a:latin typeface="Aptos" panose="020B0004020202020204" pitchFamily="34" charset="0"/>
              </a:rPr>
              <a:t>Se baser sur le contenu plutôt que l’appareil</a:t>
            </a:r>
            <a:endParaRPr lang="fr-CH" dirty="0">
              <a:latin typeface="Aptos" panose="020B0004020202020204" pitchFamily="34" charset="0"/>
            </a:endParaRPr>
          </a:p>
        </p:txBody>
      </p:sp>
      <p:sp>
        <p:nvSpPr>
          <p:cNvPr id="4" name="Espace réservé de la date 3">
            <a:extLst>
              <a:ext uri="{FF2B5EF4-FFF2-40B4-BE49-F238E27FC236}">
                <a16:creationId xmlns:a16="http://schemas.microsoft.com/office/drawing/2014/main" id="{6E9613A5-B7B4-4213-F411-A2144CE34681}"/>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91F9F32D-00FD-E6E2-41A6-E88349058B0D}"/>
              </a:ext>
            </a:extLst>
          </p:cNvPr>
          <p:cNvSpPr>
            <a:spLocks noGrp="1"/>
          </p:cNvSpPr>
          <p:nvPr>
            <p:ph type="ftr" sz="quarter" idx="11"/>
            <p:custDataLst>
              <p:tags r:id="rId4"/>
            </p:custDataLst>
          </p:nvPr>
        </p:nvSpPr>
        <p:spPr/>
        <p:txBody>
          <a:bodyPr/>
          <a:lstStyle/>
          <a:p>
            <a:r>
              <a:rPr lang="fr-CH" dirty="0"/>
              <a:t>info@formationcontinue.ch - 027 606 90 43</a:t>
            </a:r>
          </a:p>
        </p:txBody>
      </p:sp>
      <p:sp>
        <p:nvSpPr>
          <p:cNvPr id="6" name="Espace réservé du numéro de diapositive 5">
            <a:extLst>
              <a:ext uri="{FF2B5EF4-FFF2-40B4-BE49-F238E27FC236}">
                <a16:creationId xmlns:a16="http://schemas.microsoft.com/office/drawing/2014/main" id="{E928F131-20E1-5C0C-1856-5D720BDF66B4}"/>
              </a:ext>
            </a:extLst>
          </p:cNvPr>
          <p:cNvSpPr>
            <a:spLocks noGrp="1"/>
          </p:cNvSpPr>
          <p:nvPr>
            <p:ph type="sldNum" sz="quarter" idx="12"/>
            <p:custDataLst>
              <p:tags r:id="rId5"/>
            </p:custDataLst>
          </p:nvPr>
        </p:nvSpPr>
        <p:spPr/>
        <p:txBody>
          <a:bodyPr/>
          <a:lstStyle/>
          <a:p>
            <a:fld id="{7EC78844-CC5A-4589-9636-336429F5EFD4}" type="slidenum">
              <a:rPr lang="fr-CH" smtClean="0"/>
              <a:pPr/>
              <a:t>8</a:t>
            </a:fld>
            <a:endParaRPr lang="fr-CH" dirty="0"/>
          </a:p>
        </p:txBody>
      </p:sp>
    </p:spTree>
    <p:extLst>
      <p:ext uri="{BB962C8B-B14F-4D97-AF65-F5344CB8AC3E}">
        <p14:creationId xmlns:p14="http://schemas.microsoft.com/office/powerpoint/2010/main" val="241125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8171B-F287-E6F6-F676-B9C32D3130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7D7CEC-D27A-FBA0-CBE5-90D26EC4611A}"/>
              </a:ext>
            </a:extLst>
          </p:cNvPr>
          <p:cNvSpPr>
            <a:spLocks noGrp="1"/>
          </p:cNvSpPr>
          <p:nvPr>
            <p:ph type="title"/>
            <p:custDataLst>
              <p:tags r:id="rId1"/>
            </p:custDataLst>
          </p:nvPr>
        </p:nvSpPr>
        <p:spPr/>
        <p:txBody>
          <a:bodyPr/>
          <a:lstStyle/>
          <a:p>
            <a:r>
              <a:rPr lang="fr-CH" b="1" dirty="0">
                <a:solidFill>
                  <a:srgbClr val="00B0F0"/>
                </a:solidFill>
                <a:latin typeface="Aptos SemiBold" panose="020B0004020202020204" pitchFamily="34" charset="0"/>
              </a:rPr>
              <a:t>Syntaxe côté CSS</a:t>
            </a:r>
          </a:p>
        </p:txBody>
      </p:sp>
      <p:sp>
        <p:nvSpPr>
          <p:cNvPr id="3" name="Espace réservé du contenu 2">
            <a:extLst>
              <a:ext uri="{FF2B5EF4-FFF2-40B4-BE49-F238E27FC236}">
                <a16:creationId xmlns:a16="http://schemas.microsoft.com/office/drawing/2014/main" id="{B547683E-B78E-8BB4-733E-2521DFBB6C64}"/>
              </a:ext>
            </a:extLst>
          </p:cNvPr>
          <p:cNvSpPr>
            <a:spLocks noGrp="1"/>
          </p:cNvSpPr>
          <p:nvPr>
            <p:ph idx="1"/>
            <p:custDataLst>
              <p:tags r:id="rId2"/>
            </p:custDataLst>
          </p:nvPr>
        </p:nvSpPr>
        <p:spPr/>
        <p:txBody>
          <a:bodyPr>
            <a:normAutofit/>
          </a:bodyPr>
          <a:lstStyle/>
          <a:p>
            <a:r>
              <a:rPr lang="fr-CH" sz="2800" dirty="0">
                <a:latin typeface="Aptos" panose="020B0004020202020204" pitchFamily="34" charset="0"/>
              </a:rPr>
              <a:t>Les points de ruptures sont indiqué</a:t>
            </a:r>
            <a:r>
              <a:rPr lang="fr-CH" dirty="0">
                <a:latin typeface="Aptos" panose="020B0004020202020204" pitchFamily="34" charset="0"/>
              </a:rPr>
              <a:t>s avec les propriétés </a:t>
            </a:r>
          </a:p>
          <a:p>
            <a:pPr lvl="1"/>
            <a:r>
              <a:rPr lang="fr-CH" dirty="0">
                <a:latin typeface="Aptos" panose="020B0004020202020204" pitchFamily="34" charset="0"/>
              </a:rPr>
              <a:t>max-</a:t>
            </a:r>
            <a:r>
              <a:rPr lang="fr-CH" dirty="0" err="1">
                <a:latin typeface="Aptos" panose="020B0004020202020204" pitchFamily="34" charset="0"/>
              </a:rPr>
              <a:t>width</a:t>
            </a:r>
            <a:r>
              <a:rPr lang="fr-CH" dirty="0">
                <a:latin typeface="Aptos" panose="020B0004020202020204" pitchFamily="34" charset="0"/>
              </a:rPr>
              <a:t> </a:t>
            </a:r>
          </a:p>
          <a:p>
            <a:pPr lvl="1"/>
            <a:r>
              <a:rPr lang="fr-CH" dirty="0">
                <a:latin typeface="Aptos" panose="020B0004020202020204" pitchFamily="34" charset="0"/>
              </a:rPr>
              <a:t>min-</a:t>
            </a:r>
            <a:r>
              <a:rPr lang="fr-CH" dirty="0" err="1">
                <a:latin typeface="Aptos" panose="020B0004020202020204" pitchFamily="34" charset="0"/>
              </a:rPr>
              <a:t>width</a:t>
            </a:r>
            <a:endParaRPr lang="fr-CH" dirty="0">
              <a:latin typeface="Aptos" panose="020B0004020202020204" pitchFamily="34" charset="0"/>
            </a:endParaRPr>
          </a:p>
          <a:p>
            <a:pPr lvl="1"/>
            <a:endParaRPr lang="fr-CH" dirty="0">
              <a:latin typeface="Aptos" panose="020B0004020202020204" pitchFamily="34" charset="0"/>
            </a:endParaRPr>
          </a:p>
          <a:p>
            <a:pPr marL="457200" lvl="1" indent="0">
              <a:buNone/>
            </a:pPr>
            <a:endParaRPr lang="fr-CH" dirty="0">
              <a:latin typeface="Miriam Fixed" panose="020F0502020204030204" pitchFamily="49" charset="-79"/>
              <a:cs typeface="Miriam Fixed" panose="020F0502020204030204" pitchFamily="49" charset="-79"/>
            </a:endParaRPr>
          </a:p>
        </p:txBody>
      </p:sp>
      <p:sp>
        <p:nvSpPr>
          <p:cNvPr id="4" name="Espace réservé de la date 3">
            <a:extLst>
              <a:ext uri="{FF2B5EF4-FFF2-40B4-BE49-F238E27FC236}">
                <a16:creationId xmlns:a16="http://schemas.microsoft.com/office/drawing/2014/main" id="{31AF5468-C3FB-253A-C179-07C611346986}"/>
              </a:ext>
            </a:extLst>
          </p:cNvPr>
          <p:cNvSpPr>
            <a:spLocks noGrp="1"/>
          </p:cNvSpPr>
          <p:nvPr>
            <p:ph type="dt" sz="half" idx="10"/>
            <p:custDataLst>
              <p:tags r:id="rId3"/>
            </p:custDataLst>
          </p:nvPr>
        </p:nvSpPr>
        <p:spPr/>
        <p:txBody>
          <a:bodyPr/>
          <a:lstStyle/>
          <a:p>
            <a:r>
              <a:rPr lang="fr-FR"/>
              <a:t>www.formationcontinue.ch</a:t>
            </a:r>
            <a:endParaRPr lang="fr-CH" dirty="0"/>
          </a:p>
        </p:txBody>
      </p:sp>
      <p:sp>
        <p:nvSpPr>
          <p:cNvPr id="5" name="Espace réservé du pied de page 4">
            <a:extLst>
              <a:ext uri="{FF2B5EF4-FFF2-40B4-BE49-F238E27FC236}">
                <a16:creationId xmlns:a16="http://schemas.microsoft.com/office/drawing/2014/main" id="{A4957F55-12DF-9CD1-24FC-14066A67B6E8}"/>
              </a:ext>
            </a:extLst>
          </p:cNvPr>
          <p:cNvSpPr>
            <a:spLocks noGrp="1"/>
          </p:cNvSpPr>
          <p:nvPr>
            <p:ph type="ftr" sz="quarter" idx="11"/>
            <p:custDataLst>
              <p:tags r:id="rId4"/>
            </p:custDataLst>
          </p:nvPr>
        </p:nvSpPr>
        <p:spPr/>
        <p:txBody>
          <a:bodyPr/>
          <a:lstStyle/>
          <a:p>
            <a:r>
              <a:rPr lang="fr-CH"/>
              <a:t>info@formationcontinue.ch - 027 606 90 43</a:t>
            </a:r>
            <a:endParaRPr lang="fr-CH" dirty="0"/>
          </a:p>
        </p:txBody>
      </p:sp>
      <p:sp>
        <p:nvSpPr>
          <p:cNvPr id="6" name="Espace réservé du numéro de diapositive 5">
            <a:extLst>
              <a:ext uri="{FF2B5EF4-FFF2-40B4-BE49-F238E27FC236}">
                <a16:creationId xmlns:a16="http://schemas.microsoft.com/office/drawing/2014/main" id="{EE0062BF-30F7-D14B-6D33-AD956056E0CF}"/>
              </a:ext>
            </a:extLst>
          </p:cNvPr>
          <p:cNvSpPr>
            <a:spLocks noGrp="1"/>
          </p:cNvSpPr>
          <p:nvPr>
            <p:ph type="sldNum" sz="quarter" idx="12"/>
            <p:custDataLst>
              <p:tags r:id="rId5"/>
            </p:custDataLst>
          </p:nvPr>
        </p:nvSpPr>
        <p:spPr/>
        <p:txBody>
          <a:bodyPr/>
          <a:lstStyle/>
          <a:p>
            <a:fld id="{7EC78844-CC5A-4589-9636-336429F5EFD4}" type="slidenum">
              <a:rPr lang="fr-CH" smtClean="0"/>
              <a:pPr/>
              <a:t>9</a:t>
            </a:fld>
            <a:endParaRPr lang="fr-CH" dirty="0"/>
          </a:p>
        </p:txBody>
      </p:sp>
      <p:pic>
        <p:nvPicPr>
          <p:cNvPr id="8" name="Image 7">
            <a:extLst>
              <a:ext uri="{FF2B5EF4-FFF2-40B4-BE49-F238E27FC236}">
                <a16:creationId xmlns:a16="http://schemas.microsoft.com/office/drawing/2014/main" id="{D12404B2-380C-2FB3-B3C7-8277F1B692A1}"/>
              </a:ext>
            </a:extLst>
          </p:cNvPr>
          <p:cNvPicPr>
            <a:picLocks noChangeAspect="1"/>
          </p:cNvPicPr>
          <p:nvPr/>
        </p:nvPicPr>
        <p:blipFill>
          <a:blip r:embed="rId7"/>
          <a:stretch>
            <a:fillRect/>
          </a:stretch>
        </p:blipFill>
        <p:spPr>
          <a:xfrm>
            <a:off x="3581400" y="3429000"/>
            <a:ext cx="4572143" cy="15834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6863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5"/>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5"/>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5"/>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5"/>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Illustrator_2024.pptx" id="{DA8FF1D7-1AD0-4C60-853B-8673B69EDDC2}" vid="{CE837A82-D6CD-4B10-85DA-3CCFD98D709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ADED647879C0438CF8E82C57640556" ma:contentTypeVersion="13" ma:contentTypeDescription="Crée un document." ma:contentTypeScope="" ma:versionID="00f4e0568dd390bec9725791a76bcb1c">
  <xsd:schema xmlns:xsd="http://www.w3.org/2001/XMLSchema" xmlns:xs="http://www.w3.org/2001/XMLSchema" xmlns:p="http://schemas.microsoft.com/office/2006/metadata/properties" xmlns:ns2="268f7112-b9c5-4785-ad0c-ab52eb23d8c5" xmlns:ns3="c035e4b3-fc8f-4a06-b5ba-2e36197b4ba2" targetNamespace="http://schemas.microsoft.com/office/2006/metadata/properties" ma:root="true" ma:fieldsID="0f326ac98dfdde505e57dd5bb5c98722" ns2:_="" ns3:_="">
    <xsd:import namespace="268f7112-b9c5-4785-ad0c-ab52eb23d8c5"/>
    <xsd:import namespace="c035e4b3-fc8f-4a06-b5ba-2e36197b4b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8f7112-b9c5-4785-ad0c-ab52eb23d8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e5965820-1b97-4994-ad5a-2b1f2cea3fc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35e4b3-fc8f-4a06-b5ba-2e36197b4ba2" elementFormDefault="qualified">
    <xsd:import namespace="http://schemas.microsoft.com/office/2006/documentManagement/types"/>
    <xsd:import namespace="http://schemas.microsoft.com/office/infopath/2007/PartnerControls"/>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68f7112-b9c5-4785-ad0c-ab52eb23d8c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3E62DF8-61A7-445F-A118-BF25BC2A1EFA}"/>
</file>

<file path=customXml/itemProps2.xml><?xml version="1.0" encoding="utf-8"?>
<ds:datastoreItem xmlns:ds="http://schemas.openxmlformats.org/officeDocument/2006/customXml" ds:itemID="{D9D83EFC-1C70-4BCE-928B-3469DC5EAC48}"/>
</file>

<file path=customXml/itemProps3.xml><?xml version="1.0" encoding="utf-8"?>
<ds:datastoreItem xmlns:ds="http://schemas.openxmlformats.org/officeDocument/2006/customXml" ds:itemID="{EDDCB5D7-CD3F-4D95-91E2-69C240AD85BD}"/>
</file>

<file path=docProps/app.xml><?xml version="1.0" encoding="utf-8"?>
<Properties xmlns="http://schemas.openxmlformats.org/officeDocument/2006/extended-properties" xmlns:vt="http://schemas.openxmlformats.org/officeDocument/2006/docPropsVTypes">
  <Template>05_Illustrator_2024</Template>
  <TotalTime>5505</TotalTime>
  <Words>735</Words>
  <Application>Microsoft Office PowerPoint</Application>
  <PresentationFormat>Grand écran</PresentationFormat>
  <Paragraphs>151</Paragraphs>
  <Slides>14</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Aptos</vt:lpstr>
      <vt:lpstr>Aptos Black</vt:lpstr>
      <vt:lpstr>Aptos SemiBold</vt:lpstr>
      <vt:lpstr>Arial</vt:lpstr>
      <vt:lpstr>Calibri</vt:lpstr>
      <vt:lpstr>Calibri Light</vt:lpstr>
      <vt:lpstr>Consolas</vt:lpstr>
      <vt:lpstr>Inter</vt:lpstr>
      <vt:lpstr>Miriam Fixed</vt:lpstr>
      <vt:lpstr>Thème Office</vt:lpstr>
      <vt:lpstr>CSS</vt:lpstr>
      <vt:lpstr>RESPONSIVE DESIGN</vt:lpstr>
      <vt:lpstr>Définition</vt:lpstr>
      <vt:lpstr>Fonctionnement </vt:lpstr>
      <vt:lpstr>Les médias queries</vt:lpstr>
      <vt:lpstr>Pourquoi c’est important </vt:lpstr>
      <vt:lpstr>Mise en page fluide</vt:lpstr>
      <vt:lpstr>Les points de rupture </vt:lpstr>
      <vt:lpstr>Syntaxe côté CSS</vt:lpstr>
      <vt:lpstr>Les règles courantes </vt:lpstr>
      <vt:lpstr>Mais aussi</vt:lpstr>
      <vt:lpstr>Syntaxe : côté HTML</vt:lpstr>
      <vt:lpstr>Autres paramètres de la balise </vt:lpstr>
      <vt:lpstr>Les bonnes pratiques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Vanina Théodoloz</dc:creator>
  <cp:lastModifiedBy>Vanina Théodoloz</cp:lastModifiedBy>
  <cp:revision>44</cp:revision>
  <dcterms:created xsi:type="dcterms:W3CDTF">2024-02-13T02:39:56Z</dcterms:created>
  <dcterms:modified xsi:type="dcterms:W3CDTF">2024-03-12T15:43:58Z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0x010100D1ADED647879C0438CF8E82C57640556</vt:lpwstr>
  </property>
</Properties>
</file>