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ppt/tags/tag38.xml" ContentType="application/vnd.openxmlformats-officedocument.presentationml.tags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8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37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67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304" r:id="rId2"/>
    <p:sldId id="516" r:id="rId3"/>
    <p:sldId id="405" r:id="rId4"/>
    <p:sldId id="399" r:id="rId5"/>
    <p:sldId id="263" r:id="rId6"/>
    <p:sldId id="398" r:id="rId7"/>
    <p:sldId id="538" r:id="rId8"/>
    <p:sldId id="515" r:id="rId9"/>
    <p:sldId id="408" r:id="rId10"/>
    <p:sldId id="517" r:id="rId11"/>
    <p:sldId id="260" r:id="rId12"/>
    <p:sldId id="400" r:id="rId13"/>
    <p:sldId id="519" r:id="rId14"/>
    <p:sldId id="518" r:id="rId15"/>
    <p:sldId id="281" r:id="rId16"/>
    <p:sldId id="520" r:id="rId17"/>
    <p:sldId id="521" r:id="rId18"/>
    <p:sldId id="530" r:id="rId19"/>
    <p:sldId id="401" r:id="rId20"/>
    <p:sldId id="531" r:id="rId21"/>
    <p:sldId id="539" r:id="rId22"/>
    <p:sldId id="535" r:id="rId23"/>
    <p:sldId id="272" r:id="rId24"/>
    <p:sldId id="273" r:id="rId25"/>
    <p:sldId id="536" r:id="rId26"/>
    <p:sldId id="537" r:id="rId27"/>
    <p:sldId id="402" r:id="rId28"/>
    <p:sldId id="540" r:id="rId29"/>
    <p:sldId id="532" r:id="rId30"/>
    <p:sldId id="533" r:id="rId31"/>
    <p:sldId id="282" r:id="rId32"/>
    <p:sldId id="403" r:id="rId33"/>
    <p:sldId id="541" r:id="rId34"/>
    <p:sldId id="54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/>
        </p14:section>
        <p14:section name="Les bonnes pratiques" id="{23EBF408-9852-43A6-A1ED-E106542F3300}">
          <p14:sldIdLst>
            <p14:sldId id="304"/>
            <p14:sldId id="516"/>
            <p14:sldId id="405"/>
            <p14:sldId id="399"/>
            <p14:sldId id="263"/>
            <p14:sldId id="398"/>
            <p14:sldId id="538"/>
            <p14:sldId id="515"/>
            <p14:sldId id="408"/>
            <p14:sldId id="517"/>
            <p14:sldId id="260"/>
            <p14:sldId id="400"/>
            <p14:sldId id="519"/>
            <p14:sldId id="518"/>
            <p14:sldId id="281"/>
            <p14:sldId id="520"/>
            <p14:sldId id="521"/>
            <p14:sldId id="530"/>
            <p14:sldId id="401"/>
            <p14:sldId id="531"/>
            <p14:sldId id="539"/>
            <p14:sldId id="535"/>
            <p14:sldId id="272"/>
            <p14:sldId id="273"/>
            <p14:sldId id="536"/>
            <p14:sldId id="537"/>
            <p14:sldId id="402"/>
            <p14:sldId id="540"/>
            <p14:sldId id="532"/>
            <p14:sldId id="533"/>
            <p14:sldId id="282"/>
            <p14:sldId id="403"/>
            <p14:sldId id="541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20.02.2024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attributes.asp" TargetMode="External"/><Relationship Id="rId2" Type="http://schemas.openxmlformats.org/officeDocument/2006/relationships/hyperlink" Target="https://developer.mozilla.org/fr/docs/Web/HTML/Attribut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11.jpe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2.jpe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1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Glossary/Semantic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16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1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fr/docs/Web/HTML/Element/table" TargetMode="External"/><Relationship Id="rId3" Type="http://schemas.openxmlformats.org/officeDocument/2006/relationships/tags" Target="../tags/tag59.xml"/><Relationship Id="rId7" Type="http://schemas.openxmlformats.org/officeDocument/2006/relationships/hyperlink" Target="https://www.w3schools.com/html/html_tables.asp" TargetMode="Externa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exercises.asp" TargetMode="External"/><Relationship Id="rId2" Type="http://schemas.openxmlformats.org/officeDocument/2006/relationships/hyperlink" Target="https://www.w3schools.com/quiztest/quiztest.asp?qtest=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INTERNET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Le html </a:t>
            </a:r>
          </a:p>
          <a:p>
            <a:r>
              <a:rPr lang="fr-CH" dirty="0"/>
              <a:t>Bonnes Pratiques</a:t>
            </a:r>
          </a:p>
          <a:p>
            <a:r>
              <a:rPr lang="fr-CH" dirty="0"/>
              <a:t>Mise en forme avancée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C5BEC-0A63-F288-3434-45414AB4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8969F-3DDB-652E-0252-9E2DDE8A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LIENS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711CA-EA3B-287E-8A13-D0E00462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06EAFF-A238-088E-9597-D44F09FC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F765C-31F3-A351-0919-2804469E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4014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D0791-050A-4E38-9CBC-E045AF24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Les 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61387-612E-40EA-828A-1E6EBA03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864"/>
            <a:ext cx="7635865" cy="3429000"/>
          </a:xfrm>
        </p:spPr>
        <p:txBody>
          <a:bodyPr/>
          <a:lstStyle/>
          <a:p>
            <a:r>
              <a:rPr lang="fr-CH" dirty="0"/>
              <a:t>Pour un contenu «interne», qui se trouve sur votre site web, préférez un lien relatif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Pour un contenu «externe», qui se trouve sur un site tiers, utilisez un lien absolu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EFFC10-D300-4834-99A2-33A3F668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187238-A839-4475-B475-BB7DE92FC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7859FDC-3996-4A5D-B511-2BE6AC3EB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FE8CC4-9102-592D-828A-B0F7C2BBA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1869666"/>
            <a:ext cx="3604907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7C1DE-966C-BFA2-1C56-6DF623D86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52A48-D91F-D499-A60C-1B8DC7FA670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La balise &lt;a&gt;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22C4B-94CA-81AB-8D3C-9C1FD380EBA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28353" y="2420888"/>
            <a:ext cx="5627687" cy="3775274"/>
          </a:xfrm>
        </p:spPr>
        <p:txBody>
          <a:bodyPr>
            <a:normAutofit/>
          </a:bodyPr>
          <a:lstStyle/>
          <a:p>
            <a:r>
              <a:rPr lang="fr-CH" sz="2800" dirty="0"/>
              <a:t>Utilisée pour créer des liens hypertexte</a:t>
            </a:r>
          </a:p>
          <a:p>
            <a:pPr marL="0" indent="0">
              <a:buNone/>
            </a:pPr>
            <a:endParaRPr lang="fr-CH" sz="2800" dirty="0"/>
          </a:p>
          <a:p>
            <a:r>
              <a:rPr lang="fr-CH" dirty="0"/>
              <a:t>Permet de </a:t>
            </a:r>
          </a:p>
          <a:p>
            <a:pPr lvl="1"/>
            <a:r>
              <a:rPr lang="fr-CH" dirty="0"/>
              <a:t>Naviguer entre les pages </a:t>
            </a:r>
          </a:p>
          <a:p>
            <a:pPr lvl="1"/>
            <a:r>
              <a:rPr lang="fr-CH" dirty="0"/>
              <a:t>Ouvrir des documents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ABDEBC-5A20-2C82-918C-1FC7A2E89C0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C7406C-A5BD-0FDE-B06A-F8CDF08A24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04CA5-4255-20B3-F3EA-78D5F9FCC3C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2AE2B6-8E72-C224-39D3-7944BFBDC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7928" y="3356992"/>
            <a:ext cx="6073838" cy="7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4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9EBBB-78C5-CC99-9AE6-948D222F2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0EA05-3C0C-7C67-1C22-99A894F8280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Balise a : les attributs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22124-71F1-A78C-55F3-110D94996E5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772400" cy="4351338"/>
          </a:xfrm>
        </p:spPr>
        <p:txBody>
          <a:bodyPr>
            <a:normAutofit lnSpcReduction="10000"/>
          </a:bodyPr>
          <a:lstStyle/>
          <a:p>
            <a:r>
              <a:rPr lang="fr-CH" sz="2400" b="1" dirty="0"/>
              <a:t>href</a:t>
            </a:r>
            <a:r>
              <a:rPr lang="fr-CH" sz="2400" dirty="0"/>
              <a:t> : spécifie l’url de la page ou du fichier cible, attribut </a:t>
            </a:r>
            <a:r>
              <a:rPr lang="fr-CH" sz="2400" b="1" dirty="0"/>
              <a:t>obligatoire</a:t>
            </a:r>
          </a:p>
          <a:p>
            <a:endParaRPr lang="fr-CH" sz="2400" dirty="0"/>
          </a:p>
          <a:p>
            <a:r>
              <a:rPr lang="fr-CH" sz="2400" b="1" dirty="0" err="1"/>
              <a:t>target</a:t>
            </a:r>
            <a:r>
              <a:rPr lang="fr-CH" sz="2400" dirty="0"/>
              <a:t> : détermine où doit être ouvert le lien </a:t>
            </a:r>
          </a:p>
          <a:p>
            <a:endParaRPr lang="fr-CH" sz="2400" dirty="0"/>
          </a:p>
          <a:p>
            <a:r>
              <a:rPr lang="fr-CH" sz="2400" b="1" dirty="0"/>
              <a:t>rel</a:t>
            </a:r>
            <a:r>
              <a:rPr lang="fr-CH" sz="2400" dirty="0"/>
              <a:t> : relation entre la page actuelle et la page liée </a:t>
            </a:r>
          </a:p>
          <a:p>
            <a:endParaRPr lang="fr-CH" sz="2400" dirty="0"/>
          </a:p>
          <a:p>
            <a:r>
              <a:rPr lang="fr-CH" sz="2400" b="1" dirty="0" err="1"/>
              <a:t>title</a:t>
            </a:r>
            <a:r>
              <a:rPr lang="fr-CH" sz="2400" dirty="0"/>
              <a:t> : donne des informations supplémentaires au navigateur </a:t>
            </a:r>
          </a:p>
          <a:p>
            <a:r>
              <a:rPr lang="fr-CH" sz="2400" b="1" dirty="0"/>
              <a:t>download</a:t>
            </a:r>
            <a:r>
              <a:rPr lang="fr-CH" sz="2400" dirty="0"/>
              <a:t> : indique au navigateur de télécharger la ressource au lieu de l’affiche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1FA9C-A091-B266-925D-8E826FDA525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6F0DA5-E4A0-0E72-73DB-53C831872E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7ED61-78A9-BC1B-61BC-7C333095F94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3090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5611C-1236-4C06-99CC-76DEB6B5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Exercice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076970-3DDB-4370-8D5D-F2140677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7880" cy="4351338"/>
          </a:xfrm>
        </p:spPr>
        <p:txBody>
          <a:bodyPr/>
          <a:lstStyle/>
          <a:p>
            <a:pPr marL="0" indent="0">
              <a:buNone/>
            </a:pPr>
            <a:endParaRPr lang="fr-CH" dirty="0"/>
          </a:p>
          <a:p>
            <a:r>
              <a:rPr lang="fr-CH" dirty="0"/>
              <a:t>Faire un lien vers une autre page de son site 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Faire un lien vers une page externe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Faire un lien vers une page externe qui ouvre une nouvelle page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DFC9F2-E6CF-4292-B2CD-2A1A5A208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27E905-249A-4B2E-8A8D-9F2A95438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B70398E-A1F0-41FC-ACCC-D76201BA2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95F9C3D-889C-5EEB-6B50-BD33CBC52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060848"/>
            <a:ext cx="4549247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4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E064D-931F-09E8-324B-FDE16742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Les attributs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7E9C5-0A44-E11F-5546-C5475439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/>
              <a:t>Valeurs supplémentaires </a:t>
            </a:r>
          </a:p>
          <a:p>
            <a:endParaRPr lang="fr-CH" b="0" dirty="0"/>
          </a:p>
          <a:p>
            <a:pPr lvl="1"/>
            <a:r>
              <a:rPr lang="fr-CH" dirty="0"/>
              <a:t>Configure les éléments </a:t>
            </a:r>
          </a:p>
          <a:p>
            <a:pPr lvl="1"/>
            <a:r>
              <a:rPr lang="fr-CH" b="0" dirty="0"/>
              <a:t>Ajuste le comportement de certains éléments </a:t>
            </a:r>
          </a:p>
          <a:p>
            <a:pPr lvl="1"/>
            <a:r>
              <a:rPr lang="fr-CH" b="0" dirty="0"/>
              <a:t>Il existe </a:t>
            </a:r>
            <a:r>
              <a:rPr lang="fr-CH" dirty="0"/>
              <a:t>des attributs globaux (id)</a:t>
            </a:r>
            <a:endParaRPr lang="fr-CH" b="0" dirty="0"/>
          </a:p>
          <a:p>
            <a:pPr marL="457200" lvl="1" indent="0">
              <a:buNone/>
            </a:pPr>
            <a:endParaRPr lang="fr-CH" dirty="0"/>
          </a:p>
          <a:p>
            <a:pPr lvl="1"/>
            <a:endParaRPr lang="fr-CH" b="0" dirty="0"/>
          </a:p>
          <a:p>
            <a:pPr marL="457200" lvl="1" indent="0">
              <a:buNone/>
            </a:pPr>
            <a:r>
              <a:rPr lang="fr-CH" dirty="0"/>
              <a:t>Listes des attributs : </a:t>
            </a:r>
          </a:p>
          <a:p>
            <a:pPr marL="457200" lvl="1" indent="0">
              <a:buNone/>
            </a:pPr>
            <a:r>
              <a:rPr lang="fr-CH" sz="1600" b="0" dirty="0">
                <a:hlinkClick r:id="rId2"/>
              </a:rPr>
              <a:t>https://developer.mozilla.org/fr/docs/Web/HTML/Attributes</a:t>
            </a:r>
            <a:r>
              <a:rPr lang="fr-CH" sz="1600" b="0" dirty="0"/>
              <a:t>   </a:t>
            </a:r>
          </a:p>
          <a:p>
            <a:pPr marL="457200" lvl="1" indent="0">
              <a:buNone/>
            </a:pPr>
            <a:r>
              <a:rPr lang="fr-CH" sz="1600" b="0" dirty="0">
                <a:hlinkClick r:id="rId3"/>
              </a:rPr>
              <a:t>https://www.w3schools.com/html/html_attributes.asp</a:t>
            </a:r>
            <a:r>
              <a:rPr lang="fr-CH" sz="1600" dirty="0"/>
              <a:t> </a:t>
            </a:r>
            <a:endParaRPr lang="fr-CH" sz="16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E6E818-239B-6E25-143B-91A0BAA63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2DB635-4014-2048-0A3E-1C11B79E2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9DCCB03-BBBE-244E-4507-2435A87EF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6313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8D3F6-44BC-4126-AE19-A93B4AD8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96" y="478705"/>
            <a:ext cx="10515600" cy="1325563"/>
          </a:xfrm>
        </p:spPr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Les liens : les ancres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A4A19-7DC3-4F2A-8FA7-D8C54A5F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204864"/>
            <a:ext cx="7056784" cy="3180011"/>
          </a:xfrm>
        </p:spPr>
        <p:txBody>
          <a:bodyPr/>
          <a:lstStyle/>
          <a:p>
            <a:r>
              <a:rPr lang="fr-CH" dirty="0"/>
              <a:t>Navigation dans la page web</a:t>
            </a:r>
          </a:p>
          <a:p>
            <a:pPr lvl="1"/>
            <a:r>
              <a:rPr lang="fr-CH" dirty="0"/>
              <a:t>Définie avec la balise a</a:t>
            </a:r>
          </a:p>
          <a:p>
            <a:pPr lvl="1"/>
            <a:r>
              <a:rPr lang="fr-CH" dirty="0"/>
              <a:t>L’attribut id est utilisé pour marquer la destination </a:t>
            </a:r>
          </a:p>
          <a:p>
            <a:pPr lvl="1"/>
            <a:endParaRPr lang="fr-CH" dirty="0"/>
          </a:p>
          <a:p>
            <a:pPr marL="457200" lvl="1" indent="0">
              <a:buNone/>
            </a:pPr>
            <a:r>
              <a:rPr lang="fr-CH" b="1" dirty="0" err="1"/>
              <a:t>page.html#nom_id</a:t>
            </a:r>
            <a:endParaRPr lang="fr-CH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0B1205-8021-4AC2-90CB-B57F4421D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1B6661-3482-4A27-B28B-0426B1E27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CA21FC7-E773-4A26-BE12-440A4FA50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1026" name="Picture 2" descr="Html">
            <a:extLst>
              <a:ext uri="{FF2B5EF4-FFF2-40B4-BE49-F238E27FC236}">
                <a16:creationId xmlns:a16="http://schemas.microsoft.com/office/drawing/2014/main" id="{B8A3F731-DAB3-4623-47DC-94D4E1995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060848"/>
            <a:ext cx="3014464" cy="301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002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493B1-B124-441B-892E-CE111018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95288"/>
            <a:ext cx="10515600" cy="1325563"/>
          </a:xfrm>
        </p:spPr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Télécharger un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DDA68-81F3-4E89-8219-AEFFB6AA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57" y="2276872"/>
            <a:ext cx="5496343" cy="3429000"/>
          </a:xfrm>
        </p:spPr>
        <p:txBody>
          <a:bodyPr/>
          <a:lstStyle/>
          <a:p>
            <a:r>
              <a:rPr lang="fr-CH" b="0" dirty="0"/>
              <a:t>Spécifié dans la balise a</a:t>
            </a:r>
          </a:p>
          <a:p>
            <a:endParaRPr lang="fr-CH" b="0" dirty="0"/>
          </a:p>
          <a:p>
            <a:r>
              <a:rPr lang="fr-CH" b="0" dirty="0"/>
              <a:t>Lien vers un document </a:t>
            </a:r>
            <a:r>
              <a:rPr lang="fr-CH" dirty="0"/>
              <a:t>à télécharger</a:t>
            </a:r>
          </a:p>
          <a:p>
            <a:endParaRPr lang="fr-CH" b="0" dirty="0"/>
          </a:p>
          <a:p>
            <a:r>
              <a:rPr lang="fr-CH" b="0" dirty="0"/>
              <a:t>Peut s’utiliser avec l’attribut </a:t>
            </a:r>
            <a:r>
              <a:rPr lang="fr-CH" b="0" dirty="0" err="1"/>
              <a:t>target</a:t>
            </a:r>
            <a:endParaRPr lang="fr-CH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24D1DE-5B6E-431D-9E3E-B211250C5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B9D9B9-E4B6-440F-999F-7CD0973D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96F08E-2CAF-4895-841F-A7B62FB3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2050" name="Picture 2" descr="Storage data information download concept">
            <a:extLst>
              <a:ext uri="{FF2B5EF4-FFF2-40B4-BE49-F238E27FC236}">
                <a16:creationId xmlns:a16="http://schemas.microsoft.com/office/drawing/2014/main" id="{535A08A3-4100-62FD-FC7C-04ADC853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438" y="1720851"/>
            <a:ext cx="5130178" cy="3736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968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D843-95B8-5802-5199-C50E51E6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AFFCD-49A4-EEAE-9B9D-C1AB2FE9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CONTENEURS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D07462-9FF8-39D8-9E30-711E3161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341C06-FCBC-F0F0-7B13-98F9F1FC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2153FC-1E09-C95C-EAD5-DADBD84F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154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98B2F-1FD4-5439-4591-A7196AD76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79D5D-9934-5DA7-54B4-5008D8501FE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La balise div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531E6-49A8-E33D-DC1E-7D7CE0E92CB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193904" cy="4351338"/>
          </a:xfrm>
        </p:spPr>
        <p:txBody>
          <a:bodyPr>
            <a:normAutofit/>
          </a:bodyPr>
          <a:lstStyle/>
          <a:p>
            <a:r>
              <a:rPr lang="fr-CH" dirty="0"/>
              <a:t>Conteneur générique 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Permet de grouper des éléments HTML </a:t>
            </a:r>
          </a:p>
          <a:p>
            <a:endParaRPr lang="fr-CH" dirty="0"/>
          </a:p>
          <a:p>
            <a:r>
              <a:rPr lang="fr-CH" dirty="0"/>
              <a:t>Permet de </a:t>
            </a:r>
          </a:p>
          <a:p>
            <a:pPr lvl="1"/>
            <a:r>
              <a:rPr lang="fr-CH" dirty="0"/>
              <a:t>Grouper des éléments pour appliquer un style</a:t>
            </a:r>
          </a:p>
          <a:p>
            <a:pPr lvl="1"/>
            <a:r>
              <a:rPr lang="fr-CH" dirty="0"/>
              <a:t>Structurer le code 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0F6F4-E41C-4591-1D02-053C2EA54FB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ED32A-8D9E-2D39-D8B3-147E60A18DA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762255-E4E7-47E4-52CE-99DABB9DD47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  <p:pic>
        <p:nvPicPr>
          <p:cNvPr id="2050" name="Picture 2" descr="Balise HTML div – Elément conteneur générique de niveau bloc - Pierre Giraud">
            <a:extLst>
              <a:ext uri="{FF2B5EF4-FFF2-40B4-BE49-F238E27FC236}">
                <a16:creationId xmlns:a16="http://schemas.microsoft.com/office/drawing/2014/main" id="{5820E067-AFDC-B167-612F-2B0ABADFD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21" y="2492896"/>
            <a:ext cx="4114800" cy="239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1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34A55-8C73-1F17-57A0-AB1EDB88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LISTES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E118E4-4435-801D-FE14-11B4AEA3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A64338-49BA-A2C0-3541-E91D7A55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F50CCB-7672-E841-C094-C06A915F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1504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A16DE-D2AF-AF88-83B4-E189D8E2F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23040-59AD-8BDC-60D7-0C383C78716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Utilisation de la div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92FD9-173C-05E2-9158-B2588ECAB92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8138120" cy="4351338"/>
          </a:xfrm>
        </p:spPr>
        <p:txBody>
          <a:bodyPr>
            <a:normAutofit/>
          </a:bodyPr>
          <a:lstStyle/>
          <a:p>
            <a:r>
              <a:rPr lang="fr-CH" sz="2800" b="1" dirty="0"/>
              <a:t>Sans sémantique </a:t>
            </a:r>
            <a:r>
              <a:rPr lang="fr-CH" sz="2800" dirty="0"/>
              <a:t>: pas de signification particulière pour cette balise </a:t>
            </a:r>
          </a:p>
          <a:p>
            <a:endParaRPr lang="fr-CH" dirty="0"/>
          </a:p>
          <a:p>
            <a:r>
              <a:rPr lang="fr-CH" sz="2800" b="1" dirty="0"/>
              <a:t>Flexibilité</a:t>
            </a:r>
            <a:r>
              <a:rPr lang="fr-CH" sz="2800" dirty="0"/>
              <a:t> : création des sections pour appliquer facilement du style </a:t>
            </a:r>
          </a:p>
          <a:p>
            <a:endParaRPr lang="fr-CH" dirty="0"/>
          </a:p>
          <a:p>
            <a:r>
              <a:rPr lang="fr-CH" sz="2800" dirty="0"/>
              <a:t> </a:t>
            </a:r>
            <a:r>
              <a:rPr lang="fr-CH" sz="2800" b="1" dirty="0"/>
              <a:t>Organisation</a:t>
            </a:r>
            <a:r>
              <a:rPr lang="fr-CH" sz="2800" dirty="0"/>
              <a:t> : rend le code plus lisible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D94B25-DD71-124D-5CDB-A25F6284DFA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9D106C-5605-7C8A-5FDA-CBE898D3D4D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AD78A-7ED2-DA65-0936-45F6CD81B71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  <p:pic>
        <p:nvPicPr>
          <p:cNvPr id="3074" name="Picture 2" descr="How to Design a Simple Web Page in Div: 4 Steps (with Pictures)">
            <a:extLst>
              <a:ext uri="{FF2B5EF4-FFF2-40B4-BE49-F238E27FC236}">
                <a16:creationId xmlns:a16="http://schemas.microsoft.com/office/drawing/2014/main" id="{59C90D7E-10B4-6AEF-4F58-DD591CA76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2409181"/>
            <a:ext cx="2856546" cy="213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0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4D35D-91F3-3490-B8FF-B29436548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9BF96-B333-0E78-F967-E944A18CA3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Conteneur </a:t>
            </a:r>
            <a:r>
              <a:rPr lang="fr-CH" b="1" dirty="0" err="1">
                <a:solidFill>
                  <a:srgbClr val="00B0F0"/>
                </a:solidFill>
              </a:rPr>
              <a:t>span</a:t>
            </a:r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1725D2-DAFB-02D1-7820-062A43A6B9F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409928" cy="4351338"/>
          </a:xfrm>
        </p:spPr>
        <p:txBody>
          <a:bodyPr>
            <a:normAutofit/>
          </a:bodyPr>
          <a:lstStyle/>
          <a:p>
            <a:r>
              <a:rPr lang="fr-CH" sz="2800" dirty="0"/>
              <a:t>C’est un élément de </a:t>
            </a:r>
            <a:r>
              <a:rPr lang="fr-CH" sz="2800" dirty="0" err="1"/>
              <a:t>inline</a:t>
            </a:r>
            <a:r>
              <a:rPr lang="fr-CH" sz="2800" dirty="0"/>
              <a:t> (sans retour à la ligne)</a:t>
            </a:r>
          </a:p>
          <a:p>
            <a:r>
              <a:rPr lang="fr-CH" dirty="0"/>
              <a:t>Aucune signification sémantique </a:t>
            </a:r>
          </a:p>
          <a:p>
            <a:endParaRPr lang="fr-CH" sz="2800" dirty="0"/>
          </a:p>
          <a:p>
            <a:r>
              <a:rPr lang="fr-CH" dirty="0"/>
              <a:t>Utilisation </a:t>
            </a:r>
          </a:p>
          <a:p>
            <a:pPr lvl="1"/>
            <a:r>
              <a:rPr lang="fr-CH" dirty="0"/>
              <a:t>Formater une partie du texte sans structure supplémentaire </a:t>
            </a:r>
          </a:p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E499CD-2781-A5CD-72D5-CA85710F13A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E93A1-C5E0-C16B-7F5B-0495C9B48BC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6F6BCF-6858-8856-77D9-511741C2D85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21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4ECCADC-29D6-9CFB-5CEC-FB6E0E566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168" y="2852936"/>
            <a:ext cx="3595433" cy="1440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534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A3148-D3F7-9CDF-CDCE-C24E6BFFC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1B753-909A-7AA3-F825-7FD53C23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Structurer sa page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4CC0D-2AF5-5104-A5EF-0981ABCC9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Il existe des conteneurs sémantiques </a:t>
            </a:r>
          </a:p>
          <a:p>
            <a:endParaRPr lang="fr-CH" dirty="0"/>
          </a:p>
          <a:p>
            <a:pPr lvl="1"/>
            <a:r>
              <a:rPr lang="fr-CH" dirty="0"/>
              <a:t>Header</a:t>
            </a:r>
          </a:p>
          <a:p>
            <a:pPr lvl="1"/>
            <a:r>
              <a:rPr lang="fr-CH" dirty="0"/>
              <a:t>Contenu</a:t>
            </a:r>
          </a:p>
          <a:p>
            <a:pPr lvl="1"/>
            <a:r>
              <a:rPr lang="fr-CH" dirty="0" err="1"/>
              <a:t>Footer</a:t>
            </a:r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Donne des informations sur le type de contenu</a:t>
            </a:r>
          </a:p>
          <a:p>
            <a:r>
              <a:rPr lang="fr-CH" sz="2000" dirty="0"/>
              <a:t>Les conteneurs sémantiques : </a:t>
            </a:r>
            <a:r>
              <a:rPr lang="fr-CH" sz="2000" dirty="0">
                <a:hlinkClick r:id="rId2"/>
              </a:rPr>
              <a:t>https://developer.mozilla.org/fr/docs/Glossary/Semantics</a:t>
            </a:r>
            <a:r>
              <a:rPr lang="fr-CH" sz="2000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FFDE87-8D63-8DF9-06B7-C86DBB30A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517A75-E0A2-9264-503A-6288F9857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EC45B89-E4D1-D1F8-0F32-3EB987CCB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0282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82338-0B28-49DF-8BA9-66893FFA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conteneurs sémantiques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C062A9-C2A9-4A93-A9A4-BD3E3676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3824" cy="4351338"/>
          </a:xfrm>
        </p:spPr>
        <p:txBody>
          <a:bodyPr>
            <a:normAutofit/>
          </a:bodyPr>
          <a:lstStyle/>
          <a:p>
            <a:r>
              <a:rPr lang="fr-CH" sz="2400" b="1" dirty="0"/>
              <a:t>Header</a:t>
            </a:r>
            <a:r>
              <a:rPr lang="fr-CH" sz="2400" dirty="0"/>
              <a:t> </a:t>
            </a:r>
          </a:p>
          <a:p>
            <a:pPr lvl="1"/>
            <a:r>
              <a:rPr lang="fr-CH" sz="2000" dirty="0"/>
              <a:t>Introduction </a:t>
            </a:r>
          </a:p>
          <a:p>
            <a:pPr lvl="1"/>
            <a:r>
              <a:rPr lang="fr-CH" sz="2000" dirty="0"/>
              <a:t>Navigation </a:t>
            </a:r>
          </a:p>
          <a:p>
            <a:pPr lvl="1"/>
            <a:endParaRPr lang="fr-CH" sz="2000" dirty="0"/>
          </a:p>
          <a:p>
            <a:r>
              <a:rPr lang="fr-CH" sz="2400" b="1" dirty="0"/>
              <a:t>Main</a:t>
            </a:r>
            <a:r>
              <a:rPr lang="fr-CH" sz="2400" dirty="0"/>
              <a:t> </a:t>
            </a:r>
          </a:p>
          <a:p>
            <a:pPr lvl="1"/>
            <a:r>
              <a:rPr lang="fr-CH" sz="2000" dirty="0"/>
              <a:t>Le contenu principal </a:t>
            </a:r>
          </a:p>
          <a:p>
            <a:pPr lvl="1"/>
            <a:r>
              <a:rPr lang="fr-CH" sz="2000" dirty="0"/>
              <a:t>Ne doit pas contenir d’élément répétés </a:t>
            </a:r>
          </a:p>
          <a:p>
            <a:pPr marL="457200" lvl="1" indent="0">
              <a:buNone/>
            </a:pPr>
            <a:endParaRPr lang="fr-CH" sz="2000" dirty="0"/>
          </a:p>
          <a:p>
            <a:r>
              <a:rPr lang="fr-CH" sz="2400" b="1" dirty="0" err="1"/>
              <a:t>Footer</a:t>
            </a:r>
            <a:r>
              <a:rPr lang="fr-CH" sz="2400" dirty="0"/>
              <a:t> </a:t>
            </a:r>
          </a:p>
          <a:p>
            <a:pPr lvl="1"/>
            <a:r>
              <a:rPr lang="fr-CH" sz="2000" dirty="0" err="1"/>
              <a:t>Sitemap</a:t>
            </a:r>
            <a:endParaRPr lang="fr-CH" sz="2000" dirty="0"/>
          </a:p>
          <a:p>
            <a:pPr lvl="1"/>
            <a:r>
              <a:rPr lang="fr-CH" sz="2000" dirty="0"/>
              <a:t>Contact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17EC99-A5AB-4EDD-BE52-92F23185D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6C56A8-E98F-4D7C-8354-A148079D9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F6254CD-E5F5-4844-A5F1-0B1379FB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5122" name="Picture 2" descr="CSS Website Layout - GeeksforGeeks">
            <a:extLst>
              <a:ext uri="{FF2B5EF4-FFF2-40B4-BE49-F238E27FC236}">
                <a16:creationId xmlns:a16="http://schemas.microsoft.com/office/drawing/2014/main" id="{33A80020-B30E-E69F-3798-DFC6A8C2B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132856"/>
            <a:ext cx="3821774" cy="340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406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F8386-F3A1-429B-A285-9BB3BF7A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Balise main : bonnes pratiques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E87D8-B277-47C8-9622-11315012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944" cy="4351338"/>
          </a:xfrm>
        </p:spPr>
        <p:txBody>
          <a:bodyPr/>
          <a:lstStyle/>
          <a:p>
            <a:r>
              <a:rPr lang="fr-CH" b="0" dirty="0"/>
              <a:t>Ne peut être un descendant</a:t>
            </a:r>
          </a:p>
          <a:p>
            <a:r>
              <a:rPr lang="fr-CH" b="0" dirty="0"/>
              <a:t>Il doit être unique</a:t>
            </a:r>
          </a:p>
          <a:p>
            <a:r>
              <a:rPr lang="fr-CH" b="0" dirty="0"/>
              <a:t>Ne doit pas contenir d’élément répétés</a:t>
            </a:r>
          </a:p>
          <a:p>
            <a:endParaRPr lang="fr-CH" b="0" dirty="0"/>
          </a:p>
          <a:p>
            <a:r>
              <a:rPr lang="fr-CH" b="0" dirty="0"/>
              <a:t>On peut cependant avoir plusieurs header (à ne pas confondre avec </a:t>
            </a:r>
            <a:r>
              <a:rPr lang="fr-CH" b="0" dirty="0" err="1"/>
              <a:t>head</a:t>
            </a:r>
            <a:r>
              <a:rPr lang="fr-CH" b="0" dirty="0"/>
              <a:t>) dans son document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DFD21A-E09B-4115-9F91-E3FD41B10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6A7D3A-2D39-4150-A387-834168F66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4CEEDE6-A0EE-4B45-B96A-584A10A1F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6146" name="Picture 2" descr="Les bonnes pratiques », une notion à interroger. (M.Denis) – Cycle  urbanisme 2016-2017: Nos chroniques">
            <a:extLst>
              <a:ext uri="{FF2B5EF4-FFF2-40B4-BE49-F238E27FC236}">
                <a16:creationId xmlns:a16="http://schemas.microsoft.com/office/drawing/2014/main" id="{823484F1-C10F-519D-5E1A-3F849ACD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276872"/>
            <a:ext cx="3757959" cy="25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48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897F1-8741-561A-1DC8-F92E54527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3E8F8-8493-F465-0483-3990356D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6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0CE965-04EE-C11A-924E-8FB2D6B2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Structurer votre page web avec les conteneurs suivants : </a:t>
            </a:r>
          </a:p>
          <a:p>
            <a:endParaRPr lang="fr-CH" dirty="0"/>
          </a:p>
          <a:p>
            <a:r>
              <a:rPr lang="fr-CH" dirty="0"/>
              <a:t>Header</a:t>
            </a:r>
          </a:p>
          <a:p>
            <a:pPr lvl="1"/>
            <a:r>
              <a:rPr lang="fr-CH" dirty="0"/>
              <a:t>Lien vers une page externe </a:t>
            </a:r>
          </a:p>
          <a:p>
            <a:r>
              <a:rPr lang="fr-CH" dirty="0"/>
              <a:t>Main</a:t>
            </a:r>
          </a:p>
          <a:p>
            <a:pPr lvl="1"/>
            <a:r>
              <a:rPr lang="fr-CH" dirty="0"/>
              <a:t>Un titre </a:t>
            </a:r>
          </a:p>
          <a:p>
            <a:pPr lvl="1"/>
            <a:r>
              <a:rPr lang="fr-CH" dirty="0"/>
              <a:t>Un paragraphe </a:t>
            </a:r>
          </a:p>
          <a:p>
            <a:r>
              <a:rPr lang="fr-CH" dirty="0" err="1"/>
              <a:t>Footer</a:t>
            </a:r>
            <a:endParaRPr lang="fr-CH" dirty="0"/>
          </a:p>
          <a:p>
            <a:pPr lvl="1"/>
            <a:r>
              <a:rPr lang="fr-CH" dirty="0"/>
              <a:t>Un numéro de téléphone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CADC13-2B07-A25D-88F6-B3344A37F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AAB9EF-E5B0-F3D9-5AB5-03C4A877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5CF9023-E92D-B0D7-8A95-1A0446056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69543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2A247-BCC1-E18A-71E6-539B1FB6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E0BBB-F7C3-99CF-C31D-E80B4E7C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TABLEAUX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77B2E1-9F23-4E93-0E55-D8781037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AC7EB6-AE6B-8D76-A9FC-15F8AB8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8B4A5-61FD-821F-6589-ED328750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71966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74C3A-8A1F-0B50-453F-AD21795D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77791-A131-FBD4-4B4D-24A38D9FEBB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Structure de base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55A54-C5B1-E897-EA00-1B19C844281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44824"/>
            <a:ext cx="6769968" cy="4351338"/>
          </a:xfrm>
        </p:spPr>
        <p:txBody>
          <a:bodyPr>
            <a:normAutofit/>
          </a:bodyPr>
          <a:lstStyle/>
          <a:p>
            <a:r>
              <a:rPr lang="fr-CH" dirty="0"/>
              <a:t>Principaux éléments de structure</a:t>
            </a:r>
          </a:p>
          <a:p>
            <a:endParaRPr lang="fr-CH" dirty="0"/>
          </a:p>
          <a:p>
            <a:pPr lvl="1"/>
            <a:r>
              <a:rPr lang="fr-CH" b="1" dirty="0"/>
              <a:t>table</a:t>
            </a:r>
            <a:r>
              <a:rPr lang="fr-CH" dirty="0"/>
              <a:t> : élément racine qui définis le tableau </a:t>
            </a:r>
          </a:p>
          <a:p>
            <a:pPr lvl="1"/>
            <a:r>
              <a:rPr lang="fr-CH" b="1" dirty="0"/>
              <a:t>tr</a:t>
            </a:r>
            <a:r>
              <a:rPr lang="fr-CH" dirty="0"/>
              <a:t> (table </a:t>
            </a:r>
            <a:r>
              <a:rPr lang="fr-CH" dirty="0" err="1"/>
              <a:t>row</a:t>
            </a:r>
            <a:r>
              <a:rPr lang="fr-CH" dirty="0"/>
              <a:t>)  : définit une ligne du tableau </a:t>
            </a:r>
          </a:p>
          <a:p>
            <a:pPr lvl="1"/>
            <a:r>
              <a:rPr lang="fr-CH" b="1" dirty="0"/>
              <a:t>td</a:t>
            </a:r>
            <a:r>
              <a:rPr lang="fr-CH" dirty="0"/>
              <a:t> (table data) : une cellule de données </a:t>
            </a:r>
          </a:p>
          <a:p>
            <a:pPr lvl="1"/>
            <a:r>
              <a:rPr lang="fr-CH" b="1" dirty="0"/>
              <a:t>th</a:t>
            </a:r>
            <a:r>
              <a:rPr lang="fr-CH" dirty="0"/>
              <a:t> (table header) : définit une cellule d’en-tête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F0CD4C-13CD-1EA7-B888-19743BC3AB7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E0639-D3F1-652D-FB6D-76266510AE8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4ABD40-5493-5F2C-0634-F798CD3BCBA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27</a:t>
            </a:fld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4DE485-E90B-0B5A-37CE-5CE24CF0B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7779" y="2780928"/>
            <a:ext cx="2699438" cy="18644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8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A60EA-DDEF-63B1-6732-76F1B99F3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CFEFF-60A4-F370-EF2A-89B7603FD0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Structure de base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A0D7B-81B8-5EC0-F4E4-23795CB0AF4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44824"/>
            <a:ext cx="6769968" cy="4351338"/>
          </a:xfrm>
        </p:spPr>
        <p:txBody>
          <a:bodyPr>
            <a:normAutofit/>
          </a:bodyPr>
          <a:lstStyle/>
          <a:p>
            <a:r>
              <a:rPr lang="fr-CH" dirty="0"/>
              <a:t>Principaux éléments de structure</a:t>
            </a:r>
          </a:p>
          <a:p>
            <a:endParaRPr lang="fr-CH" dirty="0"/>
          </a:p>
          <a:p>
            <a:pPr lvl="1"/>
            <a:r>
              <a:rPr lang="fr-CH" b="1" dirty="0"/>
              <a:t>table</a:t>
            </a:r>
            <a:r>
              <a:rPr lang="fr-CH" dirty="0"/>
              <a:t> : élément racine qui définis le tableau </a:t>
            </a:r>
          </a:p>
          <a:p>
            <a:pPr lvl="1"/>
            <a:r>
              <a:rPr lang="fr-CH" b="1" dirty="0"/>
              <a:t>tr</a:t>
            </a:r>
            <a:r>
              <a:rPr lang="fr-CH" dirty="0"/>
              <a:t> (table </a:t>
            </a:r>
            <a:r>
              <a:rPr lang="fr-CH" dirty="0" err="1"/>
              <a:t>row</a:t>
            </a:r>
            <a:r>
              <a:rPr lang="fr-CH" dirty="0"/>
              <a:t>)  : définit une ligne du tableau </a:t>
            </a:r>
          </a:p>
          <a:p>
            <a:pPr lvl="1"/>
            <a:r>
              <a:rPr lang="fr-CH" b="1" dirty="0"/>
              <a:t>td</a:t>
            </a:r>
            <a:r>
              <a:rPr lang="fr-CH" dirty="0"/>
              <a:t> (table data) : une cellule de données </a:t>
            </a:r>
          </a:p>
          <a:p>
            <a:pPr lvl="1"/>
            <a:r>
              <a:rPr lang="fr-CH" b="1" dirty="0"/>
              <a:t>th</a:t>
            </a:r>
            <a:r>
              <a:rPr lang="fr-CH" dirty="0"/>
              <a:t> (table header) : définit une cellule d’en-tête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9FB7C-FE1B-1FC5-1C87-594A4A3C122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09F9C-C15B-009F-C8C4-9F000781F2A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96C0E3-31E8-9A62-90D2-E52F6CA8D6A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28</a:t>
            </a:fld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9F2258-811D-C36D-5B01-83FD1F251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7779" y="2780928"/>
            <a:ext cx="2699438" cy="18644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312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360A7-80AB-0C2F-51D4-BC07593F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CA749-2143-7839-48FF-7F37433C5B2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attributs utiles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A42DA-0570-707E-7E7B-8321C2AC4F1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8426152" cy="4351338"/>
          </a:xfrm>
        </p:spPr>
        <p:txBody>
          <a:bodyPr>
            <a:normAutofit/>
          </a:bodyPr>
          <a:lstStyle/>
          <a:p>
            <a:r>
              <a:rPr lang="fr-CH" sz="2800" b="1" dirty="0" err="1"/>
              <a:t>colspan</a:t>
            </a:r>
            <a:r>
              <a:rPr lang="fr-CH" sz="2800" dirty="0"/>
              <a:t> : permet à une cellule de s’étendre sur </a:t>
            </a:r>
            <a:r>
              <a:rPr lang="fr-CH" sz="2800" b="1" dirty="0"/>
              <a:t>plusieurs colonnes </a:t>
            </a:r>
          </a:p>
          <a:p>
            <a:r>
              <a:rPr lang="fr-CH" b="1" dirty="0" err="1"/>
              <a:t>rowspan</a:t>
            </a:r>
            <a:r>
              <a:rPr lang="fr-CH" dirty="0"/>
              <a:t> : permet à une cellule de s’étendre sur </a:t>
            </a:r>
            <a:r>
              <a:rPr lang="fr-CH" b="1" dirty="0"/>
              <a:t>plusieurs lignes </a:t>
            </a:r>
          </a:p>
          <a:p>
            <a:r>
              <a:rPr lang="fr-CH" b="1" dirty="0"/>
              <a:t>s</a:t>
            </a:r>
            <a:r>
              <a:rPr lang="fr-CH" sz="2800" b="1" dirty="0"/>
              <a:t>cope </a:t>
            </a:r>
            <a:r>
              <a:rPr lang="fr-CH" sz="2800" dirty="0"/>
              <a:t>:  précise si l’entête concerne une ligne ou une colonne </a:t>
            </a:r>
          </a:p>
          <a:p>
            <a:pPr marL="0" indent="0">
              <a:buNone/>
            </a:pPr>
            <a:endParaRPr lang="fr-CH" sz="2800" b="1" dirty="0"/>
          </a:p>
          <a:p>
            <a:r>
              <a:rPr lang="fr-CH" sz="2000" dirty="0"/>
              <a:t>Doc : </a:t>
            </a:r>
          </a:p>
          <a:p>
            <a:pPr lvl="1"/>
            <a:r>
              <a:rPr lang="fr-CH" sz="1800" dirty="0">
                <a:hlinkClick r:id="rId7"/>
              </a:rPr>
              <a:t>https://www.w3schools.com/html/html_tables.asp</a:t>
            </a:r>
            <a:endParaRPr lang="fr-CH" sz="1800" dirty="0"/>
          </a:p>
          <a:p>
            <a:pPr lvl="1"/>
            <a:r>
              <a:rPr lang="fr-CH" sz="1800" dirty="0">
                <a:hlinkClick r:id="rId8"/>
              </a:rPr>
              <a:t>https://developer.mozilla.org/fr/docs/Web/HTML/Element/table</a:t>
            </a:r>
            <a:r>
              <a:rPr lang="fr-CH" sz="1800" dirty="0"/>
              <a:t> </a:t>
            </a:r>
          </a:p>
          <a:p>
            <a:pPr lvl="1"/>
            <a:endParaRPr lang="fr-CH" b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B0A439-7F22-BDD9-2153-C41EBAAEF3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7FED6-FECE-0E2A-0D10-7C866E160E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586D5-669E-459C-DB2E-51E84D648B6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426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7173B-1E87-4390-AA1C-68968CD9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Marquer le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78BB55-946D-4047-98BC-4664F317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5992" cy="4351338"/>
          </a:xfrm>
        </p:spPr>
        <p:txBody>
          <a:bodyPr/>
          <a:lstStyle/>
          <a:p>
            <a:r>
              <a:rPr lang="fr-CH" dirty="0"/>
              <a:t>Certaines balises permettent de mettre en forme du texte </a:t>
            </a:r>
          </a:p>
          <a:p>
            <a:pPr lvl="1"/>
            <a:r>
              <a:rPr lang="fr-CH" dirty="0"/>
              <a:t>Strong, </a:t>
            </a:r>
            <a:r>
              <a:rPr lang="fr-CH" dirty="0" err="1"/>
              <a:t>em</a:t>
            </a:r>
            <a:endParaRPr lang="fr-CH" dirty="0"/>
          </a:p>
          <a:p>
            <a:pPr lvl="1"/>
            <a:r>
              <a:rPr lang="fr-CH" dirty="0" err="1"/>
              <a:t>Blockquot</a:t>
            </a:r>
            <a:endParaRPr lang="fr-CH" dirty="0"/>
          </a:p>
          <a:p>
            <a:pPr lvl="1"/>
            <a:r>
              <a:rPr lang="fr-CH" dirty="0"/>
              <a:t>Mark</a:t>
            </a:r>
          </a:p>
          <a:p>
            <a:pPr marL="457200" lvl="1" indent="0">
              <a:buNone/>
            </a:pPr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Aide pour l’accessibilité aux pages web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CF4D30-1636-4EAD-8FAC-5F344EDDE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C74A4-DA2B-4D87-B067-E7A55ABE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A26FF8-1617-4CFB-A0FD-28D17BF02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357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AB6B7-E47A-0041-AAEF-041D0C49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E6167-D0A8-51A8-2AB9-A0909A359D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Mise en forme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B9C0B-F0C0-C593-9D48-5C71417C84C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Vous pouvez modifier l’apparence des cellules avec les propriétés CSS suivantes : </a:t>
            </a:r>
          </a:p>
          <a:p>
            <a:pPr marL="0" indent="0">
              <a:buNone/>
            </a:pPr>
            <a:endParaRPr lang="fr-CH" sz="2800" dirty="0"/>
          </a:p>
          <a:p>
            <a:pPr lvl="1"/>
            <a:r>
              <a:rPr lang="fr-CH" dirty="0"/>
              <a:t>Bordures </a:t>
            </a:r>
          </a:p>
          <a:p>
            <a:pPr lvl="1"/>
            <a:r>
              <a:rPr lang="fr-CH" dirty="0"/>
              <a:t>Espace intérieur (</a:t>
            </a:r>
            <a:r>
              <a:rPr lang="fr-CH" dirty="0" err="1"/>
              <a:t>padding</a:t>
            </a:r>
            <a:r>
              <a:rPr lang="fr-CH" dirty="0"/>
              <a:t>)</a:t>
            </a:r>
          </a:p>
          <a:p>
            <a:pPr lvl="1"/>
            <a:r>
              <a:rPr lang="fr-CH" dirty="0"/>
              <a:t>Alignement du texte (</a:t>
            </a:r>
            <a:r>
              <a:rPr lang="fr-CH" dirty="0" err="1"/>
              <a:t>text</a:t>
            </a:r>
            <a:r>
              <a:rPr lang="fr-CH" dirty="0"/>
              <a:t>-align)</a:t>
            </a:r>
          </a:p>
          <a:p>
            <a:pPr lvl="1"/>
            <a:r>
              <a:rPr lang="fr-CH" dirty="0"/>
              <a:t>Couleur de fond (background-</a:t>
            </a:r>
            <a:r>
              <a:rPr lang="fr-CH" dirty="0" err="1"/>
              <a:t>color</a:t>
            </a:r>
            <a:r>
              <a:rPr lang="fr-CH" dirty="0"/>
              <a:t>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A21EC2-9C1B-21F8-71C0-7C2FC3752BD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76B4C4-F0DA-BAD5-8684-DF03DCBDA6C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F6C23-DE4C-FB9B-5431-8DFA6A91986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17869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6D308-3284-9415-19D2-60EE65F7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70C0"/>
                </a:solidFill>
              </a:rPr>
              <a:t>Tester ses connaissances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D0B55-2160-9F87-3B73-B75F5EFF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000" b="0" dirty="0">
                <a:hlinkClick r:id="rId2"/>
              </a:rPr>
              <a:t>https://www.w3schools.com/quiztest/quiztest.asp?qtest=HTML</a:t>
            </a:r>
            <a:endParaRPr lang="fr-CH" sz="2000" b="0" dirty="0"/>
          </a:p>
          <a:p>
            <a:r>
              <a:rPr lang="fr-CH" sz="2000" b="0" dirty="0">
                <a:hlinkClick r:id="rId3"/>
              </a:rPr>
              <a:t>https://www.w3schools.com/html/html_exercises.asp</a:t>
            </a:r>
            <a:r>
              <a:rPr lang="fr-CH" sz="2000" b="0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E1563F-CB79-0090-0721-507FCFD84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CA327A-52CD-76DA-4AE6-F66062388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4FE80A5-D575-7F1A-3B25-07B2F6D7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27467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F5F29-6924-5206-E48D-66078BC1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DEA88-FC15-E0E4-0BAF-60019AB222C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Texte en colonnes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051DD-93B7-8A87-C7B6-C73235BB850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Permet de diviser le contenu d’un élément en plusieurs colonnes </a:t>
            </a:r>
          </a:p>
          <a:p>
            <a:pPr lvl="1"/>
            <a:r>
              <a:rPr lang="fr-CH" dirty="0"/>
              <a:t>Lecture facilitée </a:t>
            </a:r>
          </a:p>
          <a:p>
            <a:pPr lvl="1"/>
            <a:r>
              <a:rPr lang="fr-CH" dirty="0"/>
              <a:t>Style journal </a:t>
            </a:r>
          </a:p>
          <a:p>
            <a:pPr lvl="1"/>
            <a:endParaRPr lang="fr-CH" dirty="0"/>
          </a:p>
          <a:p>
            <a:r>
              <a:rPr lang="fr-CH" dirty="0"/>
              <a:t>On accompagne souvent cette propriété des préfixes de fournisseurs </a:t>
            </a:r>
          </a:p>
          <a:p>
            <a:pPr lvl="1"/>
            <a:r>
              <a:rPr lang="fr-CH" dirty="0"/>
              <a:t>Chrome, Safari : -</a:t>
            </a:r>
            <a:r>
              <a:rPr lang="fr-CH" dirty="0" err="1"/>
              <a:t>webkit</a:t>
            </a:r>
            <a:r>
              <a:rPr lang="fr-CH" dirty="0"/>
              <a:t>-</a:t>
            </a:r>
            <a:r>
              <a:rPr lang="fr-CH" dirty="0" err="1"/>
              <a:t>column</a:t>
            </a:r>
            <a:r>
              <a:rPr lang="fr-CH" dirty="0"/>
              <a:t>-count</a:t>
            </a:r>
          </a:p>
          <a:p>
            <a:pPr lvl="1"/>
            <a:r>
              <a:rPr lang="fr-CH" dirty="0"/>
              <a:t>Firefox : -</a:t>
            </a:r>
            <a:r>
              <a:rPr lang="fr-CH" dirty="0" err="1"/>
              <a:t>moz</a:t>
            </a:r>
            <a:r>
              <a:rPr lang="fr-CH" dirty="0"/>
              <a:t>-</a:t>
            </a:r>
            <a:r>
              <a:rPr lang="fr-CH" dirty="0" err="1"/>
              <a:t>column</a:t>
            </a:r>
            <a:r>
              <a:rPr lang="fr-CH" dirty="0"/>
              <a:t>-count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A46041-1C3D-E32F-D811-7A1ABB2D657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75B12-3EFB-20EB-1770-1B41473A1B0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EC0E5C-4273-3930-BAA7-A4994CA398D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0283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073CD-5C5F-E660-FCDD-DD7F051F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6C8AF-36E2-35DB-7B2E-9F43EC8EB6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colonnes propriétés courantes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BB6EA-8208-0EAF-C9EC-C0EC4E43750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H" sz="2800" dirty="0"/>
              <a:t>Il est possible de personnaliser l'aspect de la gouttière</a:t>
            </a:r>
          </a:p>
          <a:p>
            <a:pPr lvl="1"/>
            <a:r>
              <a:rPr lang="fr-CH" b="1" dirty="0" err="1"/>
              <a:t>column</a:t>
            </a:r>
            <a:r>
              <a:rPr lang="fr-CH" b="1" dirty="0"/>
              <a:t>-gap</a:t>
            </a:r>
            <a:r>
              <a:rPr lang="fr-CH" dirty="0"/>
              <a:t>: normal | &lt;size&gt;</a:t>
            </a:r>
          </a:p>
          <a:p>
            <a:pPr lvl="1"/>
            <a:r>
              <a:rPr lang="fr-CH" b="1" dirty="0" err="1"/>
              <a:t>column-rule-width</a:t>
            </a:r>
            <a:r>
              <a:rPr lang="fr-CH" dirty="0"/>
              <a:t>: &lt;size&gt;</a:t>
            </a:r>
          </a:p>
          <a:p>
            <a:pPr lvl="1"/>
            <a:r>
              <a:rPr lang="fr-CH" b="1" dirty="0" err="1"/>
              <a:t>column</a:t>
            </a:r>
            <a:r>
              <a:rPr lang="fr-CH" b="1" dirty="0"/>
              <a:t>-</a:t>
            </a:r>
            <a:r>
              <a:rPr lang="fr-CH" b="1" dirty="0" err="1"/>
              <a:t>rule</a:t>
            </a:r>
            <a:r>
              <a:rPr lang="fr-CH" b="1" dirty="0"/>
              <a:t>-style</a:t>
            </a:r>
            <a:r>
              <a:rPr lang="fr-CH" dirty="0"/>
              <a:t>: none | </a:t>
            </a:r>
            <a:r>
              <a:rPr lang="fr-CH" dirty="0" err="1"/>
              <a:t>solid</a:t>
            </a:r>
            <a:r>
              <a:rPr lang="fr-CH" dirty="0"/>
              <a:t> | </a:t>
            </a:r>
            <a:r>
              <a:rPr lang="fr-CH" dirty="0" err="1"/>
              <a:t>dotted</a:t>
            </a:r>
            <a:r>
              <a:rPr lang="fr-CH" dirty="0"/>
              <a:t> | </a:t>
            </a:r>
            <a:r>
              <a:rPr lang="fr-CH" dirty="0" err="1"/>
              <a:t>dashed</a:t>
            </a:r>
            <a:r>
              <a:rPr lang="fr-CH" dirty="0"/>
              <a:t> | double</a:t>
            </a:r>
          </a:p>
          <a:p>
            <a:pPr lvl="1"/>
            <a:r>
              <a:rPr lang="fr-CH" b="1" dirty="0" err="1"/>
              <a:t>column-rule-color</a:t>
            </a:r>
            <a:r>
              <a:rPr lang="fr-CH" dirty="0"/>
              <a:t>: &lt;</a:t>
            </a:r>
            <a:r>
              <a:rPr lang="fr-CH" dirty="0" err="1"/>
              <a:t>color</a:t>
            </a:r>
            <a:r>
              <a:rPr lang="fr-CH" dirty="0"/>
              <a:t>&gt;</a:t>
            </a:r>
          </a:p>
          <a:p>
            <a:endParaRPr lang="fr-CH" sz="2800" dirty="0"/>
          </a:p>
          <a:p>
            <a:r>
              <a:rPr lang="fr-CH" dirty="0"/>
              <a:t>Ecriture courte :</a:t>
            </a:r>
          </a:p>
          <a:p>
            <a:pPr marL="457200" lvl="1" indent="0">
              <a:buNone/>
            </a:pPr>
            <a:r>
              <a:rPr lang="fr-CH" sz="2200" dirty="0"/>
              <a:t> 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p 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{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    column-count: </a:t>
            </a:r>
            <a:r>
              <a:rPr lang="en-US" sz="22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    column-gap: </a:t>
            </a:r>
            <a:r>
              <a:rPr lang="en-US" sz="2200" dirty="0">
                <a:solidFill>
                  <a:srgbClr val="0000FF"/>
                </a:solidFill>
                <a:latin typeface="Menlo"/>
              </a:rPr>
              <a:t>30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px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    column-rule: </a:t>
            </a:r>
            <a:r>
              <a:rPr lang="en-US" sz="22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px double 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#888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F6692-B053-5EC5-0F4A-D024F2F53AD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FE90D-63A8-600A-9EB6-1C478566885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CB36D0-C51A-EBC1-AA39-A1280971E2C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50057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1395D-61AC-81B6-FF27-E3B21E430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B88E8-45C5-7C3C-C0D5-D5BEBC610DF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844DC-A760-3F3F-4886-5D8451DE5F7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4EEF5E-C043-6A60-E34F-765A7B39CDE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38B35-B3EB-9755-7F99-401DDFD1268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F5C35A-F7F9-CCC5-9A83-3DDE4519E45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060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21796-451D-0E65-3F5B-3894B006E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8F461-B1AA-D43C-4956-599373AD21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listes : utilisation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A7C816-5E7D-9D93-977D-B02BD7F5EB8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432545"/>
            <a:ext cx="6553944" cy="3744417"/>
          </a:xfrm>
        </p:spPr>
        <p:txBody>
          <a:bodyPr>
            <a:normAutofit/>
          </a:bodyPr>
          <a:lstStyle/>
          <a:p>
            <a:r>
              <a:rPr lang="fr-CH" sz="2800" dirty="0"/>
              <a:t>Les listes </a:t>
            </a:r>
            <a:r>
              <a:rPr lang="fr-CH" dirty="0"/>
              <a:t>permettent de</a:t>
            </a:r>
          </a:p>
          <a:p>
            <a:pPr lvl="1"/>
            <a:r>
              <a:rPr lang="fr-CH" dirty="0"/>
              <a:t>Structurer votre contenu </a:t>
            </a:r>
          </a:p>
          <a:p>
            <a:pPr lvl="1"/>
            <a:r>
              <a:rPr lang="fr-CH" dirty="0"/>
              <a:t>Améliorer la lisibilité et l’accessibilité</a:t>
            </a:r>
          </a:p>
          <a:p>
            <a:pPr lvl="1"/>
            <a:endParaRPr lang="fr-CH" sz="2800" dirty="0"/>
          </a:p>
          <a:p>
            <a:r>
              <a:rPr lang="fr-CH" sz="2800" dirty="0"/>
              <a:t>Il est possible d’imbriquer des éléments de sous-liste dans la balise &lt;li&gt;</a:t>
            </a:r>
          </a:p>
          <a:p>
            <a:pPr marL="0" indent="0">
              <a:buNone/>
            </a:pPr>
            <a:r>
              <a:rPr lang="fr-CH" dirty="0"/>
              <a:t>	</a:t>
            </a:r>
            <a:endParaRPr lang="fr-CH" sz="2800" dirty="0"/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EC76E4-B94F-352F-09AD-6CADEDE39EC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E6076-D63D-79E4-ED60-6A6B98025B5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0CC98-DD39-FDC7-15BF-1C951DE0EFB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A9B58B-3199-BE79-9254-39CFAB25A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890" y="2151311"/>
            <a:ext cx="347991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2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7247-35F8-4A5A-BD23-F86EF491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Les listes : types de liste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47923-DEC5-4E30-9AD3-941207FC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91" y="2281933"/>
            <a:ext cx="3601616" cy="3540051"/>
          </a:xfrm>
        </p:spPr>
        <p:txBody>
          <a:bodyPr/>
          <a:lstStyle/>
          <a:p>
            <a:pPr marL="457200" lvl="1" indent="0">
              <a:buNone/>
            </a:pPr>
            <a:endParaRPr lang="fr-CH" b="0" dirty="0"/>
          </a:p>
          <a:p>
            <a:r>
              <a:rPr lang="fr-CH" b="0" dirty="0"/>
              <a:t>Deux types de liste</a:t>
            </a:r>
          </a:p>
          <a:p>
            <a:pPr lvl="1"/>
            <a:r>
              <a:rPr lang="fr-CH" dirty="0"/>
              <a:t>Listes ordonnées </a:t>
            </a:r>
          </a:p>
          <a:p>
            <a:pPr lvl="1"/>
            <a:r>
              <a:rPr lang="fr-CH" b="0" dirty="0"/>
              <a:t>Listes numérotées 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10E6FC-4227-4158-B73A-A08771A97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A31E0C-CABA-4669-B156-3977F4370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AAFD6BF-E2A0-4A30-9A84-C8C1FA167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48CE8D-3CD6-FB37-19EF-9782EBF7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92" y="2564904"/>
            <a:ext cx="6485182" cy="1897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52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B9711-FE44-39CD-BD12-BC2D0E178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1DC36-F347-3609-E1BD-55EF8F6B0B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listes : structure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05211-F1F7-86B8-F10B-BDF695ABE4D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Il y a deux types de listes : 	</a:t>
            </a:r>
          </a:p>
          <a:p>
            <a:pPr lvl="1"/>
            <a:r>
              <a:rPr lang="fr-CH" dirty="0"/>
              <a:t>Non ordonnées (</a:t>
            </a:r>
            <a:r>
              <a:rPr lang="fr-CH" dirty="0" err="1"/>
              <a:t>ul</a:t>
            </a:r>
            <a:r>
              <a:rPr lang="fr-CH" dirty="0"/>
              <a:t>)</a:t>
            </a:r>
          </a:p>
          <a:p>
            <a:pPr lvl="1"/>
            <a:r>
              <a:rPr lang="fr-CH" dirty="0"/>
              <a:t>Ordonnées (</a:t>
            </a:r>
            <a:r>
              <a:rPr lang="fr-CH" dirty="0" err="1"/>
              <a:t>ol</a:t>
            </a:r>
            <a:r>
              <a:rPr lang="fr-CH" dirty="0"/>
              <a:t>)</a:t>
            </a:r>
          </a:p>
          <a:p>
            <a:pPr lvl="1"/>
            <a:endParaRPr lang="fr-CH" dirty="0"/>
          </a:p>
          <a:p>
            <a:r>
              <a:rPr lang="fr-CH" dirty="0"/>
              <a:t>Une liste se trouve dans un contenu </a:t>
            </a:r>
          </a:p>
          <a:p>
            <a:pPr lvl="1"/>
            <a:r>
              <a:rPr lang="fr-CH" dirty="0"/>
              <a:t>Indique si c’est une liste ordonnée ou non </a:t>
            </a:r>
          </a:p>
          <a:p>
            <a:pPr lvl="1"/>
            <a:endParaRPr lang="fr-CH" dirty="0"/>
          </a:p>
          <a:p>
            <a:r>
              <a:rPr lang="fr-CH" dirty="0"/>
              <a:t>Les éléments de sous-listes sont contenu dans la balise &lt;li&gt;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14E41-0A85-6734-1E82-F92E64230AA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FBDF2D-D2AD-78A5-A9D4-C8F4D1ED882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B120D-B18B-E641-B222-F970EA166AC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0030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397B2-7D63-2231-AD56-C7A9D86B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DD64F-D2D1-7554-0910-FE60FECBC20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listes de description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45F9A-D15D-4A39-F0D4-5712F48AF8B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Listes sous forme de paires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Ensemble de termes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Description ou définition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Structure </a:t>
            </a:r>
          </a:p>
          <a:p>
            <a:pPr lvl="1"/>
            <a:r>
              <a:rPr lang="fr-CH" b="1" dirty="0">
                <a:latin typeface="Aptos" panose="020B0004020202020204" pitchFamily="34" charset="0"/>
              </a:rPr>
              <a:t>dl</a:t>
            </a:r>
            <a:r>
              <a:rPr lang="fr-CH" dirty="0">
                <a:latin typeface="Aptos" panose="020B0004020202020204" pitchFamily="34" charset="0"/>
              </a:rPr>
              <a:t> : définir une liste de description </a:t>
            </a: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dt</a:t>
            </a:r>
            <a:r>
              <a:rPr lang="fr-CH" dirty="0">
                <a:latin typeface="Aptos" panose="020B0004020202020204" pitchFamily="34" charset="0"/>
              </a:rPr>
              <a:t> : définir le terme de la description </a:t>
            </a:r>
          </a:p>
          <a:p>
            <a:pPr lvl="1"/>
            <a:r>
              <a:rPr lang="fr-CH" b="1" dirty="0">
                <a:latin typeface="Aptos" panose="020B0004020202020204" pitchFamily="34" charset="0"/>
              </a:rPr>
              <a:t>dd</a:t>
            </a:r>
            <a:r>
              <a:rPr lang="fr-CH" dirty="0">
                <a:latin typeface="Aptos" panose="020B0004020202020204" pitchFamily="34" charset="0"/>
              </a:rPr>
              <a:t> : décrire le terme dans une liste de description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02DF26-18BC-4C44-4451-50C769C7A45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3998D-361C-3AD6-E8CB-B6231C521C7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43595-4344-DC4F-DD03-9069D90CBA6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574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3A0CB-4ACF-4DBB-B835-34519586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Les listes : bonnes pratiques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73066-FAD5-4031-9353-0CC6C620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161258"/>
            <a:ext cx="6411729" cy="3816424"/>
          </a:xfrm>
        </p:spPr>
        <p:txBody>
          <a:bodyPr/>
          <a:lstStyle/>
          <a:p>
            <a:r>
              <a:rPr lang="fr-CH" dirty="0"/>
              <a:t>Les bonnes pratiques : </a:t>
            </a:r>
          </a:p>
          <a:p>
            <a:pPr marL="0" indent="0">
              <a:buNone/>
            </a:pPr>
            <a:endParaRPr lang="fr-CH" dirty="0"/>
          </a:p>
          <a:p>
            <a:pPr lvl="1"/>
            <a:r>
              <a:rPr lang="fr-CH" dirty="0"/>
              <a:t>Pas de liste dans un titre (h1-h6)</a:t>
            </a:r>
          </a:p>
          <a:p>
            <a:pPr lvl="1"/>
            <a:r>
              <a:rPr lang="fr-CH" dirty="0"/>
              <a:t>Les éléments de la liste sont par l’élément &lt;li&gt; </a:t>
            </a:r>
          </a:p>
          <a:p>
            <a:pPr lvl="1"/>
            <a:r>
              <a:rPr lang="fr-CH" dirty="0"/>
              <a:t>Dans l’élément de liste &lt;li&gt; on peut y mettre</a:t>
            </a:r>
          </a:p>
          <a:p>
            <a:pPr lvl="2"/>
            <a:r>
              <a:rPr lang="fr-CH" dirty="0"/>
              <a:t>Des titres</a:t>
            </a:r>
          </a:p>
          <a:p>
            <a:pPr lvl="2"/>
            <a:r>
              <a:rPr lang="fr-CH" dirty="0"/>
              <a:t>Des paragraphes </a:t>
            </a:r>
          </a:p>
          <a:p>
            <a:pPr lvl="2"/>
            <a:r>
              <a:rPr lang="fr-CH" dirty="0"/>
              <a:t>Images…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0F7820-9FEF-44E4-A0A8-3DB0CB4A8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8B78CC-DA46-4916-BE3D-DC384154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CD7792E-1EBC-4763-A3BE-4A1D744EC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3074" name="Picture 2" descr="Magenta pink thumbs up sticker overlay with a white border">
            <a:extLst>
              <a:ext uri="{FF2B5EF4-FFF2-40B4-BE49-F238E27FC236}">
                <a16:creationId xmlns:a16="http://schemas.microsoft.com/office/drawing/2014/main" id="{7B5C9F7D-B0CB-01F4-9DC5-5FEB78C47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04" y="2592288"/>
            <a:ext cx="3485381" cy="34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B590C-0659-4C0C-8C15-2A82AA8F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Exercice 4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5A188-57C8-4343-97FD-AB8472B2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887"/>
            <a:ext cx="10515600" cy="3756075"/>
          </a:xfrm>
        </p:spPr>
        <p:txBody>
          <a:bodyPr/>
          <a:lstStyle/>
          <a:p>
            <a:r>
              <a:rPr lang="fr-CH" dirty="0"/>
              <a:t>Page web</a:t>
            </a:r>
          </a:p>
          <a:p>
            <a:pPr lvl="1"/>
            <a:r>
              <a:rPr lang="fr-CH" dirty="0"/>
              <a:t>Titre</a:t>
            </a:r>
          </a:p>
          <a:p>
            <a:pPr lvl="1"/>
            <a:r>
              <a:rPr lang="fr-CH" dirty="0"/>
              <a:t>2 paragraphes</a:t>
            </a:r>
          </a:p>
          <a:p>
            <a:pPr lvl="1"/>
            <a:r>
              <a:rPr lang="fr-CH" dirty="0"/>
              <a:t>Liste non ordonnée pour la navigation </a:t>
            </a:r>
          </a:p>
          <a:p>
            <a:pPr lvl="1"/>
            <a:r>
              <a:rPr lang="fr-CH" dirty="0"/>
              <a:t>Liste ordonnée pour une recette de cuisine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310BFF-D30F-44B1-AF32-E5531DDC2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FC4BA-9BA7-4E01-A0E6-E834B4697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C317611-70FA-4AD2-8B3C-D39F2930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90059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4" ma:contentTypeDescription="Crée un document." ma:contentTypeScope="" ma:versionID="6d02cf8cd775c097e2c0678deb164ca9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a0e38b230348e71fe6f59592ab87bd68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F855DC-C464-4267-84DF-309E10297F1D}"/>
</file>

<file path=customXml/itemProps2.xml><?xml version="1.0" encoding="utf-8"?>
<ds:datastoreItem xmlns:ds="http://schemas.openxmlformats.org/officeDocument/2006/customXml" ds:itemID="{BF93434E-6063-4B8F-B668-B114719A06D9}"/>
</file>

<file path=customXml/itemProps3.xml><?xml version="1.0" encoding="utf-8"?>
<ds:datastoreItem xmlns:ds="http://schemas.openxmlformats.org/officeDocument/2006/customXml" ds:itemID="{B31F73D0-43E0-469A-8630-745494899AC1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1538</TotalTime>
  <Words>1581</Words>
  <Application>Microsoft Office PowerPoint</Application>
  <PresentationFormat>Grand écran</PresentationFormat>
  <Paragraphs>320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Aptos</vt:lpstr>
      <vt:lpstr>Arial</vt:lpstr>
      <vt:lpstr>Calibri</vt:lpstr>
      <vt:lpstr>Calibri Light</vt:lpstr>
      <vt:lpstr>Menlo</vt:lpstr>
      <vt:lpstr>Thème Office</vt:lpstr>
      <vt:lpstr>INTERNET</vt:lpstr>
      <vt:lpstr>LES LISTES </vt:lpstr>
      <vt:lpstr>Marquer le texte</vt:lpstr>
      <vt:lpstr>Les listes : utilisation </vt:lpstr>
      <vt:lpstr>Les listes : types de liste</vt:lpstr>
      <vt:lpstr>Les listes : structure </vt:lpstr>
      <vt:lpstr>Les listes de description </vt:lpstr>
      <vt:lpstr>Les listes : bonnes pratiques  </vt:lpstr>
      <vt:lpstr>Exercice 4 </vt:lpstr>
      <vt:lpstr>LES LIENS </vt:lpstr>
      <vt:lpstr>Les liens</vt:lpstr>
      <vt:lpstr>La balise &lt;a&gt;</vt:lpstr>
      <vt:lpstr>Balise a : les attributs </vt:lpstr>
      <vt:lpstr>Exercice 5</vt:lpstr>
      <vt:lpstr>Les attributs </vt:lpstr>
      <vt:lpstr>Les liens : les ancres</vt:lpstr>
      <vt:lpstr>Télécharger un document</vt:lpstr>
      <vt:lpstr>LES CONTENEURS </vt:lpstr>
      <vt:lpstr>La balise div</vt:lpstr>
      <vt:lpstr>Utilisation de la div </vt:lpstr>
      <vt:lpstr>Conteneur span</vt:lpstr>
      <vt:lpstr>Structurer sa page web</vt:lpstr>
      <vt:lpstr>Les conteneurs sémantiques </vt:lpstr>
      <vt:lpstr>Balise main : bonnes pratiques </vt:lpstr>
      <vt:lpstr>Exercice 6 </vt:lpstr>
      <vt:lpstr>LES TABLEAUX </vt:lpstr>
      <vt:lpstr>Structure de base </vt:lpstr>
      <vt:lpstr>Structure de base </vt:lpstr>
      <vt:lpstr>Les attributs utiles </vt:lpstr>
      <vt:lpstr>Mise en forme </vt:lpstr>
      <vt:lpstr>Tester ses connaissances </vt:lpstr>
      <vt:lpstr>Texte en colonnes </vt:lpstr>
      <vt:lpstr>Les colonnes propriétés courantes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Vanina Théodoloz</dc:creator>
  <cp:lastModifiedBy>Vanina Théodoloz</cp:lastModifiedBy>
  <cp:revision>97</cp:revision>
  <dcterms:created xsi:type="dcterms:W3CDTF">2024-02-10T22:39:29Z</dcterms:created>
  <dcterms:modified xsi:type="dcterms:W3CDTF">2024-02-19T23:59:36Z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