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docProps/core.xml" ContentType="application/vnd.openxmlformats-package.core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22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1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8.xml" ContentType="application/vnd.openxmlformats-officedocument.presentationml.tags+xml"/>
  <Override PartName="/ppt/tags/tag23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4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304" r:id="rId2"/>
    <p:sldId id="356" r:id="rId3"/>
    <p:sldId id="398" r:id="rId4"/>
    <p:sldId id="399" r:id="rId5"/>
    <p:sldId id="397" r:id="rId6"/>
    <p:sldId id="282" r:id="rId7"/>
    <p:sldId id="283" r:id="rId8"/>
    <p:sldId id="400" r:id="rId9"/>
    <p:sldId id="257" r:id="rId10"/>
    <p:sldId id="258" r:id="rId11"/>
    <p:sldId id="259" r:id="rId12"/>
    <p:sldId id="260" r:id="rId13"/>
    <p:sldId id="264" r:id="rId14"/>
    <p:sldId id="276" r:id="rId15"/>
    <p:sldId id="277" r:id="rId16"/>
    <p:sldId id="280" r:id="rId17"/>
    <p:sldId id="261" r:id="rId18"/>
    <p:sldId id="263" r:id="rId19"/>
    <p:sldId id="262" r:id="rId20"/>
    <p:sldId id="268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413" r:id="rId32"/>
    <p:sldId id="412" r:id="rId33"/>
    <p:sldId id="41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bases" id="{23EBF408-9852-43A6-A1ED-E106542F3300}">
          <p14:sldIdLst>
            <p14:sldId id="356"/>
            <p14:sldId id="398"/>
            <p14:sldId id="399"/>
            <p14:sldId id="397"/>
            <p14:sldId id="282"/>
            <p14:sldId id="283"/>
            <p14:sldId id="400"/>
            <p14:sldId id="257"/>
            <p14:sldId id="258"/>
            <p14:sldId id="259"/>
            <p14:sldId id="260"/>
            <p14:sldId id="264"/>
            <p14:sldId id="276"/>
            <p14:sldId id="277"/>
            <p14:sldId id="280"/>
            <p14:sldId id="261"/>
            <p14:sldId id="263"/>
            <p14:sldId id="262"/>
          </p14:sldIdLst>
        </p14:section>
        <p14:section name="Flexbox" id="{329E4439-AC9F-4D89-B6CA-01EB78834A85}">
          <p14:sldIdLst>
            <p14:sldId id="268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413"/>
            <p14:sldId id="412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18.02.2024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posi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https://www.w3schools.com/cssref/pr_class_visibility.php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https://www.w3schools.com/cssref/pr_class_visibility.php</a:t>
            </a:r>
          </a:p>
          <a:p>
            <a:r>
              <a:rPr lang="fr-CH"/>
              <a:t>https://developer.mozilla.org/fr/docs/Web/CSS/display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https://developer.mozilla.org/fr/docs/Web/CSS/position</a:t>
            </a:r>
          </a:p>
          <a:p>
            <a:r>
              <a:rPr lang="fr-CH" dirty="0"/>
              <a:t>https://www.zonecss.fr/proprietes-css/position-css.html#:~:text=la%20CSS%20position.-,La%20propri%C3%A9t%C3%A9%20de%20Position%20CSS%20position%20permet%20de%20sp%C3%A9cifier%20si,%2C%20top%20%2C%20right%20et%20bottom%20.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https://developer.mozilla.org/fr/docs/Web/CSS/position</a:t>
            </a:r>
          </a:p>
          <a:p>
            <a:r>
              <a:rPr lang="fr-CH" dirty="0"/>
              <a:t>https://www.zonecss.fr/proprietes-css/position-css.html#:~:text=la%20CSS%20position.-,La%20propri%C3%A9t%C3%A9%20de%20Position%20CSS%20position%20permet%20de%20sp%C3%A9cifier%20si,%2C%20top%20%2C%20right%20et%20bottom%20.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https://developer.mozilla.org/fr/docs/Learn/CSS/CSS_layout/Positioning</a:t>
            </a:r>
          </a:p>
          <a:p>
            <a:r>
              <a:rPr lang="fr-CH" sz="1200" b="0" dirty="0">
                <a:hlinkClick r:id="rId3"/>
              </a:rPr>
              <a:t>https://developer.mozilla.org/fr/docs/Web/CSS/position</a:t>
            </a:r>
            <a:r>
              <a:rPr lang="fr-CH" sz="1200" b="0" dirty="0"/>
              <a:t>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https://www.w3schools.com/cssref/css3_pr_flex-basis.asp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fr/docs/Web/CSS/cle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dn.github.io/learning-area/css/css-layout/positioning/7_sticky-position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-cascade.io/articles/comment-fonctionne-z-index" TargetMode="External"/><Relationship Id="rId2" Type="http://schemas.openxmlformats.org/officeDocument/2006/relationships/hyperlink" Target="https://www.w3schools.com/cssref/tryit.asp?filename=trycss_z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CSS_Flexible_Box_Layout/Basic_Concepts_of_Flexbo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align-item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align-cont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fr/docs/Web/CSS/flo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Placement du contenu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Dégagement des boites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71"/>
            <a:ext cx="6913984" cy="3900091"/>
          </a:xfrm>
        </p:spPr>
        <p:txBody>
          <a:bodyPr>
            <a:normAutofit/>
          </a:bodyPr>
          <a:lstStyle/>
          <a:p>
            <a:r>
              <a:rPr lang="fr-CH" sz="2000" b="0" dirty="0"/>
              <a:t>La propriété </a:t>
            </a:r>
            <a:r>
              <a:rPr lang="fr-CH" sz="2000" b="1" dirty="0" err="1"/>
              <a:t>clear</a:t>
            </a:r>
            <a:r>
              <a:rPr lang="fr-CH" sz="2000" b="0" dirty="0"/>
              <a:t> donne des indications sur le positionnement d’éléments qui suivent des éléments flottants</a:t>
            </a:r>
          </a:p>
          <a:p>
            <a:endParaRPr lang="fr-CH" sz="2000" b="0" dirty="0"/>
          </a:p>
          <a:p>
            <a:r>
              <a:rPr lang="fr-CH" sz="2000" b="0" dirty="0"/>
              <a:t>On peut appliquer cette propriété à gauche et à droite avec la valeur : </a:t>
            </a:r>
            <a:r>
              <a:rPr lang="fr-CH" sz="2000" b="0" dirty="0" err="1"/>
              <a:t>both</a:t>
            </a:r>
            <a:endParaRPr lang="fr-CH" sz="2000" b="0" dirty="0"/>
          </a:p>
          <a:p>
            <a:pPr marL="0" indent="0">
              <a:buNone/>
            </a:pPr>
            <a:endParaRPr lang="fr-CH" sz="2000" b="0" dirty="0"/>
          </a:p>
          <a:p>
            <a:pPr marL="0" indent="0">
              <a:buNone/>
            </a:pPr>
            <a:endParaRPr lang="fr-CH" sz="2000" b="0" dirty="0"/>
          </a:p>
          <a:p>
            <a:pPr marL="0" indent="0">
              <a:buNone/>
            </a:pPr>
            <a:r>
              <a:rPr lang="fr-CH" sz="2000" b="0" dirty="0">
                <a:hlinkClick r:id="rId2"/>
              </a:rPr>
              <a:t>https://developer.mozilla.org/fr/docs/Web/CSS/clear</a:t>
            </a:r>
            <a:r>
              <a:rPr lang="fr-CH" sz="2000" b="0" dirty="0"/>
              <a:t> </a:t>
            </a:r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AB0C7B-9923-25A4-9BC1-F0A385A7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09" y="2276871"/>
            <a:ext cx="3520745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 positionnement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b="0" dirty="0">
                <a:latin typeface="Aptos Narrow" panose="020B0004020202020204" pitchFamily="34" charset="0"/>
              </a:rPr>
              <a:t>Spécifie le type de positionnement d’un élément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La position définitive de cet élément sera déterminée par les propriétés suivantes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Left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Top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Right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Bottom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09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valeurs de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9199" cy="4351338"/>
          </a:xfrm>
        </p:spPr>
        <p:txBody>
          <a:bodyPr>
            <a:normAutofit/>
          </a:bodyPr>
          <a:lstStyle/>
          <a:p>
            <a:r>
              <a:rPr lang="fr-CH" b="1" dirty="0" err="1">
                <a:latin typeface="Aptos Narrow" panose="020B0004020202020204" pitchFamily="34" charset="0"/>
              </a:rPr>
              <a:t>Static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Valeur par défaut</a:t>
            </a: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r>
              <a:rPr lang="fr-CH" b="1" dirty="0">
                <a:latin typeface="Aptos Narrow" panose="020B0004020202020204" pitchFamily="34" charset="0"/>
              </a:rPr>
              <a:t>Relative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Positionnement selon sa position dans le flux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On peut modifier sa position finale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Top et </a:t>
            </a:r>
            <a:r>
              <a:rPr lang="fr-CH" sz="2000" dirty="0" err="1">
                <a:latin typeface="Aptos Narrow" panose="020B0004020202020204" pitchFamily="34" charset="0"/>
              </a:rPr>
              <a:t>bottom</a:t>
            </a:r>
            <a:r>
              <a:rPr lang="fr-CH" sz="2000" dirty="0">
                <a:latin typeface="Aptos Narrow" panose="020B0004020202020204" pitchFamily="34" charset="0"/>
              </a:rPr>
              <a:t> pour le décalage vertical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Right et </a:t>
            </a:r>
            <a:r>
              <a:rPr lang="fr-CH" sz="2000" dirty="0" err="1">
                <a:latin typeface="Aptos Narrow" panose="020B0004020202020204" pitchFamily="34" charset="0"/>
              </a:rPr>
              <a:t>left</a:t>
            </a:r>
            <a:r>
              <a:rPr lang="fr-CH" sz="2000" dirty="0">
                <a:latin typeface="Aptos Narrow" panose="020B0004020202020204" pitchFamily="34" charset="0"/>
              </a:rPr>
              <a:t> pour le décalage horizontal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Peut chevaucher d’autres éléments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CA4625-661F-4595-B4DE-F333476D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690688"/>
            <a:ext cx="5339394" cy="3112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B4316B-B305-4B19-B7EB-17E5CBABA6B2}"/>
              </a:ext>
            </a:extLst>
          </p:cNvPr>
          <p:cNvSpPr txBox="1"/>
          <p:nvPr/>
        </p:nvSpPr>
        <p:spPr bwMode="auto">
          <a:xfrm>
            <a:off x="6114602" y="4983041"/>
            <a:ext cx="48610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https://www.zonecss.fr/faq/les-elements-positionnes.html#regle-du-positionnement</a:t>
            </a:r>
          </a:p>
        </p:txBody>
      </p:sp>
    </p:spTree>
    <p:extLst>
      <p:ext uri="{BB962C8B-B14F-4D97-AF65-F5344CB8AC3E}">
        <p14:creationId xmlns:p14="http://schemas.microsoft.com/office/powerpoint/2010/main" val="12315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valeurs de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 Narrow" panose="020B0004020202020204" pitchFamily="34" charset="0"/>
              </a:rPr>
              <a:t>Absolute</a:t>
            </a:r>
            <a:endParaRPr lang="fr-CH" b="1" dirty="0">
              <a:latin typeface="Aptos Narrow" panose="020B0004020202020204" pitchFamily="34" charset="0"/>
            </a:endParaRP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Se comporte comme un bloc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Il est sorti du flux et il a son propre comportement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</a:t>
            </a:r>
            <a:r>
              <a:rPr lang="fr-CH" sz="2800" dirty="0" err="1">
                <a:latin typeface="Aptos Narrow" panose="020B0004020202020204" pitchFamily="34" charset="0"/>
              </a:rPr>
              <a:t>propiétés</a:t>
            </a:r>
            <a:r>
              <a:rPr lang="fr-CH" sz="2800" dirty="0">
                <a:latin typeface="Aptos Narrow" panose="020B0004020202020204" pitchFamily="34" charset="0"/>
              </a:rPr>
              <a:t> </a:t>
            </a:r>
            <a:r>
              <a:rPr lang="fr-CH" sz="2800" b="1" dirty="0">
                <a:latin typeface="Aptos Narrow" panose="020B0004020202020204" pitchFamily="34" charset="0"/>
              </a:rPr>
              <a:t>top</a:t>
            </a:r>
            <a:r>
              <a:rPr lang="fr-CH" sz="2800" dirty="0">
                <a:latin typeface="Aptos Narrow" panose="020B0004020202020204" pitchFamily="34" charset="0"/>
              </a:rPr>
              <a:t>, </a:t>
            </a:r>
            <a:r>
              <a:rPr lang="fr-CH" sz="2800" b="1" dirty="0" err="1">
                <a:latin typeface="Aptos Narrow" panose="020B0004020202020204" pitchFamily="34" charset="0"/>
              </a:rPr>
              <a:t>botton</a:t>
            </a:r>
            <a:r>
              <a:rPr lang="fr-CH" sz="2800" dirty="0">
                <a:latin typeface="Aptos Narrow" panose="020B0004020202020204" pitchFamily="34" charset="0"/>
              </a:rPr>
              <a:t>, </a:t>
            </a:r>
            <a:r>
              <a:rPr lang="fr-CH" sz="2800" b="1" dirty="0" err="1">
                <a:latin typeface="Aptos Narrow" panose="020B0004020202020204" pitchFamily="34" charset="0"/>
              </a:rPr>
              <a:t>left</a:t>
            </a:r>
            <a:r>
              <a:rPr lang="fr-CH" sz="2800" dirty="0">
                <a:latin typeface="Aptos Narrow" panose="020B0004020202020204" pitchFamily="34" charset="0"/>
              </a:rPr>
              <a:t> and </a:t>
            </a:r>
            <a:r>
              <a:rPr lang="fr-CH" sz="2800" b="1" dirty="0">
                <a:latin typeface="Aptos Narrow" panose="020B0004020202020204" pitchFamily="34" charset="0"/>
              </a:rPr>
              <a:t>right</a:t>
            </a:r>
            <a:r>
              <a:rPr lang="fr-CH" sz="2800" dirty="0">
                <a:latin typeface="Aptos Narrow" panose="020B0004020202020204" pitchFamily="34" charset="0"/>
              </a:rPr>
              <a:t> sont calculé selon le bord de la page </a:t>
            </a:r>
          </a:p>
          <a:p>
            <a:pPr marL="114300"/>
            <a:endParaRPr lang="fr-CH" dirty="0">
              <a:latin typeface="Aptos Narrow" panose="020B0004020202020204" pitchFamily="34" charset="0"/>
            </a:endParaRPr>
          </a:p>
          <a:p>
            <a:pPr marL="114300"/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3"/>
              </a:rPr>
              <a:t>https://www.w3schools.com/css/css_positioning.asp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  <a:p>
            <a:pPr marL="114300"/>
            <a:r>
              <a:rPr lang="fr-CH" dirty="0">
                <a:latin typeface="Aptos Narrow" panose="020B0004020202020204" pitchFamily="34" charset="0"/>
              </a:rPr>
              <a:t>Utilisé pour les éléments de type popup 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45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static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77" y="2011928"/>
            <a:ext cx="6121902" cy="3793336"/>
          </a:xfrm>
        </p:spPr>
        <p:txBody>
          <a:bodyPr>
            <a:normAutofit/>
          </a:bodyPr>
          <a:lstStyle/>
          <a:p>
            <a:pPr lvl="1"/>
            <a:r>
              <a:rPr lang="fr-CH" sz="2800" dirty="0">
                <a:latin typeface="Aptos Narrow" panose="020B0004020202020204" pitchFamily="34" charset="0"/>
              </a:rPr>
              <a:t>Valeur par défaut de position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éléments occupent un espace sur l’écran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L’espace qui est occupé va dépendre de la position dans votre code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éléments sont positionnés les uns par rapport aux autres (pas de chevauchement) 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299E98-D2B0-2DEE-CC1B-F0A26181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83" y="2564904"/>
            <a:ext cx="3220721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16200000">
            <a:off x="9588098" y="3609310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</p:spTree>
    <p:extLst>
      <p:ext uri="{BB962C8B-B14F-4D97-AF65-F5344CB8AC3E}">
        <p14:creationId xmlns:p14="http://schemas.microsoft.com/office/powerpoint/2010/main" val="343458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relatif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899" y="1988840"/>
            <a:ext cx="6078281" cy="3429000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Permet un chevauchement des éléments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Utilisation des propriétés suivants possible</a:t>
            </a:r>
          </a:p>
          <a:p>
            <a:pPr lvl="1"/>
            <a:r>
              <a:rPr lang="fr-CH" sz="1800" dirty="0" err="1">
                <a:latin typeface="Aptos Narrow" panose="020B0004020202020204" pitchFamily="34" charset="0"/>
              </a:rPr>
              <a:t>Left</a:t>
            </a:r>
            <a:endParaRPr lang="fr-CH" sz="1800" dirty="0">
              <a:latin typeface="Aptos Narrow" panose="020B0004020202020204" pitchFamily="34" charset="0"/>
            </a:endParaRPr>
          </a:p>
          <a:p>
            <a:pPr lvl="1"/>
            <a:r>
              <a:rPr lang="fr-CH" sz="1800" b="0" dirty="0">
                <a:latin typeface="Aptos Narrow" panose="020B0004020202020204" pitchFamily="34" charset="0"/>
              </a:rPr>
              <a:t>Top</a:t>
            </a:r>
          </a:p>
          <a:p>
            <a:pPr lvl="1"/>
            <a:r>
              <a:rPr lang="fr-CH" sz="1800" dirty="0">
                <a:latin typeface="Aptos Narrow" panose="020B0004020202020204" pitchFamily="34" charset="0"/>
              </a:rPr>
              <a:t>Bottom</a:t>
            </a:r>
          </a:p>
          <a:p>
            <a:pPr lvl="1"/>
            <a:r>
              <a:rPr lang="fr-CH" sz="1800" b="0" dirty="0">
                <a:latin typeface="Aptos Narrow" panose="020B0004020202020204" pitchFamily="34" charset="0"/>
              </a:rPr>
              <a:t>Right </a:t>
            </a: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b="0" dirty="0">
                <a:latin typeface="Aptos Narrow" panose="020B0004020202020204" pitchFamily="34" charset="0"/>
              </a:rPr>
              <a:t>Ne modifie pas le flux de la page</a:t>
            </a:r>
          </a:p>
          <a:p>
            <a:pPr algn="r"/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5400000">
            <a:off x="9660106" y="3537302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EC5EAF-F2A5-CB39-F4F8-CD79CA88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176" y="2480391"/>
            <a:ext cx="3696444" cy="2329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652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absolut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79"/>
            <a:ext cx="5893126" cy="3429000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L’élément est retiré du flux du document HTML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La position sur l’écran ne correspond plus à sa position dans votre code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Les propriétés </a:t>
            </a:r>
            <a:r>
              <a:rPr lang="fr-CH" sz="2400" b="0" dirty="0" err="1">
                <a:latin typeface="Aptos Narrow" panose="020B0004020202020204" pitchFamily="34" charset="0"/>
              </a:rPr>
              <a:t>left</a:t>
            </a:r>
            <a:r>
              <a:rPr lang="fr-CH" sz="2400" b="0" dirty="0">
                <a:latin typeface="Aptos Narrow" panose="020B0004020202020204" pitchFamily="34" charset="0"/>
              </a:rPr>
              <a:t>, top, right et </a:t>
            </a:r>
            <a:r>
              <a:rPr lang="fr-CH" sz="2400" b="0" dirty="0" err="1">
                <a:latin typeface="Aptos Narrow" panose="020B0004020202020204" pitchFamily="34" charset="0"/>
              </a:rPr>
              <a:t>bottom</a:t>
            </a:r>
            <a:r>
              <a:rPr lang="fr-CH" sz="2400" b="0" dirty="0">
                <a:latin typeface="Aptos Narrow" panose="020B0004020202020204" pitchFamily="34" charset="0"/>
              </a:rPr>
              <a:t> sont disponibles 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L’élément se positionne au coin supérieur gauche de son dernier parent positionné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5400000">
            <a:off x="9588098" y="3671198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EC6D41-24D0-E380-04FD-016151BC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520546"/>
            <a:ext cx="4015852" cy="2516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31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fixed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69" y="2210939"/>
            <a:ext cx="6494312" cy="3429000"/>
          </a:xfrm>
        </p:spPr>
        <p:txBody>
          <a:bodyPr>
            <a:normAutofit lnSpcReduction="10000"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L’élément est considéré comme positionné 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reste fixe 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ne bouge par lorsque l’écran défile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est positionné par rapport à la fenêtre du navigateur</a:t>
            </a: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Exemple : </a:t>
            </a: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Barre de navigation au sommet de la page html et toujours visible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816EFF-9330-3059-5DFE-5894AA1F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708920"/>
            <a:ext cx="3812354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6F5D261-A1A1-ED3C-D01F-30C66557C343}"/>
              </a:ext>
            </a:extLst>
          </p:cNvPr>
          <p:cNvSpPr txBox="1"/>
          <p:nvPr/>
        </p:nvSpPr>
        <p:spPr bwMode="auto">
          <a:xfrm rot="5400000">
            <a:off x="9577099" y="3477574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</p:spTree>
    <p:extLst>
      <p:ext uri="{BB962C8B-B14F-4D97-AF65-F5344CB8AC3E}">
        <p14:creationId xmlns:p14="http://schemas.microsoft.com/office/powerpoint/2010/main" val="302866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sticky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82" y="2204864"/>
            <a:ext cx="9997811" cy="3429000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Mélange de fixe et relative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Utilisé par exemple pour les barres de navigation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Tester : </a:t>
            </a:r>
            <a:r>
              <a:rPr lang="fr-CH" sz="2000" b="0" dirty="0">
                <a:latin typeface="Aptos Narrow" panose="020B0004020202020204" pitchFamily="34" charset="0"/>
                <a:hlinkClick r:id="rId2"/>
              </a:rPr>
              <a:t>https://mdn.github.io/learning-area/css/css-layout/positioning/7_sticky-positioning.html</a:t>
            </a: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/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673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Z-index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3984" cy="4351338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Permet de modifier l’ordre d'empilement des éléments 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Z fait référence à la position sur l’axe des Z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C’est un axe imaginaire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Ne fonctionne pas avec un positionnement statique </a:t>
            </a:r>
          </a:p>
          <a:p>
            <a:endParaRPr lang="fr-CH" sz="24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1600" b="0" dirty="0">
                <a:latin typeface="Aptos Narrow" panose="020B0004020202020204" pitchFamily="34" charset="0"/>
              </a:rPr>
              <a:t>Essayer : </a:t>
            </a:r>
            <a:r>
              <a:rPr lang="fr-CH" sz="1600" b="0" dirty="0">
                <a:latin typeface="Aptos Narrow" panose="020B0004020202020204" pitchFamily="34" charset="0"/>
                <a:hlinkClick r:id="rId2"/>
              </a:rPr>
              <a:t>https://www.w3schools.com/cssref/tryit.asp?filename=trycss_zindex</a:t>
            </a:r>
            <a:endParaRPr lang="fr-CH" sz="16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1600" b="0" dirty="0">
                <a:latin typeface="Aptos Narrow" panose="020B0004020202020204" pitchFamily="34" charset="0"/>
              </a:rPr>
              <a:t>Source image et doc : </a:t>
            </a:r>
            <a:r>
              <a:rPr lang="fr-CH" sz="1600" b="0" dirty="0">
                <a:latin typeface="Aptos Narrow" panose="020B0004020202020204" pitchFamily="34" charset="0"/>
                <a:hlinkClick r:id="rId3"/>
              </a:rPr>
              <a:t>https://la-cascade.io/articles/comment-fonctionne-z-index</a:t>
            </a:r>
            <a:r>
              <a:rPr lang="fr-CH" sz="1600" b="0" dirty="0">
                <a:latin typeface="Aptos Narrow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CH" sz="1800" b="0" dirty="0">
                <a:latin typeface="Aptos Narrow" panose="020B0004020202020204" pitchFamily="34" charset="0"/>
              </a:rPr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C6D6DB-37D0-C9A9-D394-636C1B09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82" y="1961977"/>
            <a:ext cx="3895250" cy="3272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47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  <a:latin typeface="Aptos ExtraBold" panose="020F0502020204030204" pitchFamily="34" charset="0"/>
              </a:rPr>
              <a:t>Les bases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7C6CF-91C6-4C3E-9A0F-5AA31150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140968"/>
            <a:ext cx="8964488" cy="1368152"/>
          </a:xfrm>
        </p:spPr>
        <p:txBody>
          <a:bodyPr/>
          <a:lstStyle/>
          <a:p>
            <a:r>
              <a:rPr lang="fr-CH" sz="6000" b="1" dirty="0">
                <a:solidFill>
                  <a:srgbClr val="00B0F0"/>
                </a:solidFill>
                <a:latin typeface="Aptos ExtraBold" panose="020F0502020204030204" pitchFamily="34" charset="0"/>
              </a:rPr>
              <a:t>Les </a:t>
            </a:r>
            <a:r>
              <a:rPr lang="fr-CH" sz="6000" b="1" dirty="0" err="1">
                <a:solidFill>
                  <a:srgbClr val="00B0F0"/>
                </a:solidFill>
                <a:latin typeface="Aptos ExtraBold" panose="020F0502020204030204" pitchFamily="34" charset="0"/>
              </a:rPr>
              <a:t>flexbox</a:t>
            </a:r>
            <a:endParaRPr lang="fr-CH" sz="6000" b="1" dirty="0">
              <a:solidFill>
                <a:srgbClr val="00B0F0"/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A599B3-675C-4389-8AB5-A6A9EC92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9E3D28-9F0B-40F0-9C04-3BF0C3D3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9320D8-32DD-424D-B716-E1CDC92E8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3074" name="Picture 2" descr="Free CSS Flexbox Tutorial - CSS Flexbox - Mastering the Basics | Udemy">
            <a:extLst>
              <a:ext uri="{FF2B5EF4-FFF2-40B4-BE49-F238E27FC236}">
                <a16:creationId xmlns:a16="http://schemas.microsoft.com/office/drawing/2014/main" id="{A823AC30-C780-D218-6384-1C268AEB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420888"/>
            <a:ext cx="4507979" cy="25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9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 concept de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flexbox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5952" cy="4351338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Les éléments sont sur une dimension à la fois	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Ligne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Colonne</a:t>
            </a:r>
          </a:p>
          <a:p>
            <a:pPr marL="457200" lvl="1" indent="0">
              <a:buNone/>
            </a:pPr>
            <a:endParaRPr lang="fr-CH" sz="160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Distribution de l’espace entre les éléments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Alignement des éléments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Conçu sur deux axes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L’axe principal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L’axe perpendiculaire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Flex-flow : écriture synthétisée (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-direction, 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-wrap) </a:t>
            </a:r>
          </a:p>
          <a:p>
            <a:pPr marL="457200" lvl="1" indent="0">
              <a:buNone/>
            </a:pPr>
            <a:endParaRPr lang="fr-CH" sz="1600" dirty="0"/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2050" name="Picture 2" descr="CSS Flexbox Tutorial – Unleash the Power of Flexibility – ui pencil">
            <a:extLst>
              <a:ext uri="{FF2B5EF4-FFF2-40B4-BE49-F238E27FC236}">
                <a16:creationId xmlns:a16="http://schemas.microsoft.com/office/drawing/2014/main" id="{07DB7D37-6AB5-C0EC-11DD-D45B825E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118" y="2348880"/>
            <a:ext cx="3936361" cy="24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6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99" y="359948"/>
            <a:ext cx="10515600" cy="1325563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Flex 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895"/>
            <a:ext cx="4177680" cy="3684067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Défini l’axe principal (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-direction)</a:t>
            </a: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Les valeurs possibles sont </a:t>
            </a: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row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row</a:t>
            </a:r>
            <a:r>
              <a:rPr lang="fr-CH" sz="1600" dirty="0">
                <a:latin typeface="Aptos Narrow" panose="020B0004020202020204" pitchFamily="34" charset="0"/>
              </a:rPr>
              <a:t>-reverse</a:t>
            </a: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column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column</a:t>
            </a:r>
            <a:r>
              <a:rPr lang="fr-CH" sz="1600" dirty="0">
                <a:latin typeface="Aptos Narrow" panose="020B0004020202020204" pitchFamily="34" charset="0"/>
              </a:rPr>
              <a:t>-reverse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D54C49-1C85-B0DF-C1D6-EDC9EB06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33" y="2173894"/>
            <a:ext cx="2911092" cy="9754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4EFFE2-622A-3118-12C7-A199C199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56" y="2173894"/>
            <a:ext cx="2903472" cy="8916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591018-1A64-2D1D-C186-CA4B0EF9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501" y="3284984"/>
            <a:ext cx="2888230" cy="22785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B0492D1-62F4-4720-1258-B55A2851E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942" y="3307846"/>
            <a:ext cx="291871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9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Flex</a:t>
            </a:r>
            <a:r>
              <a:rPr lang="fr-CH" sz="2800" b="0" dirty="0">
                <a:solidFill>
                  <a:srgbClr val="0070C0"/>
                </a:solidFill>
              </a:rPr>
              <a:t> 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Fin plutôt que droite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Début plutôt que gauche</a:t>
            </a:r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C84B52-C7B9-4AE1-BF45-16D19557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181385"/>
            <a:ext cx="6120680" cy="1670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030CD08-F7DB-49DF-8AF5-66ECD36E6987}"/>
              </a:ext>
            </a:extLst>
          </p:cNvPr>
          <p:cNvSpPr txBox="1"/>
          <p:nvPr/>
        </p:nvSpPr>
        <p:spPr bwMode="auto">
          <a:xfrm>
            <a:off x="2809867" y="5326224"/>
            <a:ext cx="78488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</a:t>
            </a:r>
            <a:r>
              <a:rPr lang="fr-CH" sz="800" kern="0" dirty="0">
                <a:hlinkClick r:id="rId3"/>
              </a:rPr>
              <a:t>https://developer.mozilla.org/fr/docs/Web/CSS/CSS_Flexible_Box_Layout/Basic_Concepts_of_Flexbox</a:t>
            </a:r>
            <a:r>
              <a:rPr lang="fr-CH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21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</a:t>
            </a:r>
            <a:r>
              <a:rPr lang="fr-CH" sz="2800" b="0" dirty="0">
                <a:solidFill>
                  <a:srgbClr val="0070C0"/>
                </a:solidFill>
              </a:rPr>
              <a:t> 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conteneurs flexibles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Propriété </a:t>
            </a:r>
            <a:r>
              <a:rPr lang="fr-CH" dirty="0">
                <a:latin typeface="Aptos Narrow" panose="020B0004020202020204" pitchFamily="34" charset="0"/>
              </a:rPr>
              <a:t>display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flex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inline-flex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éléments enfants deviennent flexibles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seront placés à partir de la ligne de début de l'axe principal.</a:t>
            </a: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ne s'étireront pas le long de l'axe principal mais pourront se rétrécir si nécessaire.</a:t>
            </a: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seront étirés le long de l'axe secondaire afin d'occuper l'espace sur cet axe.</a:t>
            </a:r>
          </a:p>
          <a:p>
            <a:pPr lvl="1"/>
            <a:endParaRPr lang="fr-FR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FR" sz="1600" dirty="0">
                <a:latin typeface="Aptos Narrow" panose="020B0004020202020204" pitchFamily="34" charset="0"/>
              </a:rPr>
              <a:t>Source : </a:t>
            </a:r>
            <a:r>
              <a:rPr lang="fr-FR" sz="1600" dirty="0">
                <a:latin typeface="Aptos Narrow" panose="020B0004020202020204" pitchFamily="34" charset="0"/>
                <a:hlinkClick r:id="rId2"/>
              </a:rPr>
              <a:t>https://developer.mozilla.org/fr/docs/Web/CSS/CSS_Flexible_Box_Layout/Basic_Concepts_of_Flexbox</a:t>
            </a:r>
            <a:r>
              <a:rPr lang="fr-FR" sz="1600" dirty="0">
                <a:latin typeface="Aptos Narrow" panose="020B0004020202020204" pitchFamily="34" charset="0"/>
              </a:rPr>
              <a:t> 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497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Un conteneur sur plusieurs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Pour éviter le déplacement d’éléments il est possible de les étendre sur plusieurs lignes ou colonnes 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Passage à la ligne : wrap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Propriétés de </a:t>
            </a:r>
            <a:r>
              <a:rPr lang="fr-CH" b="0" dirty="0" err="1">
                <a:latin typeface="Aptos Narrow" panose="020B0004020202020204" pitchFamily="34" charset="0"/>
              </a:rPr>
              <a:t>flex</a:t>
            </a:r>
            <a:r>
              <a:rPr lang="fr-CH" b="0" dirty="0">
                <a:latin typeface="Aptos Narrow" panose="020B0004020202020204" pitchFamily="34" charset="0"/>
              </a:rPr>
              <a:t>-wrap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nowrap</a:t>
            </a:r>
            <a:r>
              <a:rPr lang="fr-CH" sz="2000" dirty="0">
                <a:latin typeface="Aptos Narrow" panose="020B0004020202020204" pitchFamily="34" charset="0"/>
              </a:rPr>
              <a:t> : par défaut, sur une seule ligne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wrap : sur plusieurs lignes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wrap-reverse : permutation du début et de la fin</a:t>
            </a:r>
          </a:p>
          <a:p>
            <a:pPr lvl="1"/>
            <a:endParaRPr lang="fr-CH" sz="160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4098" name="Picture 2" descr="How Flexbox CSS Properties Works ? | by Sanjaya Yonjan | GlobalyHub | Medium">
            <a:extLst>
              <a:ext uri="{FF2B5EF4-FFF2-40B4-BE49-F238E27FC236}">
                <a16:creationId xmlns:a16="http://schemas.microsoft.com/office/drawing/2014/main" id="{2B3FE05D-9383-D427-4350-9755AC76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23" y="3212976"/>
            <a:ext cx="4350351" cy="16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Propriétés appliquées aux éléments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flex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62"/>
            <a:ext cx="7188200" cy="360040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Aptos Narrow" panose="020B0004020202020204" pitchFamily="34" charset="0"/>
              </a:rPr>
              <a:t>Flex-basis</a:t>
            </a:r>
            <a:r>
              <a:rPr lang="fr-CH" sz="2400" b="0" dirty="0">
                <a:latin typeface="Aptos Narrow" panose="020B0004020202020204" pitchFamily="34" charset="0"/>
              </a:rPr>
              <a:t> : taille occupée par les éléments</a:t>
            </a:r>
          </a:p>
          <a:p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dirty="0">
                <a:latin typeface="Aptos Narrow" panose="020B0004020202020204" pitchFamily="34" charset="0"/>
              </a:rPr>
              <a:t>Flex-</a:t>
            </a:r>
            <a:r>
              <a:rPr lang="fr-CH" sz="2400" dirty="0" err="1">
                <a:latin typeface="Aptos Narrow" panose="020B0004020202020204" pitchFamily="34" charset="0"/>
              </a:rPr>
              <a:t>grow</a:t>
            </a:r>
            <a:r>
              <a:rPr lang="fr-CH" sz="2400" b="0" dirty="0">
                <a:latin typeface="Aptos Narrow" panose="020B0004020202020204" pitchFamily="34" charset="0"/>
              </a:rPr>
              <a:t> : permet aux éléments flexibles de s’étendre à partir de la mesure de </a:t>
            </a:r>
            <a:r>
              <a:rPr lang="fr-CH" sz="2400" b="0" dirty="0" err="1">
                <a:latin typeface="Aptos Narrow" panose="020B0004020202020204" pitchFamily="34" charset="0"/>
              </a:rPr>
              <a:t>flex</a:t>
            </a:r>
            <a:r>
              <a:rPr lang="fr-CH" sz="2400" b="0" dirty="0">
                <a:latin typeface="Aptos Narrow" panose="020B0004020202020204" pitchFamily="34" charset="0"/>
              </a:rPr>
              <a:t>-basis</a:t>
            </a: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dirty="0">
                <a:latin typeface="Aptos Narrow" panose="020B0004020202020204" pitchFamily="34" charset="0"/>
              </a:rPr>
              <a:t>Flex-</a:t>
            </a:r>
            <a:r>
              <a:rPr lang="fr-CH" sz="2400" dirty="0" err="1">
                <a:latin typeface="Aptos Narrow" panose="020B0004020202020204" pitchFamily="34" charset="0"/>
              </a:rPr>
              <a:t>shrink</a:t>
            </a:r>
            <a:r>
              <a:rPr lang="fr-CH" sz="2400" dirty="0">
                <a:latin typeface="Aptos Narrow" panose="020B0004020202020204" pitchFamily="34" charset="0"/>
              </a:rPr>
              <a:t> : </a:t>
            </a:r>
            <a:r>
              <a:rPr lang="fr-FR" sz="2400" b="0" dirty="0">
                <a:latin typeface="Aptos Narrow" panose="020B0004020202020204" pitchFamily="34" charset="0"/>
              </a:rPr>
              <a:t>spécifie la façon dont l'élément va se rétrécir par rapport au reste des éléments flexibles dans le même conteneur</a:t>
            </a:r>
            <a:endParaRPr lang="fr-CH" sz="2400" b="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0C12F-56A9-463D-9974-E819295A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00" y="2397608"/>
            <a:ext cx="2643829" cy="103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F52CEAE-B12F-4243-B650-CAAE9CD0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4437112"/>
            <a:ext cx="3078528" cy="79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Justify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-content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b="0" dirty="0">
                <a:latin typeface="Aptos Narrow" panose="020B0004020202020204" pitchFamily="34" charset="0"/>
              </a:rPr>
              <a:t>Aligner les éléments au long de l’axe principal</a:t>
            </a:r>
          </a:p>
          <a:p>
            <a:pPr marL="0" indent="0">
              <a:buNone/>
            </a:pPr>
            <a:endParaRPr lang="fr-CH" sz="3200" b="0" dirty="0">
              <a:latin typeface="Aptos Narrow" panose="020B0004020202020204" pitchFamily="34" charset="0"/>
            </a:endParaRPr>
          </a:p>
          <a:p>
            <a:r>
              <a:rPr lang="fr-CH" sz="3200" b="0" dirty="0">
                <a:latin typeface="Aptos Narrow" panose="020B0004020202020204" pitchFamily="34" charset="0"/>
              </a:rPr>
              <a:t>Valeur de </a:t>
            </a:r>
            <a:r>
              <a:rPr lang="fr-CH" sz="3200" b="0" dirty="0" err="1">
                <a:latin typeface="Aptos Narrow" panose="020B0004020202020204" pitchFamily="34" charset="0"/>
              </a:rPr>
              <a:t>justify</a:t>
            </a:r>
            <a:r>
              <a:rPr lang="fr-CH" sz="3200" b="0" dirty="0">
                <a:latin typeface="Aptos Narrow" panose="020B0004020202020204" pitchFamily="34" charset="0"/>
              </a:rPr>
              <a:t>-content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</a:t>
            </a:r>
            <a:r>
              <a:rPr lang="fr-CH" dirty="0">
                <a:latin typeface="Aptos Narrow" panose="020B0004020202020204" pitchFamily="34" charset="0"/>
              </a:rPr>
              <a:t>-start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</a:t>
            </a:r>
            <a:r>
              <a:rPr lang="fr-CH" dirty="0">
                <a:latin typeface="Aptos Narrow" panose="020B0004020202020204" pitchFamily="34" charset="0"/>
              </a:rPr>
              <a:t>-end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center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space-around</a:t>
            </a:r>
            <a:r>
              <a:rPr lang="fr-CH" dirty="0">
                <a:latin typeface="Aptos Narrow" panose="020B0004020202020204" pitchFamily="34" charset="0"/>
              </a:rPr>
              <a:t> (demi-espace au début et à la fin)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space-between</a:t>
            </a:r>
            <a:r>
              <a:rPr lang="fr-CH" dirty="0">
                <a:latin typeface="Aptos Narrow" panose="020B0004020202020204" pitchFamily="34" charset="0"/>
              </a:rPr>
              <a:t> (réparti de façon égale entre chaque élément)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space-evenly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  <a:p>
            <a:pPr lvl="1"/>
            <a:endParaRPr lang="fr-CH" sz="1600" dirty="0"/>
          </a:p>
          <a:p>
            <a:pPr lvl="1"/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8886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Alignement de tous les éléments sur l’axe secondaire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Disponible seulement si il y a plusieurs lignes ou colonnes 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Valeurs principales :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stretch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center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start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end </a:t>
            </a: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2"/>
              </a:rPr>
              <a:t>https://developer.mozilla.org/fr/docs/Web/CSS/align-items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391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Align-self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Alignement individuel d’un ou plusieurs éléments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valeurs possibles pour cette propriété sont les même que pour la propriété align-items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S’applique à un élément flexible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914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A5F8-6048-6EAD-D7D2-F5FF5B7A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A09D1-DF50-F16A-E2BB-AAAE087CE6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Flux normal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9894D-10F9-A3E4-BEE8-6127F9CA2C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Sans CSS, les éléments sont affichés selon le </a:t>
            </a:r>
            <a:r>
              <a:rPr lang="fr-CH" sz="2800" b="1" dirty="0">
                <a:latin typeface="Aptos Narrow" panose="020B0004020202020204" pitchFamily="34" charset="0"/>
              </a:rPr>
              <a:t>flux normal</a:t>
            </a:r>
          </a:p>
          <a:p>
            <a:pPr marL="0" indent="0">
              <a:buNone/>
            </a:pPr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On peut modifier le comportement des éléments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Changeant leur position dans le flux normal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Retirer du flux normal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2D658-DC43-9923-4720-B7FC106678F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DD61D-340A-D068-BB42-E6A7022614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E4BA2-4D13-5A72-D346-F06B1DA2C6E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374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Position des différentes rangées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N’est valable que si il y a plusieurs lignes ou colonnes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Valeurs principales :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start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end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space-between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space-around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2"/>
              </a:rPr>
              <a:t>https://developer.mozilla.org/fr/docs/Web/CSS/align-content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450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CA92-11DD-BCCD-134D-9C502D3B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8DFB8-3E00-A6CA-B405-037C10FB5EA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Overflow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EAF5A-3731-9EE8-B3CE-0D9C18232ED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 Narrow" panose="020B0004020202020204" pitchFamily="34" charset="0"/>
              </a:rPr>
              <a:t>Défini le comportement voulu pour le contenu lorsque celui-ci ne rentre pas dans la box de l’élément parent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Gestion des débordements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La propriété </a:t>
            </a:r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 est en fait une notation courte pour les propriétés suivantes :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-x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-y</a:t>
            </a:r>
          </a:p>
          <a:p>
            <a:endParaRPr lang="fr-CH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1444D-748E-085C-433B-B9060BC489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F1C7E-6C71-A693-20D6-2C14C601F47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493D-B4CF-3A11-04CD-D34601102D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0036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3B296-AAC2-F481-5A4B-597EFF85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DF61-3540-4249-5B01-1B0079EF9C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Valeurs possibles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BF47D-63D7-75A7-F708-529778234D1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418040" cy="4351338"/>
          </a:xfrm>
        </p:spPr>
        <p:txBody>
          <a:bodyPr>
            <a:normAutofit lnSpcReduction="10000"/>
          </a:bodyPr>
          <a:lstStyle/>
          <a:p>
            <a:r>
              <a:rPr lang="fr-CH" sz="2600" b="1" dirty="0">
                <a:latin typeface="Aptos Narrow" panose="020B0004020202020204" pitchFamily="34" charset="0"/>
              </a:rPr>
              <a:t>visible</a:t>
            </a:r>
            <a:r>
              <a:rPr lang="fr-CH" sz="2600" dirty="0">
                <a:latin typeface="Aptos Narrow" panose="020B0004020202020204" pitchFamily="34" charset="0"/>
              </a:rPr>
              <a:t> : par défaut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 err="1">
                <a:latin typeface="Aptos Narrow" panose="020B0004020202020204" pitchFamily="34" charset="0"/>
              </a:rPr>
              <a:t>hidden</a:t>
            </a:r>
            <a:r>
              <a:rPr lang="fr-CH" sz="2600" dirty="0">
                <a:latin typeface="Aptos Narrow" panose="020B0004020202020204" pitchFamily="34" charset="0"/>
              </a:rPr>
              <a:t> : le contenu débordant est coupé, pas de défilement pour voir le contenu caché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>
                <a:latin typeface="Aptos Narrow" panose="020B0004020202020204" pitchFamily="34" charset="0"/>
              </a:rPr>
              <a:t>scroll</a:t>
            </a:r>
            <a:r>
              <a:rPr lang="fr-CH" sz="2600" dirty="0">
                <a:latin typeface="Aptos Narrow" panose="020B0004020202020204" pitchFamily="34" charset="0"/>
              </a:rPr>
              <a:t> : des barres de défilement sont toujours présentes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>
                <a:latin typeface="Aptos Narrow" panose="020B0004020202020204" pitchFamily="34" charset="0"/>
              </a:rPr>
              <a:t>auto</a:t>
            </a:r>
            <a:r>
              <a:rPr lang="fr-CH" sz="2600" dirty="0">
                <a:latin typeface="Aptos Narrow" panose="020B0004020202020204" pitchFamily="34" charset="0"/>
              </a:rPr>
              <a:t> : des barres de défilement apparaissent si nécessaire (si du contenu dépasse)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endParaRPr lang="fr-CH" sz="280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4A38F-98BC-6C28-3785-028A52171FE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7F159-B674-56A8-C7D3-4358FB7F98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2AD58-AC30-34E8-27A6-FD5EC46D0C7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152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1CA2-B8E9-6670-3BB9-F79B1EB3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341B1-270C-D259-DC65-2452DA96B10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EDBC5-17C3-3F8E-95C1-BCA4CCE80E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ABCB8-CAE0-2B58-2D34-0BD42E4B8D2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961AC-9A85-574F-A1B1-E1EA4879BD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B1A81-AC90-7F31-A8B8-0B04A909BE8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04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578C-FE38-F6CA-975A-A90057DE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29510-E031-3958-5BE7-54F8E0D8FC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Comportement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C814A-8BD1-8BBA-10DA-1FF0AAF98F5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4824"/>
            <a:ext cx="6985992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Les éléments bloc</a:t>
            </a:r>
            <a:endParaRPr lang="fr-FR" dirty="0">
              <a:latin typeface="Aptos Narrow" panose="020B0004020202020204" pitchFamily="34" charset="0"/>
            </a:endParaRP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Par défaut, un élément de type bloc prend toute la largeur disponible de son élément parent et s'étend verticalement pour accueillir son contenu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Apparait sur une nouvelle ligne </a:t>
            </a:r>
          </a:p>
          <a:p>
            <a:pPr lvl="1"/>
            <a:endParaRPr lang="fr-FR" dirty="0">
              <a:latin typeface="Aptos Narrow" panose="020B0004020202020204" pitchFamily="34" charset="0"/>
            </a:endParaRPr>
          </a:p>
          <a:p>
            <a:pPr lvl="1"/>
            <a:endParaRPr lang="fr-FR" dirty="0">
              <a:latin typeface="Aptos Narrow" panose="020B0004020202020204" pitchFamily="34" charset="0"/>
            </a:endParaRPr>
          </a:p>
          <a:p>
            <a:r>
              <a:rPr lang="fr-FR" dirty="0">
                <a:latin typeface="Aptos Narrow" panose="020B0004020202020204" pitchFamily="34" charset="0"/>
              </a:rPr>
              <a:t>Les éléments en ligne 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Leur taille correspond à leur contenu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Se place sur la même ligne que l’élément parent </a:t>
            </a:r>
            <a:endParaRPr lang="fr-CH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971E4-2F87-3954-F01C-8D0BF8659A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1FB56-32A4-CF79-BF37-82D960D77A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89DC4-6DB6-1607-BDDD-0EA094FF43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1026" name="Picture 2" descr="CSS Inline vs Inline-Block vs Block | SamanthaMing.com">
            <a:extLst>
              <a:ext uri="{FF2B5EF4-FFF2-40B4-BE49-F238E27FC236}">
                <a16:creationId xmlns:a16="http://schemas.microsoft.com/office/drawing/2014/main" id="{6BE597CE-8BFB-464D-365E-8AE9FDBF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2060848"/>
            <a:ext cx="3155032" cy="3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Tous les éléments ont une valeur display par défaut 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Affichage par défaut des éléments (paragraphes, titres…)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On peu</a:t>
            </a:r>
            <a:r>
              <a:rPr lang="fr-CH" dirty="0">
                <a:latin typeface="Aptos Narrow" panose="020B0004020202020204" pitchFamily="34" charset="0"/>
              </a:rPr>
              <a:t>t donc choisir les éléments pour leur signification sémantique et non pour leur rendu visuel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On peut en </a:t>
            </a:r>
            <a:r>
              <a:rPr lang="fr-CH" dirty="0">
                <a:latin typeface="Aptos Narrow" panose="020B0004020202020204" pitchFamily="34" charset="0"/>
              </a:rPr>
              <a:t>changer leur apparence par défaut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Block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Inline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</a:t>
            </a:r>
            <a:r>
              <a:rPr lang="fr-CH" sz="2800" b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3335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 La propriété display à une valeur par défaut qui dépend de l’élément</a:t>
            </a:r>
          </a:p>
          <a:p>
            <a:pPr lvl="1"/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BCCD30B-5B64-D255-24EC-8F0955E7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8526"/>
              </p:ext>
            </p:extLst>
          </p:nvPr>
        </p:nvGraphicFramePr>
        <p:xfrm>
          <a:off x="1703512" y="292494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834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784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Eléments de type bloc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Eléments de type </a:t>
                      </a:r>
                      <a:r>
                        <a:rPr lang="fr-CH" dirty="0" err="1">
                          <a:latin typeface="Aptos" panose="020B0004020202020204" pitchFamily="34" charset="0"/>
                        </a:rPr>
                        <a:t>inline</a:t>
                      </a:r>
                      <a:r>
                        <a:rPr lang="fr-CH" dirty="0">
                          <a:latin typeface="Aptos" panose="020B0004020202020204" pitchFamily="34" charset="0"/>
                        </a:rPr>
                        <a:t>-bloc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&lt;div&gt;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&lt;h1&gt; - &lt;h6&gt;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&lt;p&gt;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&lt;form&gt;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&lt;header&gt;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&lt;footer&gt;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fr-CH" sz="20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span</a:t>
                      </a:r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&lt;a&gt;</a:t>
                      </a:r>
                    </a:p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fr-CH" sz="20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img</a:t>
                      </a:r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fr-CH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70" y="792089"/>
            <a:ext cx="10911128" cy="648072"/>
          </a:xfrm>
        </p:spPr>
        <p:txBody>
          <a:bodyPr>
            <a:no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 vs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visibility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88840"/>
            <a:ext cx="10285843" cy="16561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CH" sz="1600" b="0" dirty="0"/>
          </a:p>
          <a:p>
            <a:r>
              <a:rPr lang="fr-CH" sz="2000" b="0" dirty="0">
                <a:latin typeface="Aptos" panose="020B0004020202020204" pitchFamily="34" charset="0"/>
              </a:rPr>
              <a:t>Elle peut par exemple servir à afficher ou masquer un élément (display :none)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Caché ou pas affiché :</a:t>
            </a:r>
          </a:p>
          <a:p>
            <a:pPr marL="457200" lvl="1" indent="0">
              <a:buNone/>
            </a:pPr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32DAFFA-0C8C-C42F-4ADC-91993068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0918"/>
              </p:ext>
            </p:extLst>
          </p:nvPr>
        </p:nvGraphicFramePr>
        <p:xfrm>
          <a:off x="623391" y="3463609"/>
          <a:ext cx="1021383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918">
                  <a:extLst>
                    <a:ext uri="{9D8B030D-6E8A-4147-A177-3AD203B41FA5}">
                      <a16:colId xmlns:a16="http://schemas.microsoft.com/office/drawing/2014/main" val="461834298"/>
                    </a:ext>
                  </a:extLst>
                </a:gridCol>
                <a:gridCol w="5106918">
                  <a:extLst>
                    <a:ext uri="{9D8B030D-6E8A-4147-A177-3AD203B41FA5}">
                      <a16:colId xmlns:a16="http://schemas.microsoft.com/office/drawing/2014/main" val="62784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Display :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Aptos" panose="020B0004020202020204" pitchFamily="34" charset="0"/>
                        </a:rPr>
                        <a:t>Visibility</a:t>
                      </a:r>
                      <a:r>
                        <a:rPr lang="fr-CH" dirty="0">
                          <a:latin typeface="Aptos" panose="020B0004020202020204" pitchFamily="34" charset="0"/>
                        </a:rPr>
                        <a:t> : </a:t>
                      </a:r>
                      <a:r>
                        <a:rPr lang="fr-CH" dirty="0" err="1">
                          <a:latin typeface="Aptos" panose="020B0004020202020204" pitchFamily="34" charset="0"/>
                        </a:rPr>
                        <a:t>hidden</a:t>
                      </a:r>
                      <a:endParaRPr lang="fr-CH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L'élément est complètement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retiré du document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Il ne prend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aucun espace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dans le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; les éléments adjacents se positionnent comme s'il n'existait pas.</a:t>
                      </a: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Tous les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événements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souris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ou de clavier sur cet élément sont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inactifs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L'élément est invisible, mais il</a:t>
                      </a:r>
                      <a:r>
                        <a:rPr lang="fr-FR" b="1" dirty="0">
                          <a:latin typeface="Aptos" panose="020B0004020202020204" pitchFamily="34" charset="0"/>
                        </a:rPr>
                        <a:t> occupe toujours son espace dans le </a:t>
                      </a:r>
                      <a:r>
                        <a:rPr lang="fr-FR" b="1" dirty="0" err="1">
                          <a:latin typeface="Aptos" panose="020B0004020202020204" pitchFamily="34" charset="0"/>
                        </a:rPr>
                        <a:t>layout</a:t>
                      </a:r>
                      <a:endParaRPr lang="fr-FR" b="1" dirty="0">
                        <a:latin typeface="Aptos" panose="020B0004020202020204" pitchFamily="34" charset="0"/>
                      </a:endParaRPr>
                    </a:p>
                    <a:p>
                      <a:endParaRPr lang="fr-FR" dirty="0">
                        <a:latin typeface="Aptos" panose="020B0004020202020204" pitchFamily="34" charset="0"/>
                      </a:endParaRPr>
                    </a:p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Les éléments adjacents sont positionnés comme si l'élément était visible</a:t>
                      </a:r>
                    </a:p>
                    <a:p>
                      <a:endParaRPr lang="fr-FR" dirty="0">
                        <a:latin typeface="Aptos" panose="020B0004020202020204" pitchFamily="34" charset="0"/>
                      </a:endParaRPr>
                    </a:p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Les événements de souris ou de clavier sont généralement inactifs, bien que l'élément reste dans le flux du document.</a:t>
                      </a:r>
                      <a:endParaRPr lang="fr-CH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71BC-3E13-3A03-E43C-DF082283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F50A-0238-F1AA-B466-E6FDAEC6A8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boites flottantes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DDDC8-B985-2B12-9E05-49E5AF32AE5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Conçu à l’origine pour les images 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A été durant un temps utilisé pour le placemen</a:t>
            </a:r>
            <a:r>
              <a:rPr lang="fr-CH" dirty="0">
                <a:latin typeface="Aptos Narrow" panose="020B0004020202020204" pitchFamily="34" charset="0"/>
              </a:rPr>
              <a:t>t du contenu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Il existe aujour</a:t>
            </a:r>
            <a:r>
              <a:rPr lang="fr-CH" dirty="0">
                <a:latin typeface="Aptos Narrow" panose="020B0004020202020204" pitchFamily="34" charset="0"/>
              </a:rPr>
              <a:t>d’hui des méthodes adaptées au placement du contenu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Flexbox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Grid</a:t>
            </a:r>
            <a:endParaRPr lang="fr-CH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 Narrow" panose="020B0004020202020204" pitchFamily="34" charset="0"/>
              </a:rPr>
              <a:t>	</a:t>
            </a:r>
          </a:p>
          <a:p>
            <a:r>
              <a:rPr lang="fr-CH" dirty="0">
                <a:latin typeface="Aptos Narrow" panose="020B0004020202020204" pitchFamily="34" charset="0"/>
              </a:rPr>
              <a:t>Utiliser </a:t>
            </a:r>
            <a:r>
              <a:rPr lang="fr-CH" dirty="0" err="1">
                <a:latin typeface="Aptos Narrow" panose="020B0004020202020204" pitchFamily="34" charset="0"/>
              </a:rPr>
              <a:t>float</a:t>
            </a:r>
            <a:r>
              <a:rPr lang="fr-CH" dirty="0">
                <a:latin typeface="Aptos Narrow" panose="020B0004020202020204" pitchFamily="34" charset="0"/>
              </a:rPr>
              <a:t> pour placer le contenu est une méthode obsolète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8D0EC-7439-4333-D286-D64D7D7BFE9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2A0FB-35EF-B8A8-4208-9C5966D4FDA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A5026-E5B8-AA00-BDC6-1226F0380F0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697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La méthode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float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valeurs de </a:t>
            </a:r>
            <a:r>
              <a:rPr lang="fr-CH" b="0" dirty="0" err="1">
                <a:latin typeface="Aptos Narrow" panose="020B0004020202020204" pitchFamily="34" charset="0"/>
              </a:rPr>
              <a:t>float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CH" sz="2000" b="1" dirty="0" err="1">
                <a:latin typeface="Aptos Narrow" panose="020B0004020202020204" pitchFamily="34" charset="0"/>
              </a:rPr>
              <a:t>Left</a:t>
            </a:r>
            <a:r>
              <a:rPr lang="fr-CH" sz="2000" b="1" dirty="0">
                <a:latin typeface="Aptos Narrow" panose="020B0004020202020204" pitchFamily="34" charset="0"/>
              </a:rPr>
              <a:t> : </a:t>
            </a:r>
            <a:r>
              <a:rPr lang="fr-CH" sz="2000" dirty="0">
                <a:latin typeface="Aptos Narrow" panose="020B0004020202020204" pitchFamily="34" charset="0"/>
              </a:rPr>
              <a:t>flotte à gauche</a:t>
            </a:r>
          </a:p>
          <a:p>
            <a:pPr lvl="1"/>
            <a:r>
              <a:rPr lang="fr-CH" sz="2000" b="1" dirty="0">
                <a:latin typeface="Aptos Narrow" panose="020B0004020202020204" pitchFamily="34" charset="0"/>
              </a:rPr>
              <a:t>Right</a:t>
            </a:r>
            <a:r>
              <a:rPr lang="fr-CH" sz="2000" dirty="0">
                <a:latin typeface="Aptos Narrow" panose="020B0004020202020204" pitchFamily="34" charset="0"/>
              </a:rPr>
              <a:t> : flotte à droite</a:t>
            </a:r>
          </a:p>
          <a:p>
            <a:pPr lvl="1"/>
            <a:r>
              <a:rPr lang="fr-CH" sz="2000" b="1" dirty="0" err="1">
                <a:latin typeface="Aptos Narrow" panose="020B0004020202020204" pitchFamily="34" charset="0"/>
              </a:rPr>
              <a:t>Both</a:t>
            </a:r>
            <a:r>
              <a:rPr lang="fr-CH" sz="2000" dirty="0">
                <a:latin typeface="Aptos Narrow" panose="020B0004020202020204" pitchFamily="34" charset="0"/>
              </a:rPr>
              <a:t> : dégager tous les éléments flottants à gauche et à droite </a:t>
            </a:r>
          </a:p>
          <a:p>
            <a:pPr lvl="1"/>
            <a:r>
              <a:rPr lang="fr-CH" sz="2000" b="1" dirty="0">
                <a:latin typeface="Aptos Narrow" panose="020B0004020202020204" pitchFamily="34" charset="0"/>
              </a:rPr>
              <a:t>None : </a:t>
            </a:r>
            <a:r>
              <a:rPr lang="fr-CH" sz="2000" dirty="0">
                <a:latin typeface="Aptos Narrow" panose="020B0004020202020204" pitchFamily="34" charset="0"/>
              </a:rPr>
              <a:t>ne doit pas flotter</a:t>
            </a:r>
          </a:p>
          <a:p>
            <a:pPr lvl="1"/>
            <a:endParaRPr lang="fr-CH" sz="2000" b="1" dirty="0">
              <a:latin typeface="Aptos Narrow" panose="020B0004020202020204" pitchFamily="34" charset="0"/>
            </a:endParaRPr>
          </a:p>
          <a:p>
            <a:pPr lvl="1"/>
            <a:endParaRPr lang="fr-CH" sz="1600" b="1" dirty="0"/>
          </a:p>
          <a:p>
            <a:pPr lvl="1"/>
            <a:endParaRPr lang="fr-CH" sz="1600" b="1" dirty="0"/>
          </a:p>
          <a:p>
            <a:pPr marL="57150" indent="0">
              <a:buNone/>
            </a:pPr>
            <a:r>
              <a:rPr lang="fr-CH" sz="1600" b="0" dirty="0">
                <a:latin typeface="Aptos Narrow" panose="020B0004020202020204" pitchFamily="34" charset="0"/>
                <a:hlinkClick r:id="rId2"/>
              </a:rPr>
              <a:t>https://developer.mozilla.org/fr/docs/Web/CSS/float</a:t>
            </a:r>
            <a:endParaRPr lang="fr-CH" sz="1600" b="0" dirty="0">
              <a:latin typeface="Aptos Narrow" panose="020B0004020202020204" pitchFamily="34" charset="0"/>
            </a:endParaRPr>
          </a:p>
          <a:p>
            <a:pPr marL="57150" indent="0">
              <a:buNone/>
            </a:pPr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A71AC9-DBC8-7F3B-656D-AD21F669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204864"/>
            <a:ext cx="5275533" cy="2895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087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8" ma:contentTypeDescription="Crée un document." ma:contentTypeScope="" ma:versionID="6c6e48e784ea930422f2c1b5f6467023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1fb2a0fb9e17b75c9b188d354f351a3b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AEEEE-157E-4340-9526-D8220F9C9AFC}"/>
</file>

<file path=customXml/itemProps2.xml><?xml version="1.0" encoding="utf-8"?>
<ds:datastoreItem xmlns:ds="http://schemas.openxmlformats.org/officeDocument/2006/customXml" ds:itemID="{9C81002B-48DF-46D2-B7B0-8731DB21A60A}"/>
</file>

<file path=customXml/itemProps3.xml><?xml version="1.0" encoding="utf-8"?>
<ds:datastoreItem xmlns:ds="http://schemas.openxmlformats.org/officeDocument/2006/customXml" ds:itemID="{D53928D8-56E8-44F0-8DB8-B86BC4E7D995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3413</TotalTime>
  <Words>2279</Words>
  <Application>Microsoft Office PowerPoint</Application>
  <PresentationFormat>Grand écran</PresentationFormat>
  <Paragraphs>395</Paragraphs>
  <Slides>33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Aptos ExtraBold</vt:lpstr>
      <vt:lpstr>Aptos Narrow</vt:lpstr>
      <vt:lpstr>Arial</vt:lpstr>
      <vt:lpstr>Calibri</vt:lpstr>
      <vt:lpstr>Calibri Light</vt:lpstr>
      <vt:lpstr>Thème Office</vt:lpstr>
      <vt:lpstr>CSS</vt:lpstr>
      <vt:lpstr>Les bases </vt:lpstr>
      <vt:lpstr>Flux normal </vt:lpstr>
      <vt:lpstr>Comportement </vt:lpstr>
      <vt:lpstr>Display</vt:lpstr>
      <vt:lpstr>Display </vt:lpstr>
      <vt:lpstr>Display vs visibility </vt:lpstr>
      <vt:lpstr>Les boites flottantes </vt:lpstr>
      <vt:lpstr>La méthode float</vt:lpstr>
      <vt:lpstr>Dégagement des boites </vt:lpstr>
      <vt:lpstr>Le positionnement  </vt:lpstr>
      <vt:lpstr>Les valeurs de position</vt:lpstr>
      <vt:lpstr>Les valeurs de position</vt:lpstr>
      <vt:lpstr>Position : static</vt:lpstr>
      <vt:lpstr>Position : relatif</vt:lpstr>
      <vt:lpstr>Position : absolut</vt:lpstr>
      <vt:lpstr>Position : fixed</vt:lpstr>
      <vt:lpstr>Position : sticky</vt:lpstr>
      <vt:lpstr>Z-index</vt:lpstr>
      <vt:lpstr>Les flexbox</vt:lpstr>
      <vt:lpstr>Le concept de flexbox</vt:lpstr>
      <vt:lpstr>Flex direction</vt:lpstr>
      <vt:lpstr>Flex direction</vt:lpstr>
      <vt:lpstr>Les conteneurs flexibles</vt:lpstr>
      <vt:lpstr>Un conteneur sur plusieurs lignes</vt:lpstr>
      <vt:lpstr>Propriétés appliquées aux éléments flex </vt:lpstr>
      <vt:lpstr>Justify-content</vt:lpstr>
      <vt:lpstr>Align-items</vt:lpstr>
      <vt:lpstr>Align-self  </vt:lpstr>
      <vt:lpstr>Align-content</vt:lpstr>
      <vt:lpstr>Overflow  </vt:lpstr>
      <vt:lpstr>Valeurs possibles 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65</cp:revision>
  <dcterms:created xsi:type="dcterms:W3CDTF">2024-02-12T14:15:16Z</dcterms:created>
  <dcterms:modified xsi:type="dcterms:W3CDTF">2024-02-19T22:55:13Z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