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6.xml" ContentType="application/vnd.openxmlformats-officedocument.presentationml.tags+xml"/>
  <Override PartName="/ppt/tags/tag5.xml" ContentType="application/vnd.openxmlformats-officedocument.presentationml.tags+xml"/>
  <Override PartName="/ppt/tags/tag4.xml" ContentType="application/vnd.openxmlformats-officedocument.presentationml.tags+xml"/>
  <Override PartName="/ppt/tags/tag3.xml" ContentType="application/vnd.openxmlformats-officedocument.presentationml.tags+xml"/>
  <Override PartName="/ppt/tags/tag2.xml" ContentType="application/vnd.openxmlformats-officedocument.presentationml.tags+xml"/>
  <Override PartName="/ppt/tags/tag1.xml" ContentType="application/vnd.openxmlformats-officedocument.presentationml.tags+xml"/>
  <Override PartName="/ppt/tags/tag7.xml" ContentType="application/vnd.openxmlformats-officedocument.presentationml.tags+xml"/>
  <Override PartName="/ppt/tags/tag11.xml" ContentType="application/vnd.openxmlformats-officedocument.presentationml.tags+xml"/>
  <Override PartName="/ppt/tags/tag10.xml" ContentType="application/vnd.openxmlformats-officedocument.presentationml.tag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2"/>
  </p:notesMasterIdLst>
  <p:handoutMasterIdLst>
    <p:handoutMasterId r:id="rId33"/>
  </p:handoutMasterIdLst>
  <p:sldIdLst>
    <p:sldId id="304" r:id="rId2"/>
    <p:sldId id="500" r:id="rId3"/>
    <p:sldId id="257" r:id="rId4"/>
    <p:sldId id="486" r:id="rId5"/>
    <p:sldId id="258" r:id="rId6"/>
    <p:sldId id="502" r:id="rId7"/>
    <p:sldId id="503" r:id="rId8"/>
    <p:sldId id="510" r:id="rId9"/>
    <p:sldId id="262" r:id="rId10"/>
    <p:sldId id="487" r:id="rId11"/>
    <p:sldId id="259" r:id="rId12"/>
    <p:sldId id="266" r:id="rId13"/>
    <p:sldId id="260" r:id="rId14"/>
    <p:sldId id="505" r:id="rId15"/>
    <p:sldId id="507" r:id="rId16"/>
    <p:sldId id="508" r:id="rId17"/>
    <p:sldId id="261" r:id="rId18"/>
    <p:sldId id="512" r:id="rId19"/>
    <p:sldId id="504" r:id="rId20"/>
    <p:sldId id="265" r:id="rId21"/>
    <p:sldId id="509" r:id="rId22"/>
    <p:sldId id="513" r:id="rId23"/>
    <p:sldId id="506" r:id="rId24"/>
    <p:sldId id="489" r:id="rId25"/>
    <p:sldId id="491" r:id="rId26"/>
    <p:sldId id="397" r:id="rId27"/>
    <p:sldId id="492" r:id="rId28"/>
    <p:sldId id="493" r:id="rId29"/>
    <p:sldId id="511" r:id="rId30"/>
    <p:sldId id="514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0F83A3EE-39B9-49BB-AABD-C778AF56F95E}">
          <p14:sldIdLst>
            <p14:sldId id="304"/>
          </p14:sldIdLst>
        </p14:section>
        <p14:section name="Les bases du HTML" id="{23EBF408-9852-43A6-A1ED-E106542F3300}">
          <p14:sldIdLst>
            <p14:sldId id="500"/>
            <p14:sldId id="257"/>
            <p14:sldId id="486"/>
            <p14:sldId id="258"/>
            <p14:sldId id="502"/>
            <p14:sldId id="503"/>
            <p14:sldId id="510"/>
            <p14:sldId id="262"/>
            <p14:sldId id="487"/>
            <p14:sldId id="259"/>
            <p14:sldId id="266"/>
            <p14:sldId id="260"/>
            <p14:sldId id="505"/>
            <p14:sldId id="507"/>
            <p14:sldId id="508"/>
            <p14:sldId id="261"/>
            <p14:sldId id="512"/>
            <p14:sldId id="504"/>
            <p14:sldId id="265"/>
            <p14:sldId id="509"/>
          </p14:sldIdLst>
        </p14:section>
        <p14:section name="Les Outils" id="{694AC0E8-8EAC-4F16-A1AA-3C5F2B73BB7B}">
          <p14:sldIdLst>
            <p14:sldId id="513"/>
            <p14:sldId id="506"/>
            <p14:sldId id="489"/>
            <p14:sldId id="491"/>
            <p14:sldId id="397"/>
            <p14:sldId id="492"/>
            <p14:sldId id="493"/>
            <p14:sldId id="511"/>
            <p14:sldId id="5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4" userDrawn="1">
          <p15:clr>
            <a:srgbClr val="A4A3A4"/>
          </p15:clr>
        </p15:guide>
        <p15:guide id="2" orient="horz" pos="1933" userDrawn="1">
          <p15:clr>
            <a:srgbClr val="A4A3A4"/>
          </p15:clr>
        </p15:guide>
        <p15:guide id="3" pos="74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929"/>
  </p:normalViewPr>
  <p:slideViewPr>
    <p:cSldViewPr>
      <p:cViewPr varScale="1">
        <p:scale>
          <a:sx n="86" d="100"/>
          <a:sy n="86" d="100"/>
        </p:scale>
        <p:origin x="562" y="58"/>
      </p:cViewPr>
      <p:guideLst>
        <p:guide orient="horz" pos="164"/>
        <p:guide orient="horz" pos="1933"/>
        <p:guide pos="746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2174" y="4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11FD0-859A-4966-8B5A-03D2C0B8D84A}" type="datetimeFigureOut">
              <a:rPr lang="fr-CH" smtClean="0"/>
              <a:t>17.02.2024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F6B6E-3D4A-4D87-B70A-1B4926C2087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08750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D2470-DC2F-46B4-88FF-38852288AAEC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38707-7824-459A-8A6E-BB68ECC6E5A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07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info@formationcontinue.ch - 058 606 90 43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  <p:pic>
        <p:nvPicPr>
          <p:cNvPr id="8" name="Image 7" descr="Une image contenant Police, Graphique, capture d’écran, graphisme&#10;&#10;Description générée automatiquement">
            <a:extLst>
              <a:ext uri="{FF2B5EF4-FFF2-40B4-BE49-F238E27FC236}">
                <a16:creationId xmlns:a16="http://schemas.microsoft.com/office/drawing/2014/main" id="{16FAD26B-8B5C-D7A9-C3BC-8417F83446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230140"/>
            <a:ext cx="2000529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6446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5358201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692116760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info@formationcontinue.ch - 058 606 90 43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  <p:pic>
        <p:nvPicPr>
          <p:cNvPr id="12" name="Image 11" descr="Une image contenant Police, Graphique, capture d’écran, graphisme&#10;&#10;Description générée automatiquement">
            <a:extLst>
              <a:ext uri="{FF2B5EF4-FFF2-40B4-BE49-F238E27FC236}">
                <a16:creationId xmlns:a16="http://schemas.microsoft.com/office/drawing/2014/main" id="{362B3BDC-E7E8-2065-257A-B092003208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464" y="163328"/>
            <a:ext cx="1424465" cy="48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82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731766666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98570796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54257884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08140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0375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10553498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9160745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9217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sti2d.net/polynesie2/SIN/08/31/HTML/index.html?Introduction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html.spec.whatwg.org/multipage/syntax.html#the-doctyp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ag_p.asp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p.asp" TargetMode="External"/><Relationship Id="rId2" Type="http://schemas.openxmlformats.org/officeDocument/2006/relationships/hyperlink" Target="https://developer.mozilla.org/fr/docs/Web/HTML/Element/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chr.be/html/caracteres.htm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validator.w3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html5doctor.com/" TargetMode="External"/><Relationship Id="rId3" Type="http://schemas.openxmlformats.org/officeDocument/2006/relationships/tags" Target="../tags/tag9.xml"/><Relationship Id="rId7" Type="http://schemas.openxmlformats.org/officeDocument/2006/relationships/hyperlink" Target="https://developer.mozilla.org/fr/docs/Web/HTML" TargetMode="Externa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9" Type="http://schemas.openxmlformats.org/officeDocument/2006/relationships/hyperlink" Target="https://html.com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harsets/ref_utf_symbols.asp" TargetMode="External"/><Relationship Id="rId2" Type="http://schemas.openxmlformats.org/officeDocument/2006/relationships/hyperlink" Target="https://www.w3schools.com/charsets/ref_utf_basic_latin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fr/docs/Glossary/Character_encoding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fr.lipsum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info.cern.ch/hypertext/WWW/TheProject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quiztest/quiztest.asp?qtest=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026861-0D05-99D0-7D48-06947500EBA0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dirty="0"/>
              <a:t>INTERNET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232ACC6-A476-FE42-436D-F92F5C291796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H" dirty="0"/>
              <a:t>Les bases du HTML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928874-A122-AD9D-91B4-FC07C2F43958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5B7917-F71B-B671-933B-A5DD6EBCDF6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 dirty="0"/>
              <a:t>info@formationcontinue.ch - 058 606 90 43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2F8159-7A47-7CC2-5136-426BA5F3C09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1</a:t>
            </a:fld>
            <a:endParaRPr lang="fr-CH" dirty="0"/>
          </a:p>
        </p:txBody>
      </p:sp>
      <p:pic>
        <p:nvPicPr>
          <p:cNvPr id="11" name="Image 10" descr="Une image contenant cercle, capture d’écran&#10;&#10;Description générée automatiquement">
            <a:extLst>
              <a:ext uri="{FF2B5EF4-FFF2-40B4-BE49-F238E27FC236}">
                <a16:creationId xmlns:a16="http://schemas.microsoft.com/office/drawing/2014/main" id="{0BDC8F9B-4C41-5BCB-C18C-63BFAC9ACE42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811" y="6208764"/>
            <a:ext cx="2545085" cy="44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445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B57D45-5E20-4E5A-8B67-469261D2D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CH" b="1" dirty="0">
                <a:solidFill>
                  <a:srgbClr val="00B0F0"/>
                </a:solidFill>
                <a:latin typeface="Aptos Black" panose="020B0004020202020204" pitchFamily="34" charset="0"/>
              </a:rPr>
              <a:t>Conception d’une balise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07EAF5-8E85-42DF-8844-69C3E437D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>
                <a:latin typeface="Aptos" panose="020B0004020202020204" pitchFamily="34" charset="0"/>
              </a:rPr>
              <a:t>Une balise ouvrante </a:t>
            </a:r>
          </a:p>
          <a:p>
            <a:r>
              <a:rPr lang="fr-CH" dirty="0">
                <a:latin typeface="Aptos" panose="020B0004020202020204" pitchFamily="34" charset="0"/>
              </a:rPr>
              <a:t>Le contenu texte</a:t>
            </a:r>
          </a:p>
          <a:p>
            <a:r>
              <a:rPr lang="fr-CH" dirty="0">
                <a:latin typeface="Aptos" panose="020B0004020202020204" pitchFamily="34" charset="0"/>
              </a:rPr>
              <a:t>Une balise fermante </a:t>
            </a:r>
          </a:p>
          <a:p>
            <a:endParaRPr lang="fr-CH" dirty="0"/>
          </a:p>
          <a:p>
            <a:pPr marL="0" indent="0">
              <a:buNone/>
            </a:pPr>
            <a:endParaRPr lang="fr-CH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41FE6F7C-1AEE-4C1D-B521-E734AEE688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75786"/>
              </p:ext>
            </p:extLst>
          </p:nvPr>
        </p:nvGraphicFramePr>
        <p:xfrm>
          <a:off x="3255390" y="4036505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8344867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501584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75540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H" dirty="0">
                          <a:solidFill>
                            <a:srgbClr val="00B0F0"/>
                          </a:solidFill>
                        </a:rPr>
                        <a:t>Balise </a:t>
                      </a:r>
                      <a:r>
                        <a:rPr lang="fr-CH" u="none" dirty="0">
                          <a:solidFill>
                            <a:srgbClr val="00B0F0"/>
                          </a:solidFill>
                        </a:rPr>
                        <a:t>ouvrante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CH" dirty="0">
                          <a:solidFill>
                            <a:schemeClr val="accent2"/>
                          </a:solidFill>
                        </a:rPr>
                        <a:t>Contenu textuel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CH" dirty="0">
                          <a:solidFill>
                            <a:schemeClr val="accent4"/>
                          </a:solidFill>
                        </a:rPr>
                        <a:t>Balise fermante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144135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fr-CH" dirty="0">
                          <a:solidFill>
                            <a:srgbClr val="00B0F0"/>
                          </a:solidFill>
                        </a:rPr>
                        <a:t>&lt;p&gt;</a:t>
                      </a:r>
                      <a:r>
                        <a:rPr lang="fr-CH" dirty="0">
                          <a:solidFill>
                            <a:schemeClr val="accent2"/>
                          </a:solidFill>
                        </a:rPr>
                        <a:t>Mon texte de paragraphe</a:t>
                      </a:r>
                      <a:r>
                        <a:rPr lang="fr-CH" dirty="0">
                          <a:solidFill>
                            <a:schemeClr val="accent4"/>
                          </a:solidFill>
                        </a:rPr>
                        <a:t>&lt;/p&gt;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CH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CH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9508624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93D720EF-DFFF-4367-BF4D-66A761078C12}"/>
              </a:ext>
            </a:extLst>
          </p:cNvPr>
          <p:cNvSpPr txBox="1"/>
          <p:nvPr/>
        </p:nvSpPr>
        <p:spPr>
          <a:xfrm>
            <a:off x="1981200" y="5147035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latin typeface="Aptos" panose="020B0004020202020204" pitchFamily="34" charset="0"/>
              </a:rPr>
              <a:t>Attention il y a des exceptions !! </a:t>
            </a:r>
          </a:p>
        </p:txBody>
      </p:sp>
    </p:spTree>
    <p:extLst>
      <p:ext uri="{BB962C8B-B14F-4D97-AF65-F5344CB8AC3E}">
        <p14:creationId xmlns:p14="http://schemas.microsoft.com/office/powerpoint/2010/main" val="463998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1C02F8-C958-434A-8DDC-DB9B8C4F8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b="1" dirty="0">
                <a:solidFill>
                  <a:srgbClr val="00B0F0"/>
                </a:solidFill>
                <a:latin typeface="Aptos Black" panose="020B0004020202020204" pitchFamily="34" charset="0"/>
              </a:rPr>
              <a:t>Les conventions d’écriture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E57564-9D0F-4C6B-B4DC-73E3CC8F6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456" y="2276872"/>
            <a:ext cx="6912768" cy="3429000"/>
          </a:xfrm>
        </p:spPr>
        <p:txBody>
          <a:bodyPr/>
          <a:lstStyle/>
          <a:p>
            <a:r>
              <a:rPr lang="fr-CH" b="0" dirty="0">
                <a:latin typeface="Aptos" panose="020B0004020202020204" pitchFamily="34" charset="0"/>
              </a:rPr>
              <a:t>Les attributs ont été écrits en majuscules, ce n’est plus le cas</a:t>
            </a:r>
          </a:p>
          <a:p>
            <a:r>
              <a:rPr lang="fr-CH" b="0" dirty="0">
                <a:latin typeface="Aptos" panose="020B0004020202020204" pitchFamily="34" charset="0"/>
              </a:rPr>
              <a:t>La fermeture des balises se fait à l’inverse de l’ouverture de celles-ci</a:t>
            </a:r>
          </a:p>
          <a:p>
            <a:r>
              <a:rPr lang="fr-CH" b="0" dirty="0">
                <a:latin typeface="Aptos" panose="020B0004020202020204" pitchFamily="34" charset="0"/>
              </a:rPr>
              <a:t>Certaines balises ne se ferment pas </a:t>
            </a:r>
          </a:p>
          <a:p>
            <a:r>
              <a:rPr lang="fr-CH" b="0" dirty="0">
                <a:latin typeface="Aptos" panose="020B0004020202020204" pitchFamily="34" charset="0"/>
              </a:rPr>
              <a:t>Les balises non fermantes peuvent s’écrire de 2 manières </a:t>
            </a:r>
          </a:p>
          <a:p>
            <a:pPr marL="0" indent="0">
              <a:buNone/>
            </a:pPr>
            <a:endParaRPr lang="fr-CH" b="0" dirty="0">
              <a:latin typeface="Aptos" panose="020B0004020202020204" pitchFamily="34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42141CD-9C78-432C-8703-80467C310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C821B0B-096C-4E32-A373-0B5DB5C4A4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11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C396CF0C-A509-45F6-AFE9-B463216B45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79232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F7173B-1E87-4390-AA1C-68968CD90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b="1" dirty="0">
                <a:solidFill>
                  <a:srgbClr val="00B0F0"/>
                </a:solidFill>
                <a:latin typeface="Aptos Black" panose="020B0004020202020204" pitchFamily="34" charset="0"/>
              </a:rPr>
              <a:t>Marquer le 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78BB55-946D-4047-98BC-4664F3176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85992" cy="4351338"/>
          </a:xfrm>
        </p:spPr>
        <p:txBody>
          <a:bodyPr/>
          <a:lstStyle/>
          <a:p>
            <a:r>
              <a:rPr lang="fr-CH" dirty="0">
                <a:latin typeface="Aptos" panose="020B0004020202020204" pitchFamily="34" charset="0"/>
              </a:rPr>
              <a:t>Certaines balises permettent de mettre en forme du texte 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Strong, </a:t>
            </a:r>
            <a:r>
              <a:rPr lang="fr-CH" dirty="0" err="1">
                <a:latin typeface="Aptos" panose="020B0004020202020204" pitchFamily="34" charset="0"/>
              </a:rPr>
              <a:t>em</a:t>
            </a:r>
            <a:endParaRPr lang="fr-CH" dirty="0">
              <a:latin typeface="Aptos" panose="020B0004020202020204" pitchFamily="34" charset="0"/>
            </a:endParaRPr>
          </a:p>
          <a:p>
            <a:pPr lvl="1"/>
            <a:r>
              <a:rPr lang="fr-CH" dirty="0" err="1">
                <a:latin typeface="Aptos" panose="020B0004020202020204" pitchFamily="34" charset="0"/>
              </a:rPr>
              <a:t>Blockquot</a:t>
            </a:r>
            <a:endParaRPr lang="fr-CH" dirty="0">
              <a:latin typeface="Aptos" panose="020B0004020202020204" pitchFamily="34" charset="0"/>
            </a:endParaRPr>
          </a:p>
          <a:p>
            <a:pPr lvl="1"/>
            <a:r>
              <a:rPr lang="fr-CH" dirty="0">
                <a:latin typeface="Aptos" panose="020B0004020202020204" pitchFamily="34" charset="0"/>
              </a:rPr>
              <a:t>Mark</a:t>
            </a:r>
          </a:p>
          <a:p>
            <a:pPr marL="457200" lvl="1" indent="0">
              <a:buNone/>
            </a:pPr>
            <a:endParaRPr lang="fr-CH" dirty="0">
              <a:latin typeface="Aptos" panose="020B0004020202020204" pitchFamily="34" charset="0"/>
            </a:endParaRPr>
          </a:p>
          <a:p>
            <a:pPr lvl="1"/>
            <a:endParaRPr lang="fr-CH" dirty="0">
              <a:latin typeface="Aptos" panose="020B0004020202020204" pitchFamily="34" charset="0"/>
            </a:endParaRPr>
          </a:p>
          <a:p>
            <a:r>
              <a:rPr lang="fr-CH" dirty="0">
                <a:latin typeface="Aptos" panose="020B0004020202020204" pitchFamily="34" charset="0"/>
              </a:rPr>
              <a:t>Aide pour l’accessibilité aux pages web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6CF4D30-1636-4EAD-8FAC-5F344EDDE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B8C74A4-DA2B-4D87-B067-E7A55ABE4E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12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FA26FF8-1617-4CFB-A0FD-28D17BF02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74837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AC5CBE-E095-4601-8EA9-A9A961E80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b="1" dirty="0">
                <a:solidFill>
                  <a:srgbClr val="00B0F0"/>
                </a:solidFill>
                <a:latin typeface="Aptos Black" panose="020B0004020202020204" pitchFamily="34" charset="0"/>
              </a:rPr>
              <a:t>Les limites du langage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852B38-2132-4EC8-B26B-09E0705C7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395" y="2138811"/>
            <a:ext cx="4608512" cy="3429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fr-CH" b="0" dirty="0">
                <a:latin typeface="Aptos" panose="020B0004020202020204" pitchFamily="34" charset="0"/>
              </a:rPr>
              <a:t>Le html n’est pas très beau à afficher</a:t>
            </a:r>
          </a:p>
          <a:p>
            <a:pPr>
              <a:lnSpc>
                <a:spcPct val="150000"/>
              </a:lnSpc>
            </a:pPr>
            <a:r>
              <a:rPr lang="fr-CH" b="0" dirty="0">
                <a:latin typeface="Aptos" panose="020B0004020202020204" pitchFamily="34" charset="0"/>
              </a:rPr>
              <a:t>Il s’accompagne toujours de CSS pour la mise en forme</a:t>
            </a:r>
          </a:p>
          <a:p>
            <a:pPr>
              <a:lnSpc>
                <a:spcPct val="150000"/>
              </a:lnSpc>
            </a:pPr>
            <a:r>
              <a:rPr lang="fr-CH" b="0" dirty="0">
                <a:latin typeface="Aptos" panose="020B0004020202020204" pitchFamily="34" charset="0"/>
              </a:rPr>
              <a:t>On peut très peu agir sur le rendu visuel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7B0213B-398C-4AEB-AF15-533F741A6F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2CB9C51-9B9D-4442-B075-2194059568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13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932E42AD-09DA-4753-9E62-B693EDBA0F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  <p:pic>
        <p:nvPicPr>
          <p:cNvPr id="4098" name="Picture 2" descr="Les bases du HTML5">
            <a:extLst>
              <a:ext uri="{FF2B5EF4-FFF2-40B4-BE49-F238E27FC236}">
                <a16:creationId xmlns:a16="http://schemas.microsoft.com/office/drawing/2014/main" id="{DEC6A3DA-AE73-CA0B-F65C-E21536074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928" y="2309768"/>
            <a:ext cx="6336704" cy="2238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F630794-3456-2963-6C45-53F57A8BD03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 bwMode="auto">
          <a:xfrm>
            <a:off x="5087888" y="5567811"/>
            <a:ext cx="633670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CH" sz="1200" kern="0" dirty="0">
                <a:solidFill>
                  <a:schemeClr val="bg1">
                    <a:lumMod val="85000"/>
                  </a:schemeClr>
                </a:solidFill>
              </a:rPr>
              <a:t>Source : </a:t>
            </a:r>
            <a:r>
              <a:rPr lang="fr-CH" sz="1200" kern="0" dirty="0">
                <a:solidFill>
                  <a:schemeClr val="bg1">
                    <a:lumMod val="8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http://www.mysti2d.net/polynesie2/SIN/08/31/HTML/index.html?Introduction.html</a:t>
            </a:r>
            <a:r>
              <a:rPr lang="fr-CH" sz="1200" kern="0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2147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A974EF-38C4-C395-004D-7E2C809C39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Mise en forme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60B89E6-128D-2674-D707-842F998594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142290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A79DA0-B03D-09EF-6D00-05576AF11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b="1" dirty="0">
                <a:solidFill>
                  <a:srgbClr val="00B0F0"/>
                </a:solidFill>
                <a:latin typeface="Aptos Black" panose="020B0004020202020204" pitchFamily="34" charset="0"/>
              </a:rPr>
              <a:t>Document HTML5 : structure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2FD850-FB85-DC5C-248D-55AE35B22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90688"/>
            <a:ext cx="10972800" cy="4435476"/>
          </a:xfrm>
        </p:spPr>
        <p:txBody>
          <a:bodyPr>
            <a:normAutofit/>
          </a:bodyPr>
          <a:lstStyle/>
          <a:p>
            <a:r>
              <a:rPr lang="fr-CH" dirty="0">
                <a:latin typeface="Aptos" panose="020B0004020202020204" pitchFamily="34" charset="0"/>
              </a:rPr>
              <a:t>Indiquer au navigateur la version de HTML </a:t>
            </a:r>
            <a:r>
              <a:rPr lang="fr-CH" b="0" i="0" dirty="0">
                <a:solidFill>
                  <a:srgbClr val="0000CD"/>
                </a:solidFill>
                <a:effectLst/>
                <a:latin typeface="Aptos" panose="020B0004020202020204" pitchFamily="34" charset="0"/>
              </a:rPr>
              <a:t>&lt;</a:t>
            </a:r>
            <a:r>
              <a:rPr lang="fr-CH" b="0" i="0" dirty="0">
                <a:solidFill>
                  <a:srgbClr val="A52A2A"/>
                </a:solidFill>
                <a:effectLst/>
                <a:latin typeface="Aptos" panose="020B0004020202020204" pitchFamily="34" charset="0"/>
              </a:rPr>
              <a:t>!DOCTYPE</a:t>
            </a:r>
            <a:r>
              <a:rPr lang="fr-CH" b="0" i="0" dirty="0">
                <a:solidFill>
                  <a:srgbClr val="FF0000"/>
                </a:solidFill>
                <a:effectLst/>
                <a:latin typeface="Aptos" panose="020B0004020202020204" pitchFamily="34" charset="0"/>
              </a:rPr>
              <a:t> html</a:t>
            </a:r>
            <a:r>
              <a:rPr lang="fr-CH" b="0" i="0" dirty="0">
                <a:solidFill>
                  <a:srgbClr val="0000CD"/>
                </a:solidFill>
                <a:effectLst/>
                <a:latin typeface="Aptos" panose="020B0004020202020204" pitchFamily="34" charset="0"/>
              </a:rPr>
              <a:t>&gt;</a:t>
            </a:r>
            <a:endParaRPr lang="fr-CH" dirty="0">
              <a:latin typeface="Aptos" panose="020B0004020202020204" pitchFamily="34" charset="0"/>
            </a:endParaRPr>
          </a:p>
          <a:p>
            <a:endParaRPr lang="fr-CH" dirty="0">
              <a:latin typeface="Aptos" panose="020B0004020202020204" pitchFamily="34" charset="0"/>
            </a:endParaRPr>
          </a:p>
          <a:p>
            <a:r>
              <a:rPr lang="fr-CH" dirty="0">
                <a:latin typeface="Aptos" panose="020B0004020202020204" pitchFamily="34" charset="0"/>
              </a:rPr>
              <a:t>S’accompagne des balises suivantes : </a:t>
            </a:r>
          </a:p>
          <a:p>
            <a:pPr lvl="1"/>
            <a:r>
              <a:rPr lang="fr-CH" b="1" dirty="0">
                <a:latin typeface="Aptos" panose="020B0004020202020204" pitchFamily="34" charset="0"/>
              </a:rPr>
              <a:t>Html</a:t>
            </a:r>
            <a:r>
              <a:rPr lang="fr-CH" dirty="0">
                <a:latin typeface="Aptos" panose="020B0004020202020204" pitchFamily="34" charset="0"/>
              </a:rPr>
              <a:t> : indique que c’est du html, c’est la racine du document, il contient tous les autres éléments </a:t>
            </a:r>
          </a:p>
          <a:p>
            <a:pPr lvl="1"/>
            <a:r>
              <a:rPr lang="fr-CH" b="1" dirty="0">
                <a:latin typeface="Aptos" panose="020B0004020202020204" pitchFamily="34" charset="0"/>
              </a:rPr>
              <a:t>Head</a:t>
            </a:r>
            <a:r>
              <a:rPr lang="fr-CH" dirty="0">
                <a:latin typeface="Aptos" panose="020B0004020202020204" pitchFamily="34" charset="0"/>
              </a:rPr>
              <a:t> : style, métadonnées, </a:t>
            </a:r>
          </a:p>
          <a:p>
            <a:pPr lvl="1"/>
            <a:r>
              <a:rPr lang="fr-CH" b="1" dirty="0">
                <a:latin typeface="Aptos" panose="020B0004020202020204" pitchFamily="34" charset="0"/>
              </a:rPr>
              <a:t>Body</a:t>
            </a:r>
            <a:r>
              <a:rPr lang="fr-CH" dirty="0">
                <a:latin typeface="Aptos" panose="020B0004020202020204" pitchFamily="34" charset="0"/>
              </a:rPr>
              <a:t> : tout ce qui est visible dans la page web</a:t>
            </a:r>
          </a:p>
          <a:p>
            <a:pPr lvl="1"/>
            <a:r>
              <a:rPr lang="fr-CH" b="1" dirty="0" err="1">
                <a:latin typeface="Aptos" panose="020B0004020202020204" pitchFamily="34" charset="0"/>
              </a:rPr>
              <a:t>Title</a:t>
            </a:r>
            <a:r>
              <a:rPr lang="fr-CH" dirty="0">
                <a:latin typeface="Aptos" panose="020B0004020202020204" pitchFamily="34" charset="0"/>
              </a:rPr>
              <a:t> : titre de la page </a:t>
            </a:r>
          </a:p>
          <a:p>
            <a:pPr lvl="1"/>
            <a:endParaRPr lang="fr-CH" sz="1800" dirty="0">
              <a:latin typeface="Aptos" panose="020B0004020202020204" pitchFamily="34" charset="0"/>
            </a:endParaRPr>
          </a:p>
          <a:p>
            <a:r>
              <a:rPr lang="fr-CH" sz="2000" dirty="0">
                <a:latin typeface="Aptos" panose="020B0004020202020204" pitchFamily="34" charset="0"/>
              </a:rPr>
              <a:t>Documentation complète : </a:t>
            </a:r>
            <a:r>
              <a:rPr lang="fr-CH" sz="2000" dirty="0">
                <a:solidFill>
                  <a:schemeClr val="bg1">
                    <a:lumMod val="65000"/>
                  </a:schemeClr>
                </a:solidFill>
                <a:latin typeface="Aptos" panose="020B00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https://html.spec.whatwg.org/multipage/syntax.html#the-doctype</a:t>
            </a:r>
            <a:r>
              <a:rPr lang="fr-CH" sz="2000" dirty="0">
                <a:solidFill>
                  <a:schemeClr val="bg1">
                    <a:lumMod val="65000"/>
                  </a:schemeClr>
                </a:solidFill>
                <a:latin typeface="Aptos" panose="020B0004020202020204" pitchFamily="34" charset="0"/>
              </a:rPr>
              <a:t> </a:t>
            </a:r>
          </a:p>
          <a:p>
            <a:pPr marL="457200" lvl="1" indent="0">
              <a:buNone/>
            </a:pPr>
            <a:endParaRPr lang="fr-CH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1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9188CB-94D7-BB12-F54C-0FEC0F8DD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Black" panose="020B0004020202020204" pitchFamily="34" charset="0"/>
              </a:rPr>
              <a:t>La balise </a:t>
            </a:r>
            <a:r>
              <a:rPr lang="fr-CH" b="1" dirty="0" err="1">
                <a:solidFill>
                  <a:srgbClr val="00B0F0"/>
                </a:solidFill>
                <a:latin typeface="Aptos Black" panose="020B0004020202020204" pitchFamily="34" charset="0"/>
              </a:rPr>
              <a:t>title</a:t>
            </a:r>
            <a:endParaRPr lang="fr-CH" b="1" dirty="0">
              <a:solidFill>
                <a:srgbClr val="00B0F0"/>
              </a:solidFill>
              <a:latin typeface="Aptos Black" panose="020B000402020202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6EE0BA-2F6A-BC3A-9FBC-0F1EB7BAB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348880"/>
            <a:ext cx="6319101" cy="3777284"/>
          </a:xfrm>
        </p:spPr>
        <p:txBody>
          <a:bodyPr>
            <a:normAutofit/>
          </a:bodyPr>
          <a:lstStyle/>
          <a:p>
            <a:r>
              <a:rPr lang="fr-CH" sz="2400" dirty="0">
                <a:latin typeface="Aptos" panose="020B0004020202020204" pitchFamily="34" charset="0"/>
              </a:rPr>
              <a:t>Titre du document (visible dans l’onglet du navigateur)</a:t>
            </a:r>
          </a:p>
          <a:p>
            <a:endParaRPr lang="fr-CH" sz="2400" dirty="0">
              <a:latin typeface="Aptos" panose="020B0004020202020204" pitchFamily="34" charset="0"/>
            </a:endParaRPr>
          </a:p>
          <a:p>
            <a:r>
              <a:rPr lang="fr-CH" sz="2400" dirty="0">
                <a:latin typeface="Aptos" panose="020B0004020202020204" pitchFamily="34" charset="0"/>
              </a:rPr>
              <a:t>Nom par défaut du </a:t>
            </a:r>
            <a:r>
              <a:rPr lang="fr-CH" sz="2400" b="1" dirty="0">
                <a:latin typeface="Aptos" panose="020B0004020202020204" pitchFamily="34" charset="0"/>
              </a:rPr>
              <a:t>Favori</a:t>
            </a:r>
            <a:r>
              <a:rPr lang="fr-CH" sz="2400" dirty="0">
                <a:latin typeface="Aptos" panose="020B0004020202020204" pitchFamily="34" charset="0"/>
              </a:rPr>
              <a:t> </a:t>
            </a:r>
          </a:p>
          <a:p>
            <a:endParaRPr lang="fr-CH" sz="2400" dirty="0">
              <a:latin typeface="Aptos" panose="020B0004020202020204" pitchFamily="34" charset="0"/>
            </a:endParaRPr>
          </a:p>
          <a:p>
            <a:r>
              <a:rPr lang="fr-CH" sz="2400" b="1" dirty="0">
                <a:latin typeface="Aptos" panose="020B0004020202020204" pitchFamily="34" charset="0"/>
              </a:rPr>
              <a:t>SEO</a:t>
            </a:r>
            <a:r>
              <a:rPr lang="fr-CH" sz="2400" dirty="0">
                <a:latin typeface="Aptos" panose="020B0004020202020204" pitchFamily="34" charset="0"/>
              </a:rPr>
              <a:t> : s’affiche dans la recherche Google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3A91E78-9E27-D97D-CD07-FF7A8207B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120" y="3212976"/>
            <a:ext cx="3933842" cy="7508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42211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5B6931-BC25-403D-A637-4FC1131C2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b="1" dirty="0">
                <a:solidFill>
                  <a:srgbClr val="00B0F0"/>
                </a:solidFill>
                <a:latin typeface="Aptos Black" panose="020B0004020202020204" pitchFamily="34" charset="0"/>
              </a:rPr>
              <a:t>Les titres (header)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193E5F-20DA-45F4-AC41-C4D11043A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>
                <a:latin typeface="Aptos" panose="020B0004020202020204" pitchFamily="34" charset="0"/>
              </a:rPr>
              <a:t>Les titres ont 6 niveaux </a:t>
            </a:r>
          </a:p>
          <a:p>
            <a:pPr marL="0" indent="0">
              <a:buNone/>
            </a:pPr>
            <a:endParaRPr lang="fr-CH" dirty="0">
              <a:latin typeface="Aptos" panose="020B0004020202020204" pitchFamily="34" charset="0"/>
            </a:endParaRPr>
          </a:p>
          <a:p>
            <a:pPr lvl="1"/>
            <a:r>
              <a:rPr lang="fr-CH" dirty="0">
                <a:latin typeface="Aptos" panose="020B0004020202020204" pitchFamily="34" charset="0"/>
              </a:rPr>
              <a:t>La taille des caractères se fait selon le niveau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La règle pour les titres est de ne pas sauter un niveau 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Les titres structurent le document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Les titres renseignent sur le référencement </a:t>
            </a:r>
          </a:p>
          <a:p>
            <a:pPr marL="457200" lvl="1" indent="0">
              <a:buNone/>
            </a:pPr>
            <a:endParaRPr lang="fr-CH" dirty="0">
              <a:latin typeface="Aptos" panose="020B0004020202020204" pitchFamily="34" charset="0"/>
            </a:endParaRPr>
          </a:p>
          <a:p>
            <a:pPr lvl="1"/>
            <a:endParaRPr lang="fr-CH" dirty="0">
              <a:latin typeface="Aptos" panose="020B0004020202020204" pitchFamily="34" charset="0"/>
            </a:endParaRPr>
          </a:p>
          <a:p>
            <a:pPr marL="457200" lvl="1" indent="0">
              <a:buNone/>
            </a:pPr>
            <a:r>
              <a:rPr lang="fr-CH" dirty="0">
                <a:latin typeface="Aptos" panose="020B0004020202020204" pitchFamily="34" charset="0"/>
                <a:hlinkClick r:id="rId2"/>
              </a:rPr>
              <a:t>https://www.w3schools.com/tags/tag_p.asp</a:t>
            </a:r>
            <a:endParaRPr lang="fr-CH" dirty="0">
              <a:latin typeface="Aptos" panose="020B0004020202020204" pitchFamily="34" charset="0"/>
            </a:endParaRPr>
          </a:p>
          <a:p>
            <a:pPr marL="457200" lvl="1" indent="0">
              <a:buNone/>
            </a:pPr>
            <a:endParaRPr lang="fr-CH" dirty="0">
              <a:latin typeface="Aptos" panose="020B0004020202020204" pitchFamily="34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260CDEC-3049-4E27-8010-B1CBFAD548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95AB492-5BA2-432D-B107-27EC956E85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17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35A1EE8-C815-49D8-BC98-C0B3B9F3FF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008468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CE79E9-D9A8-4956-8A2F-5C83EC9BC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b="1" dirty="0">
                <a:solidFill>
                  <a:srgbClr val="00B0F0"/>
                </a:solidFill>
                <a:latin typeface="Aptos Black" panose="020B0004020202020204" pitchFamily="34" charset="0"/>
              </a:rPr>
              <a:t>Les paragraphes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2A81FC-738A-48D7-983E-F8FA20009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250000"/>
              </a:lnSpc>
            </a:pPr>
            <a:r>
              <a:rPr lang="fr-CH" b="0" dirty="0">
                <a:latin typeface="Aptos" panose="020B0004020202020204" pitchFamily="34" charset="0"/>
              </a:rPr>
              <a:t>Les </a:t>
            </a:r>
            <a:r>
              <a:rPr lang="fr-CH" b="1" dirty="0">
                <a:latin typeface="Aptos" panose="020B0004020202020204" pitchFamily="34" charset="0"/>
              </a:rPr>
              <a:t>retours à la ligne </a:t>
            </a:r>
            <a:r>
              <a:rPr lang="fr-CH" b="0" dirty="0">
                <a:latin typeface="Aptos" panose="020B0004020202020204" pitchFamily="34" charset="0"/>
              </a:rPr>
              <a:t>ne sont pas pris en compte</a:t>
            </a:r>
          </a:p>
          <a:p>
            <a:pPr>
              <a:lnSpc>
                <a:spcPct val="250000"/>
              </a:lnSpc>
            </a:pPr>
            <a:r>
              <a:rPr lang="fr-CH" b="0" dirty="0">
                <a:latin typeface="Aptos" panose="020B0004020202020204" pitchFamily="34" charset="0"/>
              </a:rPr>
              <a:t>Il faut utiliser la balise de </a:t>
            </a:r>
            <a:r>
              <a:rPr lang="fr-CH" b="1" dirty="0">
                <a:latin typeface="Aptos" panose="020B0004020202020204" pitchFamily="34" charset="0"/>
              </a:rPr>
              <a:t>paragraphe</a:t>
            </a:r>
          </a:p>
          <a:p>
            <a:pPr>
              <a:lnSpc>
                <a:spcPct val="250000"/>
              </a:lnSpc>
            </a:pPr>
            <a:r>
              <a:rPr lang="fr-CH" b="0" dirty="0">
                <a:latin typeface="Aptos" panose="020B0004020202020204" pitchFamily="34" charset="0"/>
              </a:rPr>
              <a:t>Les </a:t>
            </a:r>
            <a:r>
              <a:rPr lang="fr-CH" b="1" dirty="0">
                <a:latin typeface="Aptos" panose="020B0004020202020204" pitchFamily="34" charset="0"/>
              </a:rPr>
              <a:t>sauts de ligne </a:t>
            </a:r>
            <a:r>
              <a:rPr lang="fr-CH" b="0" dirty="0">
                <a:latin typeface="Aptos" panose="020B0004020202020204" pitchFamily="34" charset="0"/>
              </a:rPr>
              <a:t>sont possibles avec la balise break &lt;</a:t>
            </a:r>
            <a:r>
              <a:rPr lang="fr-CH" b="0" dirty="0" err="1">
                <a:latin typeface="Aptos" panose="020B0004020202020204" pitchFamily="34" charset="0"/>
              </a:rPr>
              <a:t>br</a:t>
            </a:r>
            <a:r>
              <a:rPr lang="fr-CH" b="0" dirty="0">
                <a:latin typeface="Aptos" panose="020B0004020202020204" pitchFamily="34" charset="0"/>
              </a:rPr>
              <a:t>&gt;</a:t>
            </a:r>
          </a:p>
          <a:p>
            <a:pPr>
              <a:lnSpc>
                <a:spcPct val="250000"/>
              </a:lnSpc>
            </a:pPr>
            <a:r>
              <a:rPr lang="fr-CH" b="0" dirty="0">
                <a:latin typeface="Aptos" panose="020B0004020202020204" pitchFamily="34" charset="0"/>
              </a:rPr>
              <a:t>Les balises </a:t>
            </a:r>
            <a:r>
              <a:rPr lang="fr-CH" b="0" dirty="0" err="1">
                <a:latin typeface="Aptos" panose="020B0004020202020204" pitchFamily="34" charset="0"/>
              </a:rPr>
              <a:t>bold</a:t>
            </a:r>
            <a:r>
              <a:rPr lang="fr-CH" b="0" dirty="0">
                <a:latin typeface="Aptos" panose="020B0004020202020204" pitchFamily="34" charset="0"/>
              </a:rPr>
              <a:t>, </a:t>
            </a:r>
            <a:r>
              <a:rPr lang="fr-CH" b="0" dirty="0" err="1">
                <a:latin typeface="Aptos" panose="020B0004020202020204" pitchFamily="34" charset="0"/>
              </a:rPr>
              <a:t>strong</a:t>
            </a:r>
            <a:r>
              <a:rPr lang="fr-CH" b="0" dirty="0">
                <a:latin typeface="Aptos" panose="020B0004020202020204" pitchFamily="34" charset="0"/>
              </a:rPr>
              <a:t>, </a:t>
            </a:r>
            <a:r>
              <a:rPr lang="fr-CH" b="0" dirty="0" err="1">
                <a:latin typeface="Aptos" panose="020B0004020202020204" pitchFamily="34" charset="0"/>
              </a:rPr>
              <a:t>em</a:t>
            </a:r>
            <a:r>
              <a:rPr lang="fr-CH" b="0" dirty="0">
                <a:latin typeface="Aptos" panose="020B0004020202020204" pitchFamily="34" charset="0"/>
              </a:rPr>
              <a:t>, sont des balises de mise en forme du texte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65742D0-99C0-47A7-80A5-FB6F041DCB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0EFD94-03AF-43D6-9EE6-CB81A61C38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18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880EE204-8BAF-443A-BDB0-9A2901CC8F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077133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5363FA-0ACF-485C-1D35-B16AA11E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CH" b="1" dirty="0">
                <a:solidFill>
                  <a:srgbClr val="00B0F0"/>
                </a:solidFill>
                <a:latin typeface="Aptos Black" panose="020B0004020202020204" pitchFamily="34" charset="0"/>
              </a:rPr>
              <a:t>Les paragraphes &lt;p&gt; &lt;/p&gt;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A0CC3D-D2BD-590E-C88B-C5EFD1E50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0887"/>
            <a:ext cx="10515600" cy="3756075"/>
          </a:xfrm>
        </p:spPr>
        <p:txBody>
          <a:bodyPr/>
          <a:lstStyle/>
          <a:p>
            <a:r>
              <a:rPr lang="fr-CH" dirty="0">
                <a:latin typeface="Aptos" panose="020B0004020202020204" pitchFamily="34" charset="0"/>
              </a:rPr>
              <a:t>Paragraphe de texte</a:t>
            </a:r>
          </a:p>
          <a:p>
            <a:r>
              <a:rPr lang="fr-CH" dirty="0">
                <a:latin typeface="Aptos" panose="020B0004020202020204" pitchFamily="34" charset="0"/>
              </a:rPr>
              <a:t>Représenté en bloc séparé par un espace vertical </a:t>
            </a:r>
          </a:p>
          <a:p>
            <a:r>
              <a:rPr lang="fr-CH" dirty="0">
                <a:latin typeface="Aptos" panose="020B0004020202020204" pitchFamily="34" charset="0"/>
              </a:rPr>
              <a:t>Ce sont des éléments de type bloc </a:t>
            </a:r>
          </a:p>
          <a:p>
            <a:endParaRPr lang="fr-CH" dirty="0">
              <a:latin typeface="Aptos" panose="020B0004020202020204" pitchFamily="34" charset="0"/>
            </a:endParaRPr>
          </a:p>
          <a:p>
            <a:r>
              <a:rPr lang="fr-CH" dirty="0">
                <a:latin typeface="Aptos" panose="020B0004020202020204" pitchFamily="34" charset="0"/>
              </a:rPr>
              <a:t>Plus d’infos : </a:t>
            </a:r>
          </a:p>
          <a:p>
            <a:pPr lvl="1"/>
            <a:r>
              <a:rPr lang="fr-CH" sz="1800" dirty="0">
                <a:latin typeface="Aptos" panose="020B0004020202020204" pitchFamily="34" charset="0"/>
                <a:hlinkClick r:id="rId2"/>
              </a:rPr>
              <a:t>https://developer.mozilla.org/fr/docs/Web/HTML/Element/p</a:t>
            </a:r>
            <a:endParaRPr lang="fr-CH" sz="1800" dirty="0">
              <a:latin typeface="Aptos" panose="020B0004020202020204" pitchFamily="34" charset="0"/>
            </a:endParaRPr>
          </a:p>
          <a:p>
            <a:pPr lvl="1"/>
            <a:r>
              <a:rPr lang="fr-CH" sz="1800" dirty="0">
                <a:latin typeface="Aptos" panose="020B0004020202020204" pitchFamily="34" charset="0"/>
                <a:hlinkClick r:id="rId3"/>
              </a:rPr>
              <a:t>https://www.w3schools.com/tags/tag_p.asp</a:t>
            </a:r>
            <a:r>
              <a:rPr lang="fr-CH" sz="1800" dirty="0">
                <a:latin typeface="Aptos" panose="020B0004020202020204" pitchFamily="34" charset="0"/>
              </a:rPr>
              <a:t> </a:t>
            </a:r>
          </a:p>
          <a:p>
            <a:endParaRPr lang="fr-CH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422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2C41BA-53F4-40C1-BDFD-025A605E6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74" y="442292"/>
            <a:ext cx="8229600" cy="1143000"/>
          </a:xfrm>
        </p:spPr>
        <p:txBody>
          <a:bodyPr anchor="ctr">
            <a:normAutofit/>
          </a:bodyPr>
          <a:lstStyle/>
          <a:p>
            <a:pPr algn="l"/>
            <a:r>
              <a:rPr lang="fr-CH" b="1" dirty="0">
                <a:solidFill>
                  <a:srgbClr val="00B0F0"/>
                </a:solidFill>
                <a:latin typeface="Aptos Black" panose="020B0004020202020204" pitchFamily="34" charset="0"/>
              </a:rPr>
              <a:t>Le logiciel : VS – Code </a:t>
            </a:r>
          </a:p>
        </p:txBody>
      </p:sp>
      <p:pic>
        <p:nvPicPr>
          <p:cNvPr id="4" name="Picture 2" descr="Visual Studio Code — Wikipédia">
            <a:extLst>
              <a:ext uri="{FF2B5EF4-FFF2-40B4-BE49-F238E27FC236}">
                <a16:creationId xmlns:a16="http://schemas.microsoft.com/office/drawing/2014/main" id="{70EF6A0B-CF00-4653-3675-3B0C8D95F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297" y="2196549"/>
            <a:ext cx="2819055" cy="281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342BEB6-6FFD-D133-DB2E-63C6B649228D}"/>
              </a:ext>
            </a:extLst>
          </p:cNvPr>
          <p:cNvSpPr txBox="1"/>
          <p:nvPr/>
        </p:nvSpPr>
        <p:spPr>
          <a:xfrm>
            <a:off x="755374" y="2117035"/>
            <a:ext cx="7142923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dirty="0">
                <a:latin typeface="Aptos" panose="020B0004020202020204" pitchFamily="34" charset="0"/>
              </a:rPr>
              <a:t>Télécharger ici : </a:t>
            </a:r>
            <a:r>
              <a:rPr lang="fr-CH" sz="2400" dirty="0">
                <a:latin typeface="Aptos" panose="020B0004020202020204" pitchFamily="34" charset="0"/>
                <a:hlinkClick r:id="rId3"/>
              </a:rPr>
              <a:t>https://code.visualstudio.com/download</a:t>
            </a:r>
            <a:endParaRPr lang="fr-CH" sz="2400" dirty="0">
              <a:latin typeface="Aptos" panose="020B0004020202020204" pitchFamily="34" charset="0"/>
            </a:endParaRPr>
          </a:p>
          <a:p>
            <a:endParaRPr lang="fr-CH" sz="2400" dirty="0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400" dirty="0">
                <a:latin typeface="Aptos" panose="020B0004020202020204" pitchFamily="34" charset="0"/>
              </a:rPr>
              <a:t>Editeur de code gratuit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400" dirty="0">
                <a:latin typeface="Aptos" panose="020B0004020202020204" pitchFamily="34" charset="0"/>
              </a:rPr>
              <a:t>Disponible sur tous les 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400" dirty="0">
                <a:latin typeface="Aptos" panose="020B0004020202020204" pitchFamily="34" charset="0"/>
              </a:rPr>
              <a:t>Ajout d’extensions pour faciliter la saisie du code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sz="2000" dirty="0">
                <a:latin typeface="Aptos" panose="020B0004020202020204" pitchFamily="34" charset="0"/>
              </a:rPr>
              <a:t>IntelliSense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sz="2000" dirty="0">
                <a:latin typeface="Aptos" panose="020B0004020202020204" pitchFamily="34" charset="0"/>
              </a:rPr>
              <a:t>Close tags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sz="2000" dirty="0" err="1">
                <a:latin typeface="Aptos" panose="020B0004020202020204" pitchFamily="34" charset="0"/>
              </a:rPr>
              <a:t>Color</a:t>
            </a:r>
            <a:r>
              <a:rPr lang="fr-CH" sz="2000" dirty="0">
                <a:latin typeface="Aptos" panose="020B0004020202020204" pitchFamily="34" charset="0"/>
              </a:rPr>
              <a:t> </a:t>
            </a:r>
            <a:r>
              <a:rPr lang="fr-CH" sz="2000" dirty="0" err="1">
                <a:latin typeface="Aptos" panose="020B0004020202020204" pitchFamily="34" charset="0"/>
              </a:rPr>
              <a:t>picker</a:t>
            </a:r>
            <a:endParaRPr lang="fr-CH" sz="2000" dirty="0">
              <a:latin typeface="Aptos" panose="020B0004020202020204" pitchFamily="34" charset="0"/>
            </a:endParaRP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60153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72F5D6-3247-4404-BEB6-5650406A5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b="1" dirty="0">
                <a:solidFill>
                  <a:srgbClr val="00B0F0"/>
                </a:solidFill>
                <a:latin typeface="Aptos Black" panose="020B0004020202020204" pitchFamily="34" charset="0"/>
              </a:rPr>
              <a:t>Les caractères spéciaux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AC0301-8BA6-495C-8AF5-FE4B0BFF6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377"/>
            <a:ext cx="6409928" cy="3540051"/>
          </a:xfrm>
        </p:spPr>
        <p:txBody>
          <a:bodyPr/>
          <a:lstStyle/>
          <a:p>
            <a:r>
              <a:rPr lang="fr-CH" dirty="0">
                <a:latin typeface="Aptos" panose="020B0004020202020204" pitchFamily="34" charset="0"/>
              </a:rPr>
              <a:t>L’écriture d’un caractère spécial 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Commence par une esperluette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Se termine par un point-virgule </a:t>
            </a:r>
          </a:p>
          <a:p>
            <a:pPr lvl="1"/>
            <a:endParaRPr lang="fr-CH" dirty="0">
              <a:latin typeface="Aptos" panose="020B0004020202020204" pitchFamily="34" charset="0"/>
            </a:endParaRPr>
          </a:p>
          <a:p>
            <a:pPr lvl="1"/>
            <a:endParaRPr lang="fr-CH" dirty="0">
              <a:latin typeface="Aptos" panose="020B0004020202020204" pitchFamily="34" charset="0"/>
            </a:endParaRPr>
          </a:p>
          <a:p>
            <a:r>
              <a:rPr lang="fr-CH" dirty="0">
                <a:latin typeface="Aptos" panose="020B0004020202020204" pitchFamily="34" charset="0"/>
              </a:rPr>
              <a:t>Liste des caractères spéciaux et icones </a:t>
            </a:r>
          </a:p>
          <a:p>
            <a:pPr marL="0" indent="0">
              <a:buNone/>
            </a:pPr>
            <a:r>
              <a:rPr lang="fr-CH" sz="1800" b="0" dirty="0">
                <a:latin typeface="Aptos" panose="020B0004020202020204" pitchFamily="34" charset="0"/>
                <a:hlinkClick r:id="rId2"/>
              </a:rPr>
              <a:t>https://www.jchr.be/html/caracteres.htm</a:t>
            </a:r>
            <a:endParaRPr lang="fr-CH" sz="1800" b="0" dirty="0"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fr-CH" dirty="0">
              <a:latin typeface="Aptos" panose="020B0004020202020204" pitchFamily="34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E516DAE-B84C-430E-918C-7D5D0F9369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1EC4CA1-2B7E-41A7-8E17-7A961A462F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20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881C3830-110A-4609-845C-A4586B993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4B1BF18D-9076-3356-D6F8-197AA05DDF5D}"/>
              </a:ext>
            </a:extLst>
          </p:cNvPr>
          <p:cNvSpPr txBox="1">
            <a:spLocks/>
          </p:cNvSpPr>
          <p:nvPr/>
        </p:nvSpPr>
        <p:spPr>
          <a:xfrm>
            <a:off x="7464152" y="2852936"/>
            <a:ext cx="4313312" cy="24456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CH" dirty="0">
              <a:latin typeface="Aptos" panose="020B0004020202020204" pitchFamily="34" charset="0"/>
            </a:endParaRPr>
          </a:p>
          <a:p>
            <a:r>
              <a:rPr lang="fr-CH" sz="2400" dirty="0">
                <a:latin typeface="Aptos" panose="020B0004020202020204" pitchFamily="34" charset="0"/>
              </a:rPr>
              <a:t>Le double espace n’existe pas </a:t>
            </a:r>
          </a:p>
          <a:p>
            <a:r>
              <a:rPr lang="fr-CH" sz="2400" dirty="0">
                <a:latin typeface="Aptos" panose="020B0004020202020204" pitchFamily="34" charset="0"/>
              </a:rPr>
              <a:t>Si on souhaite insérer un espace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CH" sz="2400" b="1" dirty="0">
                <a:latin typeface="Aptos" panose="020B0004020202020204" pitchFamily="34" charset="0"/>
              </a:rPr>
              <a:t>&amp;</a:t>
            </a:r>
            <a:r>
              <a:rPr lang="fr-CH" sz="2400" b="1" dirty="0" err="1">
                <a:latin typeface="Aptos" panose="020B0004020202020204" pitchFamily="34" charset="0"/>
              </a:rPr>
              <a:t>nbsp</a:t>
            </a:r>
            <a:r>
              <a:rPr lang="fr-CH" sz="2400" b="1" dirty="0">
                <a:latin typeface="Aptos" panose="020B0004020202020204" pitchFamily="34" charset="0"/>
              </a:rPr>
              <a:t>;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fr-CH" b="1" dirty="0">
              <a:latin typeface="Aptos" panose="020B00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fr-CH" b="1" dirty="0">
              <a:latin typeface="Aptos" panose="020B0004020202020204" pitchFamily="34" charset="0"/>
            </a:endParaRPr>
          </a:p>
          <a:p>
            <a:endParaRPr lang="fr-CH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452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675161-5809-951E-F0B6-73597F745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Exercice 3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5D1D34-E257-8E10-DC46-51A5496C1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CH" dirty="0"/>
              <a:t>Ouvrir le fichier exo3_doctype.html</a:t>
            </a:r>
          </a:p>
          <a:p>
            <a:pPr>
              <a:lnSpc>
                <a:spcPct val="150000"/>
              </a:lnSpc>
            </a:pPr>
            <a:r>
              <a:rPr lang="fr-CH" dirty="0"/>
              <a:t>Commenter les balises du code</a:t>
            </a:r>
          </a:p>
          <a:p>
            <a:pPr>
              <a:lnSpc>
                <a:spcPct val="150000"/>
              </a:lnSpc>
            </a:pPr>
            <a:r>
              <a:rPr lang="fr-CH" dirty="0"/>
              <a:t>Indenter et aérer le code grâce à VS Code </a:t>
            </a:r>
          </a:p>
        </p:txBody>
      </p:sp>
    </p:spTree>
    <p:extLst>
      <p:ext uri="{BB962C8B-B14F-4D97-AF65-F5344CB8AC3E}">
        <p14:creationId xmlns:p14="http://schemas.microsoft.com/office/powerpoint/2010/main" val="3669441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BFC47-BE34-2575-03CC-0B8013893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0120ED-30D8-0E75-EC66-19F4E21BEA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Les outils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C2F81A-09EA-65E0-E74C-86D4DDA424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451862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5E9FCF-9F1C-6CDD-83CE-6847C4BFD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030" y="379242"/>
            <a:ext cx="10515600" cy="1325563"/>
          </a:xfrm>
        </p:spPr>
        <p:txBody>
          <a:bodyPr>
            <a:normAutofit/>
          </a:bodyPr>
          <a:lstStyle/>
          <a:p>
            <a:r>
              <a:rPr lang="fr-CH" b="1" dirty="0">
                <a:solidFill>
                  <a:srgbClr val="00B0F0"/>
                </a:solidFill>
                <a:latin typeface="Aptos Black" panose="020B0004020202020204" pitchFamily="34" charset="0"/>
              </a:rPr>
              <a:t>Validateur de code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90E4B7-A6E7-B1A5-F62C-279F5BB42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21696" cy="672006"/>
          </a:xfrm>
        </p:spPr>
        <p:txBody>
          <a:bodyPr/>
          <a:lstStyle/>
          <a:p>
            <a:r>
              <a:rPr lang="fr-CH" dirty="0">
                <a:hlinkClick r:id="rId2"/>
              </a:rPr>
              <a:t>https://validator.w3.org/</a:t>
            </a:r>
            <a:endParaRPr lang="fr-CH" dirty="0"/>
          </a:p>
          <a:p>
            <a:endParaRPr lang="fr-CH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8F79428-EFE8-3901-6BB2-1F54A5F74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30" y="2780928"/>
            <a:ext cx="7666348" cy="273110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7C11012-B0AD-5416-C88F-480E7E89E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0621" y="3797677"/>
            <a:ext cx="7666349" cy="2780631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248418BD-5A59-A800-CCCC-00366A7C0289}"/>
              </a:ext>
            </a:extLst>
          </p:cNvPr>
          <p:cNvSpPr txBox="1"/>
          <p:nvPr/>
        </p:nvSpPr>
        <p:spPr>
          <a:xfrm>
            <a:off x="8171378" y="1620468"/>
            <a:ext cx="36080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CH" dirty="0">
                <a:latin typeface="Aptos" panose="020B0004020202020204" pitchFamily="34" charset="0"/>
              </a:rPr>
              <a:t>Vérifier la conformité aux standards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CH" dirty="0">
                <a:latin typeface="Aptos" panose="020B0004020202020204" pitchFamily="34" charset="0"/>
              </a:rPr>
              <a:t>Améliorer la compatibilité entre les navigateurs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CH" dirty="0">
                <a:latin typeface="Aptos" panose="020B0004020202020204" pitchFamily="34" charset="0"/>
              </a:rPr>
              <a:t>Page web «propre» = meilleur référencement </a:t>
            </a:r>
          </a:p>
        </p:txBody>
      </p:sp>
    </p:spTree>
    <p:extLst>
      <p:ext uri="{BB962C8B-B14F-4D97-AF65-F5344CB8AC3E}">
        <p14:creationId xmlns:p14="http://schemas.microsoft.com/office/powerpoint/2010/main" val="1625778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15E872-E4C3-4BE6-AAF6-DD218E50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b="1" dirty="0">
                <a:solidFill>
                  <a:srgbClr val="00B0F0"/>
                </a:solidFill>
                <a:latin typeface="Aptos Black" panose="020B0004020202020204" pitchFamily="34" charset="0"/>
              </a:rPr>
              <a:t>W3School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5F384D-FF41-4A47-A4C7-D06B86F55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>
                <a:latin typeface="Aptos" panose="020B0004020202020204" pitchFamily="34" charset="0"/>
                <a:hlinkClick r:id="rId2"/>
              </a:rPr>
              <a:t>https://www.w3schools.com/</a:t>
            </a:r>
            <a:r>
              <a:rPr lang="fr-CH" dirty="0">
                <a:latin typeface="Aptos" panose="020B0004020202020204" pitchFamily="34" charset="0"/>
              </a:rPr>
              <a:t> </a:t>
            </a:r>
          </a:p>
          <a:p>
            <a:r>
              <a:rPr lang="fr-CH" dirty="0">
                <a:latin typeface="Aptos" panose="020B0004020202020204" pitchFamily="34" charset="0"/>
              </a:rPr>
              <a:t>Site pour apprendre les technologies du web</a:t>
            </a:r>
          </a:p>
          <a:p>
            <a:r>
              <a:rPr lang="fr-CH" dirty="0">
                <a:latin typeface="Aptos" panose="020B0004020202020204" pitchFamily="34" charset="0"/>
              </a:rPr>
              <a:t>Contient des milliers d’exemple de code</a:t>
            </a:r>
          </a:p>
          <a:p>
            <a:r>
              <a:rPr lang="fr-CH" dirty="0">
                <a:latin typeface="Aptos" panose="020B0004020202020204" pitchFamily="34" charset="0"/>
              </a:rPr>
              <a:t>Editeur en ligne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Tester le code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Modifier les exemples fournis </a:t>
            </a:r>
          </a:p>
          <a:p>
            <a:pPr lvl="1"/>
            <a:endParaRPr lang="fr-CH" dirty="0"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fr-CH" dirty="0">
                <a:latin typeface="Aptos" panose="020B0004020202020204" pitchFamily="34" charset="0"/>
              </a:rPr>
              <a:t>Testons ensemble </a:t>
            </a:r>
          </a:p>
          <a:p>
            <a:endParaRPr lang="fr-CH" dirty="0">
              <a:latin typeface="Aptos" panose="020B00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C0A21DD-991A-4B4A-87F8-1721D6BB7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868" y="5321784"/>
            <a:ext cx="4406933" cy="675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1781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BF734E-ABCD-4C0D-983C-7C6FA73A9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Black" panose="020B0004020202020204" pitchFamily="34" charset="0"/>
              </a:rPr>
              <a:t>Le Try </a:t>
            </a:r>
            <a:r>
              <a:rPr lang="fr-CH" b="1" dirty="0" err="1">
                <a:solidFill>
                  <a:srgbClr val="00B0F0"/>
                </a:solidFill>
                <a:latin typeface="Aptos Black" panose="020B0004020202020204" pitchFamily="34" charset="0"/>
              </a:rPr>
              <a:t>it</a:t>
            </a:r>
            <a:r>
              <a:rPr lang="fr-CH" b="1" dirty="0">
                <a:solidFill>
                  <a:srgbClr val="00B0F0"/>
                </a:solidFill>
                <a:latin typeface="Aptos Black" panose="020B0004020202020204" pitchFamily="34" charset="0"/>
              </a:rPr>
              <a:t> </a:t>
            </a:r>
            <a:r>
              <a:rPr lang="fr-CH" b="1" dirty="0" err="1">
                <a:solidFill>
                  <a:srgbClr val="00B0F0"/>
                </a:solidFill>
                <a:latin typeface="Aptos Black" panose="020B0004020202020204" pitchFamily="34" charset="0"/>
              </a:rPr>
              <a:t>Yourself</a:t>
            </a:r>
            <a:r>
              <a:rPr lang="fr-CH" b="1" dirty="0">
                <a:solidFill>
                  <a:srgbClr val="00B0F0"/>
                </a:solidFill>
                <a:latin typeface="Aptos Black" panose="020B0004020202020204" pitchFamily="34" charset="0"/>
              </a:rPr>
              <a:t> 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446EB4CA-0DD4-4F12-9969-407EF269D2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2294899"/>
            <a:ext cx="8229600" cy="3136564"/>
          </a:xfrm>
          <a:prstGeom prst="rect">
            <a:avLst/>
          </a:prstGeom>
        </p:spPr>
      </p:pic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E27B431C-6D2D-4F80-AE9E-FA026A6256B1}"/>
              </a:ext>
            </a:extLst>
          </p:cNvPr>
          <p:cNvSpPr/>
          <p:nvPr/>
        </p:nvSpPr>
        <p:spPr>
          <a:xfrm rot="10800000">
            <a:off x="3550762" y="4666268"/>
            <a:ext cx="2158738" cy="7729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233288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3D4B35-7976-2140-D016-2E9BF4A2FDD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CH" b="1" dirty="0">
                <a:solidFill>
                  <a:srgbClr val="00B0F0"/>
                </a:solidFill>
                <a:latin typeface="Aptos Black" panose="020B0004020202020204" pitchFamily="34" charset="0"/>
              </a:rPr>
              <a:t>Autres sites utiles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6CCF83-9E86-EA22-2B2B-604B1ECA712C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sz="2000" dirty="0">
                <a:latin typeface="Aptos" panose="020B0004020202020204" pitchFamily="34" charset="0"/>
              </a:rPr>
              <a:t>Documentation HTML : </a:t>
            </a:r>
            <a:r>
              <a:rPr lang="fr-CH" sz="2000" dirty="0">
                <a:latin typeface="Aptos" panose="020B0004020202020204" pitchFamily="34" charset="0"/>
                <a:hlinkClick r:id="rId7"/>
              </a:rPr>
              <a:t>https://developer.mozilla.org/fr/docs/Web/HTML</a:t>
            </a:r>
            <a:endParaRPr lang="fr-CH" dirty="0">
              <a:latin typeface="Aptos" panose="020B0004020202020204" pitchFamily="34" charset="0"/>
            </a:endParaRPr>
          </a:p>
          <a:p>
            <a:r>
              <a:rPr lang="fr-CH" sz="2000" dirty="0">
                <a:latin typeface="Aptos" panose="020B0004020202020204" pitchFamily="34" charset="0"/>
              </a:rPr>
              <a:t>Articles et ressources : </a:t>
            </a:r>
            <a:r>
              <a:rPr lang="fr-CH" sz="2000" dirty="0">
                <a:latin typeface="Aptos" panose="020B0004020202020204" pitchFamily="34" charset="0"/>
                <a:hlinkClick r:id="rId8"/>
              </a:rPr>
              <a:t>https://html5doctor.com/</a:t>
            </a:r>
            <a:r>
              <a:rPr lang="fr-CH" sz="2000" dirty="0">
                <a:latin typeface="Aptos" panose="020B0004020202020204" pitchFamily="34" charset="0"/>
              </a:rPr>
              <a:t> </a:t>
            </a:r>
          </a:p>
          <a:p>
            <a:r>
              <a:rPr lang="fr-CH" sz="2000" dirty="0">
                <a:latin typeface="Aptos" panose="020B0004020202020204" pitchFamily="34" charset="0"/>
              </a:rPr>
              <a:t>Guides et références : </a:t>
            </a:r>
            <a:r>
              <a:rPr lang="fr-CH" sz="2000" dirty="0">
                <a:latin typeface="Aptos" panose="020B0004020202020204" pitchFamily="34" charset="0"/>
                <a:hlinkClick r:id="rId9"/>
              </a:rPr>
              <a:t>https://html.com/</a:t>
            </a:r>
            <a:r>
              <a:rPr lang="fr-CH" sz="2000" dirty="0">
                <a:latin typeface="Aptos" panose="020B0004020202020204" pitchFamily="34" charset="0"/>
              </a:rPr>
              <a:t> </a:t>
            </a:r>
          </a:p>
          <a:p>
            <a:endParaRPr lang="fr-CH" sz="2000" dirty="0">
              <a:latin typeface="Aptos" panose="020B0004020202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62C916-C523-D78F-8E44-7344AF4257E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CE6961-1BAE-3558-1F0D-7C6F706E928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9E4241-5A79-AEBE-B380-310FEFCE871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26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79170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A3EE84-F596-4B77-B96C-271BE0C47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  <a:latin typeface="Aptos Black" panose="020B0004020202020204" pitchFamily="34" charset="0"/>
              </a:rPr>
              <a:t>L’encodage</a:t>
            </a:r>
            <a:r>
              <a:rPr lang="fr-CH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06D9C2-7847-4DAB-AB6F-835819F9A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>
                <a:latin typeface="Aptos" panose="020B0004020202020204" pitchFamily="34" charset="0"/>
              </a:rPr>
              <a:t>Associe un jeu de caractères à notre page web</a:t>
            </a:r>
          </a:p>
          <a:p>
            <a:r>
              <a:rPr lang="fr-CH" dirty="0">
                <a:latin typeface="Aptos" panose="020B0004020202020204" pitchFamily="34" charset="0"/>
              </a:rPr>
              <a:t>Problèmes d’accent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pPr marL="0" indent="0">
              <a:buNone/>
            </a:pPr>
            <a:r>
              <a:rPr lang="fr-CH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fr-CH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CH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CH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fr-CH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CH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fr-CH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="UTF-8"&gt;</a:t>
            </a:r>
            <a:endParaRPr lang="fr-CH" dirty="0"/>
          </a:p>
          <a:p>
            <a:endParaRPr lang="fr-CH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B6D3B08-4F61-4EC8-A17B-90AE29F9C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696" y="3128728"/>
            <a:ext cx="5227773" cy="174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4546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08AF6F-C38C-4B1A-9BBD-736E68721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b="1" dirty="0">
                <a:solidFill>
                  <a:srgbClr val="00B0F0"/>
                </a:solidFill>
                <a:latin typeface="Aptos Black" panose="020B0004020202020204" pitchFamily="34" charset="0"/>
              </a:rPr>
              <a:t>Les caractères spéciaux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A08A6F-F1A6-4DC7-B517-14C6C81D4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2141537"/>
            <a:ext cx="10515600" cy="4351338"/>
          </a:xfrm>
        </p:spPr>
        <p:txBody>
          <a:bodyPr/>
          <a:lstStyle/>
          <a:p>
            <a:r>
              <a:rPr lang="fr-CH" sz="2400" dirty="0"/>
              <a:t>Liens utiles </a:t>
            </a:r>
          </a:p>
          <a:p>
            <a:endParaRPr lang="fr-CH" sz="1800" dirty="0">
              <a:solidFill>
                <a:schemeClr val="bg1">
                  <a:lumMod val="65000"/>
                </a:schemeClr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fr-CH" sz="1800" dirty="0">
                <a:solidFill>
                  <a:schemeClr val="bg1">
                    <a:lumMod val="6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https://www.w3schools.com/charsets/ref_utf_basic_latin.asp</a:t>
            </a:r>
            <a:endParaRPr lang="fr-CH" sz="1800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endParaRPr lang="fr-CH" sz="1800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fr-CH" sz="1800" dirty="0">
                <a:solidFill>
                  <a:schemeClr val="bg1">
                    <a:lumMod val="6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https://www.w3schools.com/charsets/ref_utf_symbols.asp</a:t>
            </a:r>
            <a:endParaRPr lang="fr-CH" sz="1800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endParaRPr lang="fr-CH" sz="1800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fr-CH" sz="1800" dirty="0">
                <a:solidFill>
                  <a:schemeClr val="bg1">
                    <a:lumMod val="6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https://developer.mozilla.org/fr/docs/Glossary/Character_encoding</a:t>
            </a:r>
            <a:r>
              <a:rPr lang="fr-CH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endParaRPr lang="fr-CH" sz="1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8201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57E28A-50FD-A1DD-95F3-546A600CF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b="1" dirty="0">
                <a:solidFill>
                  <a:srgbClr val="00B0F0"/>
                </a:solidFill>
                <a:latin typeface="Aptos Black" panose="020B0004020202020204" pitchFamily="34" charset="0"/>
              </a:rPr>
              <a:t>Lorem ipsum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69BA2B-DFD9-5DAE-FE5F-982447B40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>
                <a:latin typeface="Aptos" panose="020B0004020202020204" pitchFamily="34" charset="0"/>
              </a:rPr>
              <a:t>Générer du texte pour remplir vos pages web</a:t>
            </a:r>
          </a:p>
          <a:p>
            <a:r>
              <a:rPr lang="fr-CH" dirty="0">
                <a:latin typeface="Aptos" panose="020B0004020202020204" pitchFamily="34" charset="0"/>
                <a:hlinkClick r:id="rId2"/>
              </a:rPr>
              <a:t>https://fr.lipsum.com/</a:t>
            </a:r>
            <a:endParaRPr lang="fr-CH" dirty="0">
              <a:latin typeface="Aptos" panose="020B0004020202020204" pitchFamily="34" charset="0"/>
            </a:endParaRPr>
          </a:p>
          <a:p>
            <a:endParaRPr lang="fr-CH" dirty="0">
              <a:latin typeface="Aptos" panose="020B0004020202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A42DD21-6C47-F9BC-5055-F4F0868F0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656" y="3861048"/>
            <a:ext cx="4906700" cy="16807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31210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78B9D9-65C8-4F4D-9E6D-5D84DA549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b="1" dirty="0">
                <a:solidFill>
                  <a:srgbClr val="00B0F0"/>
                </a:solidFill>
                <a:latin typeface="Aptos Black" panose="020B0004020202020204" pitchFamily="34" charset="0"/>
              </a:rPr>
              <a:t>Petite histoire du HTML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5590780-24FB-4383-9EA0-BA4890609B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15162C-DE4C-4247-AB19-22BDEBA74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3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C3876A39-F5EE-47EF-A01E-78EC5D5079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E996C5-C741-4A81-B15A-E4C05B116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2816"/>
            <a:ext cx="7706072" cy="45365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CH" sz="2000" b="0" dirty="0">
                <a:solidFill>
                  <a:srgbClr val="00B0F0"/>
                </a:solidFill>
              </a:rPr>
              <a:t>1994</a:t>
            </a:r>
            <a:r>
              <a:rPr lang="fr-CH" sz="2000" b="0" dirty="0"/>
              <a:t> : création par le W3C</a:t>
            </a:r>
          </a:p>
          <a:p>
            <a:pPr>
              <a:lnSpc>
                <a:spcPct val="150000"/>
              </a:lnSpc>
            </a:pPr>
            <a:r>
              <a:rPr lang="fr-CH" sz="2000" b="0" dirty="0">
                <a:solidFill>
                  <a:srgbClr val="00B0F0"/>
                </a:solidFill>
              </a:rPr>
              <a:t>Mars 1995 </a:t>
            </a:r>
            <a:r>
              <a:rPr lang="fr-CH" sz="2000" b="0" dirty="0"/>
              <a:t>: HTML 2</a:t>
            </a:r>
          </a:p>
          <a:p>
            <a:pPr>
              <a:lnSpc>
                <a:spcPct val="150000"/>
              </a:lnSpc>
            </a:pPr>
            <a:r>
              <a:rPr lang="fr-CH" sz="2000" b="0" dirty="0">
                <a:solidFill>
                  <a:srgbClr val="00B0F0"/>
                </a:solidFill>
              </a:rPr>
              <a:t>1997</a:t>
            </a:r>
            <a:r>
              <a:rPr lang="fr-CH" sz="2000" b="0" dirty="0"/>
              <a:t> : HTML3 et HTML4, problème de compatibilité avec certains navigateurs </a:t>
            </a:r>
          </a:p>
          <a:p>
            <a:pPr>
              <a:lnSpc>
                <a:spcPct val="150000"/>
              </a:lnSpc>
            </a:pPr>
            <a:r>
              <a:rPr lang="fr-CH" sz="2000" b="0" dirty="0">
                <a:solidFill>
                  <a:srgbClr val="00B0F0"/>
                </a:solidFill>
              </a:rPr>
              <a:t>2000</a:t>
            </a:r>
            <a:r>
              <a:rPr lang="fr-CH" sz="2000" b="0" dirty="0"/>
              <a:t> : XHTML</a:t>
            </a:r>
          </a:p>
          <a:p>
            <a:pPr>
              <a:lnSpc>
                <a:spcPct val="150000"/>
              </a:lnSpc>
            </a:pPr>
            <a:r>
              <a:rPr lang="fr-CH" sz="2000" b="0" dirty="0">
                <a:solidFill>
                  <a:srgbClr val="00B0F0"/>
                </a:solidFill>
              </a:rPr>
              <a:t>2007</a:t>
            </a:r>
            <a:r>
              <a:rPr lang="fr-CH" sz="2000" b="0" dirty="0"/>
              <a:t> : abandon du XHTML</a:t>
            </a:r>
          </a:p>
          <a:p>
            <a:pPr>
              <a:lnSpc>
                <a:spcPct val="150000"/>
              </a:lnSpc>
            </a:pPr>
            <a:r>
              <a:rPr lang="fr-CH" sz="2000" b="0" dirty="0">
                <a:solidFill>
                  <a:srgbClr val="00B0F0"/>
                </a:solidFill>
              </a:rPr>
              <a:t>2016</a:t>
            </a:r>
            <a:r>
              <a:rPr lang="fr-CH" sz="2000" b="0" dirty="0"/>
              <a:t> : version définitive HTML5</a:t>
            </a:r>
            <a:endParaRPr lang="fr-CH" sz="2000" dirty="0"/>
          </a:p>
          <a:p>
            <a:pPr marL="0" indent="0">
              <a:lnSpc>
                <a:spcPct val="150000"/>
              </a:lnSpc>
              <a:buNone/>
            </a:pPr>
            <a:r>
              <a:rPr lang="fr-CH" sz="1700" b="0" dirty="0"/>
              <a:t>La première page web : </a:t>
            </a:r>
            <a:r>
              <a:rPr lang="fr-CH" sz="1700" b="0" dirty="0">
                <a:hlinkClick r:id="rId2"/>
              </a:rPr>
              <a:t>https://info.cern.ch/hypertext/WWW/TheProject.html</a:t>
            </a:r>
            <a:r>
              <a:rPr lang="fr-CH" sz="1700" b="0" dirty="0"/>
              <a:t> </a:t>
            </a:r>
          </a:p>
        </p:txBody>
      </p:sp>
      <p:pic>
        <p:nvPicPr>
          <p:cNvPr id="2050" name="Picture 2" descr="HTML5 — Wikipédia">
            <a:extLst>
              <a:ext uri="{FF2B5EF4-FFF2-40B4-BE49-F238E27FC236}">
                <a16:creationId xmlns:a16="http://schemas.microsoft.com/office/drawing/2014/main" id="{33130C31-6D9D-9273-BF41-F6E95F2D2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251" y="2176463"/>
            <a:ext cx="2801549" cy="280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2039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59F4B0-AD6C-923C-8BEA-6EF275688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Tests de connaissance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2E8893-5974-5712-1654-4E9BE3A02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1800" dirty="0"/>
              <a:t>W3S : </a:t>
            </a:r>
            <a:r>
              <a:rPr lang="fr-CH" sz="1800" dirty="0">
                <a:hlinkClick r:id="rId2"/>
              </a:rPr>
              <a:t>https://www.w3schools.com/quiztest/quiztest.asp?qtest=HTML</a:t>
            </a:r>
            <a:r>
              <a:rPr lang="fr-CH" sz="1800" dirty="0"/>
              <a:t>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992001-3CFE-284A-C529-B72DF8BE5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CE5D94-CA58-9AAB-5E83-EE5CB0269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- 058 606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B9C89A-0936-BFEF-6BFC-9C5C60E1E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30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93794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58785-C3FB-4E54-A318-9C225C3C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CH" b="1" dirty="0">
                <a:solidFill>
                  <a:srgbClr val="00B0F0"/>
                </a:solidFill>
                <a:latin typeface="Aptos Black" panose="020B0004020202020204" pitchFamily="34" charset="0"/>
              </a:rPr>
              <a:t>Le langage : HTML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908612-B893-4DB3-A93A-33F1A1C42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1464" y="2132856"/>
            <a:ext cx="6350496" cy="39579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CH" sz="2400" dirty="0">
                <a:solidFill>
                  <a:srgbClr val="4D5156"/>
                </a:solidFill>
                <a:latin typeface="Aptos" panose="020B0004020202020204" pitchFamily="34" charset="0"/>
              </a:rPr>
              <a:t>HyperText Markup </a:t>
            </a:r>
            <a:r>
              <a:rPr lang="fr-CH" sz="2400" dirty="0" err="1">
                <a:solidFill>
                  <a:srgbClr val="4D5156"/>
                </a:solidFill>
                <a:latin typeface="Aptos" panose="020B0004020202020204" pitchFamily="34" charset="0"/>
              </a:rPr>
              <a:t>Language</a:t>
            </a:r>
            <a:endParaRPr lang="fr-CH" sz="2400" dirty="0">
              <a:solidFill>
                <a:srgbClr val="4D5156"/>
              </a:solidFill>
              <a:latin typeface="Aptos" panose="020B00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fr-CH" sz="2400" dirty="0">
                <a:solidFill>
                  <a:srgbClr val="4D5156"/>
                </a:solidFill>
                <a:latin typeface="Aptos" panose="020B0004020202020204" pitchFamily="34" charset="0"/>
              </a:rPr>
              <a:t>Optimisé pour le web</a:t>
            </a:r>
          </a:p>
          <a:p>
            <a:pPr>
              <a:lnSpc>
                <a:spcPct val="150000"/>
              </a:lnSpc>
            </a:pPr>
            <a:r>
              <a:rPr lang="fr-CH" sz="2400" dirty="0">
                <a:solidFill>
                  <a:srgbClr val="4D5156"/>
                </a:solidFill>
                <a:latin typeface="Aptos" panose="020B0004020202020204" pitchFamily="34" charset="0"/>
              </a:rPr>
              <a:t>C’est un langage de balise</a:t>
            </a:r>
          </a:p>
          <a:p>
            <a:pPr>
              <a:lnSpc>
                <a:spcPct val="150000"/>
              </a:lnSpc>
            </a:pPr>
            <a:r>
              <a:rPr lang="fr-CH" sz="2400" dirty="0">
                <a:solidFill>
                  <a:srgbClr val="4D5156"/>
                </a:solidFill>
                <a:latin typeface="Aptos" panose="020B0004020202020204" pitchFamily="34" charset="0"/>
              </a:rPr>
              <a:t>On pourrait le comparer à un éditeur de texte </a:t>
            </a:r>
            <a:endParaRPr lang="fr-CH" sz="2400" dirty="0">
              <a:latin typeface="Aptos" panose="020B0004020202020204" pitchFamily="34" charset="0"/>
            </a:endParaRPr>
          </a:p>
        </p:txBody>
      </p:sp>
      <p:pic>
        <p:nvPicPr>
          <p:cNvPr id="1026" name="Picture 2" descr="play-lh.googleusercontent.com/RslBy1o2NEBYUdRjQtUq...">
            <a:extLst>
              <a:ext uri="{FF2B5EF4-FFF2-40B4-BE49-F238E27FC236}">
                <a16:creationId xmlns:a16="http://schemas.microsoft.com/office/drawing/2014/main" id="{ADFC4259-0E1E-8A16-5A6D-54AA9225E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224" y="2708920"/>
            <a:ext cx="2610863" cy="261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756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8D2C67-987A-46C7-A42A-16A3F4CF0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b="1" dirty="0">
                <a:solidFill>
                  <a:srgbClr val="00B0F0"/>
                </a:solidFill>
                <a:latin typeface="Aptos Black" panose="020B0004020202020204" pitchFamily="34" charset="0"/>
              </a:rPr>
              <a:t>Les anciennes versions de HTML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100124-EA5B-4283-BF92-DEC62B06F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561" y="2204864"/>
            <a:ext cx="5796822" cy="3429000"/>
          </a:xfrm>
        </p:spPr>
        <p:txBody>
          <a:bodyPr>
            <a:normAutofit lnSpcReduction="10000"/>
          </a:bodyPr>
          <a:lstStyle/>
          <a:p>
            <a:r>
              <a:rPr lang="fr-CH" b="0" dirty="0">
                <a:latin typeface="Aptos" panose="020B0004020202020204" pitchFamily="34" charset="0"/>
              </a:rPr>
              <a:t>Les anciennes versions fonctionnent toujours et fonctionneront toujours </a:t>
            </a:r>
          </a:p>
          <a:p>
            <a:endParaRPr lang="fr-CH" b="0" dirty="0">
              <a:latin typeface="Aptos" panose="020B0004020202020204" pitchFamily="34" charset="0"/>
            </a:endParaRPr>
          </a:p>
          <a:p>
            <a:r>
              <a:rPr lang="fr-CH" b="0" dirty="0">
                <a:latin typeface="Aptos" panose="020B0004020202020204" pitchFamily="34" charset="0"/>
              </a:rPr>
              <a:t>Le HTML5 sera la dernière version</a:t>
            </a:r>
          </a:p>
          <a:p>
            <a:endParaRPr lang="fr-CH" b="0" dirty="0">
              <a:latin typeface="Aptos" panose="020B0004020202020204" pitchFamily="34" charset="0"/>
            </a:endParaRPr>
          </a:p>
          <a:p>
            <a:r>
              <a:rPr lang="fr-CH" b="0" dirty="0">
                <a:latin typeface="Aptos" panose="020B0004020202020204" pitchFamily="34" charset="0"/>
              </a:rPr>
              <a:t>Les anciennes balises sont dépréciées mais toujours affichées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A432B0D-FFAA-4BBA-ADBD-6C20014199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E5DC566-423A-444E-BBA4-6D4EB9CEF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4299" y="6460158"/>
            <a:ext cx="2540000" cy="353219"/>
          </a:xfrm>
          <a:prstGeom prst="rect">
            <a:avLst/>
          </a:prstGeom>
        </p:spPr>
        <p:txBody>
          <a:bodyPr/>
          <a:lstStyle>
            <a:defPPr>
              <a:defRPr lang="fr-CH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fld id="{7EC78844-CC5A-4589-9636-336429F5EFD4}" type="slidenum">
              <a:rPr lang="fr-CH" smtClean="0"/>
              <a:pPr/>
              <a:t>5</a:t>
            </a:fld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08E7188E-F226-4F2D-AD88-7E4EB85885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5899" y="6448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C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  <a:cs typeface="Times New Roman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Times New Roman" charset="0"/>
              </a:defRPr>
            </a:lvl9pPr>
          </a:lstStyle>
          <a:p>
            <a:r>
              <a:rPr lang="fr-FR"/>
              <a:t>www.formationcontinue.ch</a:t>
            </a:r>
            <a:endParaRPr lang="fr-CH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EA4BC1A-B41C-9D23-D112-71BF9015A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297" y="1879340"/>
            <a:ext cx="4666506" cy="466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604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1CB61C-17A1-4B5C-D5DC-9D45F882D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CH" b="1" dirty="0">
                <a:solidFill>
                  <a:srgbClr val="00B0F0"/>
                </a:solidFill>
                <a:latin typeface="Aptos Black" panose="020B0004020202020204" pitchFamily="34" charset="0"/>
              </a:rPr>
              <a:t>Exercice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1CB956-0DE4-B887-F825-380265055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>
                <a:latin typeface="Aptos" panose="020B0004020202020204" pitchFamily="34" charset="0"/>
              </a:rPr>
              <a:t>Création du premier document .html</a:t>
            </a:r>
          </a:p>
          <a:p>
            <a:r>
              <a:rPr lang="fr-CH" dirty="0">
                <a:latin typeface="Aptos" panose="020B0004020202020204" pitchFamily="34" charset="0"/>
              </a:rPr>
              <a:t>Indiquez le type de ficher </a:t>
            </a:r>
          </a:p>
          <a:p>
            <a:r>
              <a:rPr lang="fr-CH" dirty="0">
                <a:latin typeface="Aptos" panose="020B0004020202020204" pitchFamily="34" charset="0"/>
              </a:rPr>
              <a:t>Nommez le document</a:t>
            </a:r>
          </a:p>
          <a:p>
            <a:r>
              <a:rPr lang="fr-CH" dirty="0">
                <a:latin typeface="Aptos" panose="020B0004020202020204" pitchFamily="34" charset="0"/>
              </a:rPr>
              <a:t>Saisissez deux paragraphes</a:t>
            </a:r>
          </a:p>
          <a:p>
            <a:endParaRPr lang="fr-CH" dirty="0">
              <a:latin typeface="Aptos" panose="020B0004020202020204" pitchFamily="34" charset="0"/>
            </a:endParaRPr>
          </a:p>
          <a:p>
            <a:endParaRPr lang="fr-CH" dirty="0">
              <a:latin typeface="Aptos" panose="020B0004020202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FAAFECB-6B1E-354A-903B-3C646120C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8" y="4592238"/>
            <a:ext cx="5999251" cy="133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45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8F107D-9511-A6D8-A263-CABAEE402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CH" b="1" dirty="0">
                <a:solidFill>
                  <a:srgbClr val="00B0F0"/>
                </a:solidFill>
                <a:latin typeface="Aptos Black" panose="020B0004020202020204" pitchFamily="34" charset="0"/>
              </a:rPr>
              <a:t>Exercice 1 : Réflexion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7238CB-8DA6-A10E-696C-5E982C8B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>
                <a:latin typeface="Aptos" panose="020B0004020202020204" pitchFamily="34" charset="0"/>
              </a:rPr>
              <a:t>Réflexion 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dirty="0">
                <a:latin typeface="Aptos" panose="020B0004020202020204" pitchFamily="34" charset="0"/>
              </a:rPr>
              <a:t>Que fait le navigateur 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dirty="0">
                <a:latin typeface="Aptos" panose="020B0004020202020204" pitchFamily="34" charset="0"/>
              </a:rPr>
              <a:t>Que ne fait-il pas ?</a:t>
            </a:r>
          </a:p>
          <a:p>
            <a:pPr>
              <a:buFont typeface="Arial" panose="020B0604020202020204" pitchFamily="34" charset="0"/>
              <a:buChar char="•"/>
            </a:pPr>
            <a:endParaRPr lang="fr-CH" dirty="0">
              <a:latin typeface="Aptos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CH" dirty="0">
                <a:latin typeface="Aptos" panose="020B0004020202020204" pitchFamily="34" charset="0"/>
              </a:rPr>
              <a:t>Il affiche sur une seule ligne sans tenir compte du retour à la ligne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dirty="0">
                <a:latin typeface="Aptos" panose="020B0004020202020204" pitchFamily="34" charset="0"/>
              </a:rPr>
              <a:t>Il affiche sans langage HTML</a:t>
            </a:r>
          </a:p>
          <a:p>
            <a:endParaRPr lang="fr-CH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645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11C88E-DA02-D520-B67B-A502D2CA2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CH" b="1" dirty="0">
                <a:solidFill>
                  <a:srgbClr val="00B0F0"/>
                </a:solidFill>
                <a:latin typeface="Aptos Black" panose="020B0004020202020204" pitchFamily="34" charset="0"/>
              </a:rPr>
              <a:t>Afficher dans le navigateur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8E562A-2836-A3F0-F20A-C846F91F3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2856"/>
            <a:ext cx="5414392" cy="3129485"/>
          </a:xfrm>
        </p:spPr>
        <p:txBody>
          <a:bodyPr/>
          <a:lstStyle/>
          <a:p>
            <a:r>
              <a:rPr lang="fr-CH" dirty="0">
                <a:latin typeface="Aptos" panose="020B0004020202020204" pitchFamily="34" charset="0"/>
              </a:rPr>
              <a:t>Depuis </a:t>
            </a:r>
            <a:r>
              <a:rPr lang="fr-CH" dirty="0" err="1">
                <a:latin typeface="Aptos" panose="020B0004020202020204" pitchFamily="34" charset="0"/>
              </a:rPr>
              <a:t>VSCode</a:t>
            </a:r>
            <a:r>
              <a:rPr lang="fr-CH" dirty="0">
                <a:latin typeface="Aptos" panose="020B0004020202020204" pitchFamily="34" charset="0"/>
              </a:rPr>
              <a:t> : </a:t>
            </a:r>
          </a:p>
          <a:p>
            <a:endParaRPr lang="fr-CH" dirty="0">
              <a:latin typeface="Aptos" panose="020B0004020202020204" pitchFamily="34" charset="0"/>
            </a:endParaRPr>
          </a:p>
          <a:p>
            <a:pPr lvl="1"/>
            <a:r>
              <a:rPr lang="fr-CH" dirty="0">
                <a:latin typeface="Aptos" panose="020B0004020202020204" pitchFamily="34" charset="0"/>
              </a:rPr>
              <a:t>Clic droit sur l’onglet du ficher</a:t>
            </a:r>
          </a:p>
          <a:p>
            <a:pPr lvl="1"/>
            <a:r>
              <a:rPr lang="fr-CH" dirty="0">
                <a:latin typeface="Aptos" panose="020B0004020202020204" pitchFamily="34" charset="0"/>
              </a:rPr>
              <a:t>Depuis le fichier, double clic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F4B0D28-8306-FC11-F969-8F2C40052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159" y="1736664"/>
            <a:ext cx="3635055" cy="43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364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CH" b="1" dirty="0">
                <a:solidFill>
                  <a:srgbClr val="00B0F0"/>
                </a:solidFill>
                <a:latin typeface="Aptos Black" panose="020B0004020202020204" pitchFamily="34" charset="0"/>
              </a:rPr>
              <a:t>Les balises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CH" sz="5400" dirty="0">
                <a:solidFill>
                  <a:srgbClr val="FF0000"/>
                </a:solidFill>
              </a:rPr>
              <a:t>&lt;</a:t>
            </a:r>
            <a:r>
              <a:rPr lang="fr-CH" sz="5400" dirty="0"/>
              <a:t>body</a:t>
            </a:r>
            <a:r>
              <a:rPr lang="fr-CH" sz="5400" dirty="0">
                <a:solidFill>
                  <a:srgbClr val="FF0000"/>
                </a:solidFill>
              </a:rPr>
              <a:t>&gt;</a:t>
            </a:r>
            <a:r>
              <a:rPr lang="fr-CH" sz="5400" dirty="0"/>
              <a:t>   </a:t>
            </a:r>
            <a:r>
              <a:rPr lang="fr-CH" sz="5400" dirty="0">
                <a:solidFill>
                  <a:srgbClr val="FF0000"/>
                </a:solidFill>
              </a:rPr>
              <a:t>&lt;/</a:t>
            </a:r>
            <a:r>
              <a:rPr lang="fr-CH" sz="5400" dirty="0"/>
              <a:t>body</a:t>
            </a:r>
            <a:r>
              <a:rPr lang="fr-CH" sz="5400" dirty="0">
                <a:solidFill>
                  <a:srgbClr val="FF0000"/>
                </a:solidFill>
              </a:rPr>
              <a:t>&gt;</a:t>
            </a:r>
          </a:p>
          <a:p>
            <a:pPr marL="0" indent="0" algn="ctr">
              <a:buNone/>
            </a:pPr>
            <a:endParaRPr lang="fr-CH" sz="54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fr-CH" sz="5400" dirty="0">
                <a:solidFill>
                  <a:srgbClr val="FF0000"/>
                </a:solidFill>
              </a:rPr>
              <a:t>&lt;</a:t>
            </a:r>
            <a:r>
              <a:rPr lang="fr-CH" sz="5400" dirty="0"/>
              <a:t>h1</a:t>
            </a:r>
            <a:r>
              <a:rPr lang="fr-CH" sz="5400" dirty="0">
                <a:solidFill>
                  <a:srgbClr val="FF0000"/>
                </a:solidFill>
              </a:rPr>
              <a:t>&gt;</a:t>
            </a:r>
            <a:r>
              <a:rPr lang="fr-CH" sz="5400" dirty="0"/>
              <a:t>   </a:t>
            </a:r>
            <a:r>
              <a:rPr lang="fr-CH" sz="5400" dirty="0">
                <a:solidFill>
                  <a:srgbClr val="FF0000"/>
                </a:solidFill>
              </a:rPr>
              <a:t>&lt;/</a:t>
            </a:r>
            <a:r>
              <a:rPr lang="fr-CH" sz="5400" dirty="0"/>
              <a:t>h1</a:t>
            </a:r>
            <a:r>
              <a:rPr lang="fr-CH" sz="5400" dirty="0">
                <a:solidFill>
                  <a:srgbClr val="FF0000"/>
                </a:solidFill>
              </a:rPr>
              <a:t>&gt;</a:t>
            </a:r>
          </a:p>
          <a:p>
            <a:endParaRPr lang="fr-CH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9776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5_Illustrator_2024.pptx" id="{DA8FF1D7-1AD0-4C60-853B-8673B69EDDC2}" vid="{CE837A82-D6CD-4B10-85DA-3CCFD98D709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ADED647879C0438CF8E82C57640556" ma:contentTypeVersion="4" ma:contentTypeDescription="Crée un document." ma:contentTypeScope="" ma:versionID="6d02cf8cd775c097e2c0678deb164ca9">
  <xsd:schema xmlns:xsd="http://www.w3.org/2001/XMLSchema" xmlns:xs="http://www.w3.org/2001/XMLSchema" xmlns:p="http://schemas.microsoft.com/office/2006/metadata/properties" xmlns:ns2="268f7112-b9c5-4785-ad0c-ab52eb23d8c5" targetNamespace="http://schemas.microsoft.com/office/2006/metadata/properties" ma:root="true" ma:fieldsID="a0e38b230348e71fe6f59592ab87bd68" ns2:_="">
    <xsd:import namespace="268f7112-b9c5-4785-ad0c-ab52eb23d8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8f7112-b9c5-4785-ad0c-ab52eb23d8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D39AE4D-C02A-476B-9648-DB6E474140B8}"/>
</file>

<file path=customXml/itemProps2.xml><?xml version="1.0" encoding="utf-8"?>
<ds:datastoreItem xmlns:ds="http://schemas.openxmlformats.org/officeDocument/2006/customXml" ds:itemID="{582E93A7-7066-4254-8A9B-1DB13B8B0FB0}"/>
</file>

<file path=customXml/itemProps3.xml><?xml version="1.0" encoding="utf-8"?>
<ds:datastoreItem xmlns:ds="http://schemas.openxmlformats.org/officeDocument/2006/customXml" ds:itemID="{F134DEE5-42DE-4234-8F98-C8A1DCD1120D}"/>
</file>

<file path=docProps/app.xml><?xml version="1.0" encoding="utf-8"?>
<Properties xmlns="http://schemas.openxmlformats.org/officeDocument/2006/extended-properties" xmlns:vt="http://schemas.openxmlformats.org/officeDocument/2006/docPropsVTypes">
  <Template>05_Illustrator_2024</Template>
  <TotalTime>179</TotalTime>
  <Words>1160</Words>
  <Application>Microsoft Office PowerPoint</Application>
  <PresentationFormat>Grand écran</PresentationFormat>
  <Paragraphs>210</Paragraphs>
  <Slides>30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8" baseType="lpstr">
      <vt:lpstr>Aptos</vt:lpstr>
      <vt:lpstr>Aptos Black</vt:lpstr>
      <vt:lpstr>Arial</vt:lpstr>
      <vt:lpstr>Calibri</vt:lpstr>
      <vt:lpstr>Calibri Light</vt:lpstr>
      <vt:lpstr>Consolas</vt:lpstr>
      <vt:lpstr>Wingdings</vt:lpstr>
      <vt:lpstr>Thème Office</vt:lpstr>
      <vt:lpstr>INTERNET</vt:lpstr>
      <vt:lpstr>Le logiciel : VS – Code </vt:lpstr>
      <vt:lpstr>Petite histoire du HTML</vt:lpstr>
      <vt:lpstr>Le langage : HTML</vt:lpstr>
      <vt:lpstr>Les anciennes versions de HTML</vt:lpstr>
      <vt:lpstr>Exercice 1</vt:lpstr>
      <vt:lpstr>Exercice 1 : Réflexion</vt:lpstr>
      <vt:lpstr>Afficher dans le navigateur </vt:lpstr>
      <vt:lpstr>Les balises</vt:lpstr>
      <vt:lpstr>Conception d’une balise</vt:lpstr>
      <vt:lpstr>Les conventions d’écriture</vt:lpstr>
      <vt:lpstr>Marquer le texte</vt:lpstr>
      <vt:lpstr>Les limites du langage</vt:lpstr>
      <vt:lpstr>Mise en forme</vt:lpstr>
      <vt:lpstr>Document HTML5 : structure </vt:lpstr>
      <vt:lpstr>La balise title</vt:lpstr>
      <vt:lpstr>Les titres (header)</vt:lpstr>
      <vt:lpstr>Les paragraphes </vt:lpstr>
      <vt:lpstr>Les paragraphes &lt;p&gt; &lt;/p&gt;</vt:lpstr>
      <vt:lpstr>Les caractères spéciaux </vt:lpstr>
      <vt:lpstr>Exercice 3 </vt:lpstr>
      <vt:lpstr>Les outils </vt:lpstr>
      <vt:lpstr>Validateur de code </vt:lpstr>
      <vt:lpstr>W3School</vt:lpstr>
      <vt:lpstr>Le Try it Yourself </vt:lpstr>
      <vt:lpstr>Autres sites utiles </vt:lpstr>
      <vt:lpstr>L’encodage </vt:lpstr>
      <vt:lpstr>Les caractères spéciaux</vt:lpstr>
      <vt:lpstr>Lorem ipsum</vt:lpstr>
      <vt:lpstr>Tests de connaissance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Vanina Théodoloz</dc:creator>
  <cp:lastModifiedBy>Vanina Théodoloz</cp:lastModifiedBy>
  <cp:revision>58</cp:revision>
  <dcterms:created xsi:type="dcterms:W3CDTF">2024-02-10T20:39:51Z</dcterms:created>
  <dcterms:modified xsi:type="dcterms:W3CDTF">2024-02-17T19:53:26Z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0x010100D1ADED647879C0438CF8E82C57640556</vt:lpwstr>
  </property>
</Properties>
</file>