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4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44.xml" ContentType="application/vnd.openxmlformats-officedocument.presentationml.tags+xml"/>
  <Override PartName="/ppt/tags/tag43.xml" ContentType="application/vnd.openxmlformats-officedocument.presentationml.tags+xml"/>
  <Override PartName="/ppt/tags/tag42.xml" ContentType="application/vnd.openxmlformats-officedocument.presentationml.tags+xml"/>
  <Override PartName="/ppt/tags/tag41.xml" ContentType="application/vnd.openxmlformats-officedocument.presentationml.tags+xml"/>
  <Override PartName="/ppt/tags/tag40.xml" ContentType="application/vnd.openxmlformats-officedocument.presentationml.tags+xml"/>
  <Override PartName="/ppt/tags/tag39.xml" ContentType="application/vnd.openxmlformats-officedocument.presentationml.tags+xml"/>
  <Override PartName="/ppt/tags/tag38.xml" ContentType="application/vnd.openxmlformats-officedocument.presentationml.tags+xml"/>
  <Override PartName="/ppt/tags/tag37.xml" ContentType="application/vnd.openxmlformats-officedocument.presentationml.tags+xml"/>
  <Override PartName="/ppt/tags/tag36.xml" ContentType="application/vnd.openxmlformats-officedocument.presentationml.tags+xml"/>
  <Override PartName="/ppt/tags/tag35.xml" ContentType="application/vnd.openxmlformats-officedocument.presentationml.tags+xml"/>
  <Override PartName="/ppt/tags/tag34.xml" ContentType="application/vnd.openxmlformats-officedocument.presentationml.tags+xml"/>
  <Override PartName="/ppt/tags/tag33.xml" ContentType="application/vnd.openxmlformats-officedocument.presentationml.tags+xml"/>
  <Override PartName="/ppt/tags/tag32.xml" ContentType="application/vnd.openxmlformats-officedocument.presentationml.tags+xml"/>
  <Override PartName="/ppt/tags/tag31.xml" ContentType="application/vnd.openxmlformats-officedocument.presentationml.tags+xml"/>
  <Override PartName="/ppt/tags/tag46.xml" ContentType="application/vnd.openxmlformats-officedocument.presentationml.tags+xml"/>
  <Override PartName="/ppt/tags/tag30.xml" ContentType="application/vnd.openxmlformats-officedocument.presentationml.tags+xml"/>
  <Override PartName="/ppt/tags/tag29.xml" ContentType="application/vnd.openxmlformats-officedocument.presentationml.tags+xml"/>
  <Override PartName="/ppt/tags/tag28.xml" ContentType="application/vnd.openxmlformats-officedocument.presentationml.tags+xml"/>
  <Override PartName="/ppt/tags/tag27.xml" ContentType="application/vnd.openxmlformats-officedocument.presentationml.tags+xml"/>
  <Override PartName="/ppt/tags/tag26.xml" ContentType="application/vnd.openxmlformats-officedocument.presentationml.tags+xml"/>
  <Override PartName="/ppt/tags/tag25.xml" ContentType="application/vnd.openxmlformats-officedocument.presentationml.tags+xml"/>
  <Override PartName="/ppt/tags/tag24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23.xml" ContentType="application/vnd.openxmlformats-officedocument.presentationml.tags+xml"/>
  <Override PartName="/ppt/tags/tag22.xml" ContentType="application/vnd.openxmlformats-officedocument.presentationml.tags+xml"/>
  <Override PartName="/ppt/tags/tag21.xml" ContentType="application/vnd.openxmlformats-officedocument.presentationml.tags+xml"/>
  <Override PartName="/ppt/tags/tag20.xml" ContentType="application/vnd.openxmlformats-officedocument.presentationml.tags+xml"/>
  <Override PartName="/ppt/tags/tag19.xml" ContentType="application/vnd.openxmlformats-officedocument.presentationml.tags+xml"/>
  <Override PartName="/ppt/tags/tag18.xml" ContentType="application/vnd.openxmlformats-officedocument.presentationml.tags+xml"/>
  <Override PartName="/ppt/tags/tag17.xml" ContentType="application/vnd.openxmlformats-officedocument.presentationml.tags+xml"/>
  <Override PartName="/ppt/tags/tag16.xml" ContentType="application/vnd.openxmlformats-officedocument.presentationml.tags+xml"/>
  <Override PartName="/ppt/tags/tag15.xml" ContentType="application/vnd.openxmlformats-officedocument.presentationml.tags+xml"/>
  <Override PartName="/ppt/tags/tag14.xml" ContentType="application/vnd.openxmlformats-officedocument.presentationml.tags+xml"/>
  <Override PartName="/ppt/tags/tag13.xml" ContentType="application/vnd.openxmlformats-officedocument.presentationml.tags+xml"/>
  <Override PartName="/ppt/tags/tag91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1"/>
  </p:notesMasterIdLst>
  <p:handoutMasterIdLst>
    <p:handoutMasterId r:id="rId22"/>
  </p:handoutMasterIdLst>
  <p:sldIdLst>
    <p:sldId id="304" r:id="rId2"/>
    <p:sldId id="356" r:id="rId3"/>
    <p:sldId id="397" r:id="rId4"/>
    <p:sldId id="399" r:id="rId5"/>
    <p:sldId id="400" r:id="rId6"/>
    <p:sldId id="402" r:id="rId7"/>
    <p:sldId id="403" r:id="rId8"/>
    <p:sldId id="401" r:id="rId9"/>
    <p:sldId id="404" r:id="rId10"/>
    <p:sldId id="405" r:id="rId11"/>
    <p:sldId id="406" r:id="rId12"/>
    <p:sldId id="407" r:id="rId13"/>
    <p:sldId id="408" r:id="rId14"/>
    <p:sldId id="409" r:id="rId15"/>
    <p:sldId id="413" r:id="rId16"/>
    <p:sldId id="410" r:id="rId17"/>
    <p:sldId id="414" r:id="rId18"/>
    <p:sldId id="415" r:id="rId19"/>
    <p:sldId id="41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hier des charges" id="{23EBF408-9852-43A6-A1ED-E106542F3300}">
          <p14:sldIdLst>
            <p14:sldId id="304"/>
            <p14:sldId id="356"/>
            <p14:sldId id="397"/>
            <p14:sldId id="399"/>
            <p14:sldId id="400"/>
            <p14:sldId id="402"/>
            <p14:sldId id="403"/>
            <p14:sldId id="401"/>
            <p14:sldId id="404"/>
            <p14:sldId id="405"/>
            <p14:sldId id="406"/>
            <p14:sldId id="407"/>
            <p14:sldId id="408"/>
            <p14:sldId id="409"/>
          </p14:sldIdLst>
        </p14:section>
        <p14:section name="Devis" id="{329E4439-AC9F-4D89-B6CA-01EB78834A85}">
          <p14:sldIdLst>
            <p14:sldId id="413"/>
            <p14:sldId id="410"/>
            <p14:sldId id="414"/>
            <p14:sldId id="415"/>
            <p14:sldId id="4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4" userDrawn="1">
          <p15:clr>
            <a:srgbClr val="A4A3A4"/>
          </p15:clr>
        </p15:guide>
        <p15:guide id="2" orient="horz" pos="1933" userDrawn="1">
          <p15:clr>
            <a:srgbClr val="A4A3A4"/>
          </p15:clr>
        </p15:guide>
        <p15:guide id="3" pos="74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929"/>
  </p:normalViewPr>
  <p:slideViewPr>
    <p:cSldViewPr>
      <p:cViewPr>
        <p:scale>
          <a:sx n="86" d="100"/>
          <a:sy n="86" d="100"/>
        </p:scale>
        <p:origin x="14" y="-43"/>
      </p:cViewPr>
      <p:guideLst>
        <p:guide orient="horz" pos="164"/>
        <p:guide orient="horz" pos="1933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2174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11FD0-859A-4966-8B5A-03D2C0B8D84A}" type="datetimeFigureOut">
              <a:rPr lang="fr-CH" smtClean="0"/>
              <a:t>06.03.2024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F6B6E-3D4A-4D87-B70A-1B4926C2087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8750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2470-DC2F-46B4-88FF-38852288AAEC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38707-7824-459A-8A6E-BB68ECC6E5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0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8" name="Image 7" descr="Une image contenant Polic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16FAD26B-8B5C-D7A9-C3BC-8417F83446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30140"/>
            <a:ext cx="200052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6446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5358201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9211676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12" name="Image 11" descr="Une image contenant Polic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362B3BDC-E7E8-2065-257A-B092003208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163328"/>
            <a:ext cx="1424465" cy="48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2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176666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9857079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425788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0814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375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1055349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9160745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78844-CC5A-4589-9636-336429F5EFD4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9217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5.xml"/><Relationship Id="rId4" Type="http://schemas.openxmlformats.org/officeDocument/2006/relationships/tags" Target="../tags/tag5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0.xml"/><Relationship Id="rId4" Type="http://schemas.openxmlformats.org/officeDocument/2006/relationships/tags" Target="../tags/tag6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9.xml"/><Relationship Id="rId4" Type="http://schemas.openxmlformats.org/officeDocument/2006/relationships/tags" Target="../tags/tag8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4.xml"/><Relationship Id="rId4" Type="http://schemas.openxmlformats.org/officeDocument/2006/relationships/tags" Target="../tags/tag9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26861-0D05-99D0-7D48-06947500EBA0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dirty="0"/>
              <a:t>Cahier des charges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32ACC6-A476-FE42-436D-F92F5C291796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H" dirty="0"/>
              <a:t>Devis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28874-A122-AD9D-91B4-FC07C2F43958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 dirty="0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5B7917-F71B-B671-933B-A5DD6EBCDF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 dirty="0"/>
              <a:t>info@formationcontinue.ch - 058 606 90 43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2F8159-7A47-7CC2-5136-426BA5F3C0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</a:t>
            </a:fld>
            <a:endParaRPr lang="fr-CH" dirty="0"/>
          </a:p>
        </p:txBody>
      </p:sp>
      <p:pic>
        <p:nvPicPr>
          <p:cNvPr id="11" name="Image 10" descr="Une image contenant cercle, capture d’écran&#10;&#10;Description générée automatiquement">
            <a:extLst>
              <a:ext uri="{FF2B5EF4-FFF2-40B4-BE49-F238E27FC236}">
                <a16:creationId xmlns:a16="http://schemas.microsoft.com/office/drawing/2014/main" id="{0BDC8F9B-4C41-5BCB-C18C-63BFAC9ACE4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811" y="6208764"/>
            <a:ext cx="2545085" cy="44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45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69B13-62CA-B099-B4B5-DF823E0E2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D474F6-09EC-FF3F-DB24-F34FC70B52A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Design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E5E493-35BE-BEC6-B790-F30537F46A91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Directives sur le design </a:t>
            </a:r>
          </a:p>
          <a:p>
            <a:pPr lvl="1"/>
            <a:r>
              <a:rPr lang="fr-CH" dirty="0"/>
              <a:t>Palette de couleurs</a:t>
            </a:r>
          </a:p>
          <a:p>
            <a:pPr lvl="1"/>
            <a:r>
              <a:rPr lang="fr-CH" dirty="0"/>
              <a:t>Style </a:t>
            </a:r>
          </a:p>
          <a:p>
            <a:pPr lvl="1"/>
            <a:r>
              <a:rPr lang="fr-CH" dirty="0"/>
              <a:t>Polices de caractère</a:t>
            </a:r>
          </a:p>
          <a:p>
            <a:pPr lvl="1"/>
            <a:endParaRPr lang="fr-CH" dirty="0"/>
          </a:p>
          <a:p>
            <a:r>
              <a:rPr lang="fr-CH" dirty="0"/>
              <a:t>Accessibilité et principes UX</a:t>
            </a:r>
          </a:p>
          <a:p>
            <a:pPr lvl="1"/>
            <a:r>
              <a:rPr lang="fr-CH" dirty="0"/>
              <a:t>Navigation </a:t>
            </a:r>
          </a:p>
          <a:p>
            <a:pPr lvl="1"/>
            <a:r>
              <a:rPr lang="fr-CH" dirty="0"/>
              <a:t>Accessibilité (mode sombre)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93C5F0-93B0-3590-0B9C-2B52A83B514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40B44E-3BA4-14D0-5D4A-1343D08F731C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17DEC7-22E8-CE15-3DA9-571B3B38A28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10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26973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7BB38-3CA7-B523-7802-339B02849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43C89C-1F8D-0845-7AA8-8405326CA11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Développement technologique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77D95C-FD98-1F92-3B61-9C6CD88F64F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Langage de programmation </a:t>
            </a:r>
          </a:p>
          <a:p>
            <a:pPr lvl="1"/>
            <a:r>
              <a:rPr lang="fr-CH" dirty="0"/>
              <a:t>Langage courant</a:t>
            </a:r>
          </a:p>
          <a:p>
            <a:pPr lvl="1"/>
            <a:r>
              <a:rPr lang="fr-CH" dirty="0"/>
              <a:t>Facilité de maintenance</a:t>
            </a:r>
          </a:p>
          <a:p>
            <a:endParaRPr lang="fr-CH" dirty="0"/>
          </a:p>
          <a:p>
            <a:r>
              <a:rPr lang="fr-CH" sz="2800" dirty="0"/>
              <a:t>Contenus tiers et services à intégrer </a:t>
            </a:r>
          </a:p>
          <a:p>
            <a:pPr lvl="1"/>
            <a:r>
              <a:rPr lang="fr-CH" dirty="0"/>
              <a:t>Framework </a:t>
            </a:r>
          </a:p>
          <a:p>
            <a:pPr lvl="1"/>
            <a:r>
              <a:rPr lang="fr-CH" dirty="0"/>
              <a:t>API </a:t>
            </a:r>
          </a:p>
          <a:p>
            <a:pPr lvl="1"/>
            <a:r>
              <a:rPr lang="fr-CH" dirty="0"/>
              <a:t>Contenu tiers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3F34A7-09A5-B469-0C40-F1A5B9E0A9CA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84F1B0-DCC7-D797-522A-C915999F57C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65D0C-7FFB-EC0D-235B-6673335F6EA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2682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640CA-0D0A-0D7A-BA55-829BA7E0B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9E4AF3-EB01-0394-02C4-20A0737AE95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Hébergement et maintenance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3CC932-F33D-DEBA-0B94-F545AE2A029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Choix de l’hébergement</a:t>
            </a:r>
          </a:p>
          <a:p>
            <a:endParaRPr lang="fr-CH" sz="2800" dirty="0"/>
          </a:p>
          <a:p>
            <a:r>
              <a:rPr lang="fr-CH" dirty="0"/>
              <a:t>Besoins spécifiques pour l’hébergement</a:t>
            </a:r>
          </a:p>
          <a:p>
            <a:endParaRPr lang="fr-CH" dirty="0"/>
          </a:p>
          <a:p>
            <a:r>
              <a:rPr lang="fr-CH" sz="2800" dirty="0"/>
              <a:t>Acquisition de nom de </a:t>
            </a:r>
            <a:r>
              <a:rPr lang="fr-CH" dirty="0"/>
              <a:t>domaine</a:t>
            </a:r>
          </a:p>
          <a:p>
            <a:endParaRPr lang="fr-CH" dirty="0"/>
          </a:p>
          <a:p>
            <a:r>
              <a:rPr lang="fr-CH" sz="2800" dirty="0"/>
              <a:t>Plan de maintenance et mises à jour </a:t>
            </a:r>
          </a:p>
          <a:p>
            <a:pPr lvl="1"/>
            <a:r>
              <a:rPr lang="fr-CH" dirty="0"/>
              <a:t>Le site doit-il être mis à jour </a:t>
            </a:r>
          </a:p>
          <a:p>
            <a:pPr lvl="1"/>
            <a:r>
              <a:rPr lang="fr-CH" dirty="0"/>
              <a:t>A quelle fréquence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C2435C-5484-5BC0-21C0-BC99392FB229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C09553-0DE2-1E9B-378C-CD567F46366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9BD5FE-3D95-8ED0-3A20-0116749614F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13159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9F3E1-DA81-41FF-3B0C-1C26F7ECE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B7C3A3-374A-49EB-0650-99E3048FC2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Calendrier de développement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0D70E2-3CE5-6B7E-1B66-ADD491713AFB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Les grandes phases du projet </a:t>
            </a:r>
          </a:p>
          <a:p>
            <a:pPr lvl="1"/>
            <a:r>
              <a:rPr lang="fr-CH" dirty="0"/>
              <a:t>Elles doivent être définie avec des objectifs </a:t>
            </a:r>
          </a:p>
          <a:p>
            <a:pPr lvl="1"/>
            <a:r>
              <a:rPr lang="fr-CH" dirty="0"/>
              <a:t>Elles doivent comporter des livrables </a:t>
            </a:r>
          </a:p>
          <a:p>
            <a:pPr lvl="1"/>
            <a:endParaRPr lang="fr-CH" dirty="0"/>
          </a:p>
          <a:p>
            <a:r>
              <a:rPr lang="fr-CH" dirty="0"/>
              <a:t>Échéances clé du projet</a:t>
            </a:r>
          </a:p>
          <a:p>
            <a:pPr lvl="1"/>
            <a:r>
              <a:rPr lang="fr-CH" dirty="0"/>
              <a:t>Dates de livraison spécifiques </a:t>
            </a:r>
          </a:p>
          <a:p>
            <a:pPr lvl="1"/>
            <a:r>
              <a:rPr lang="fr-CH" dirty="0"/>
              <a:t>Points de contrôles</a:t>
            </a:r>
          </a:p>
          <a:p>
            <a:pPr lvl="1"/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64825F-2F14-0574-E7F8-1AB08CDFAB6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20F881-7A3F-A330-5732-9925CA39519A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FCF13A-4079-18E3-186F-3E45004EBD1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24646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42743-D557-20E9-797B-3A5A821DE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CC8201-9EA9-10F4-62B5-EDC5F417AE7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Rôles et responsabilités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F2FACB-3C78-B101-FB7A-7371ECFAC603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Selon la taille du projet </a:t>
            </a:r>
          </a:p>
          <a:p>
            <a:pPr lvl="1"/>
            <a:r>
              <a:rPr lang="fr-CH" dirty="0"/>
              <a:t>Spécifier l’équipe liée au projet et leurs rôles</a:t>
            </a:r>
          </a:p>
          <a:p>
            <a:pPr lvl="1"/>
            <a:endParaRPr lang="fr-CH" dirty="0"/>
          </a:p>
          <a:p>
            <a:r>
              <a:rPr lang="fr-CH" dirty="0"/>
              <a:t>Rôles et responsabilités de chacun</a:t>
            </a:r>
          </a:p>
          <a:p>
            <a:pPr lvl="1"/>
            <a:r>
              <a:rPr lang="fr-CH" dirty="0"/>
              <a:t>Fourniture des ressources </a:t>
            </a:r>
          </a:p>
          <a:p>
            <a:pPr lvl="1"/>
            <a:r>
              <a:rPr lang="fr-CH" dirty="0"/>
              <a:t>Licences logiciel </a:t>
            </a:r>
          </a:p>
          <a:p>
            <a:pPr lvl="1"/>
            <a:endParaRPr lang="fr-CH" dirty="0"/>
          </a:p>
          <a:p>
            <a:r>
              <a:rPr lang="fr-CH" dirty="0"/>
              <a:t>Prise de décision </a:t>
            </a:r>
          </a:p>
          <a:p>
            <a:pPr lvl="1"/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8A029B-0B75-E005-3D5C-B9F8E22A4CCA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1B8574-09FA-6772-91DC-E9BDA43F8A7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20930F-9F9F-27D2-05CC-40D82A38D21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14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30774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1CA60-370A-2A64-691A-D8D94F3D3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A6B993-3843-51EE-41A8-838F90B4A7C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27115" y="2910362"/>
            <a:ext cx="10515600" cy="1325563"/>
          </a:xfrm>
        </p:spPr>
        <p:txBody>
          <a:bodyPr>
            <a:normAutofit/>
          </a:bodyPr>
          <a:lstStyle/>
          <a:p>
            <a:r>
              <a:rPr lang="fr-CH" sz="6000" b="1" dirty="0">
                <a:solidFill>
                  <a:srgbClr val="00B0F0"/>
                </a:solidFill>
              </a:rPr>
              <a:t>Devis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9D7C9C-CBD7-41AC-B427-8C7820AF23A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11C312-F0FD-9F89-101A-2B92D284DB5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53ECC3-0D1D-76E3-2032-E7F65716922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15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97537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61BFA-D269-F1A2-7B83-47896D61D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49164C-D78D-85E0-474D-F41A812EDFE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Introduction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CAF66-C7F2-49E4-F2CE-1062C11C958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La rédaction du cahier des charges vous aidera pour réaliser le devis</a:t>
            </a:r>
          </a:p>
          <a:p>
            <a:pPr lvl="1"/>
            <a:r>
              <a:rPr lang="fr-CH" dirty="0"/>
              <a:t>Identifier les besoins</a:t>
            </a:r>
          </a:p>
          <a:p>
            <a:pPr lvl="1"/>
            <a:r>
              <a:rPr lang="fr-CH" dirty="0"/>
              <a:t>Diviser les coûts par étapes (transparence)</a:t>
            </a:r>
          </a:p>
          <a:p>
            <a:pPr lvl="1"/>
            <a:endParaRPr lang="fr-CH" dirty="0"/>
          </a:p>
          <a:p>
            <a:r>
              <a:rPr lang="fr-CH" dirty="0"/>
              <a:t>Tarification (selon les étapes)</a:t>
            </a:r>
          </a:p>
          <a:p>
            <a:pPr lvl="1"/>
            <a:r>
              <a:rPr lang="fr-CH" dirty="0"/>
              <a:t>Forfaitaire </a:t>
            </a:r>
          </a:p>
          <a:p>
            <a:pPr lvl="1"/>
            <a:r>
              <a:rPr lang="fr-CH" dirty="0"/>
              <a:t>Horaire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077C0C-841F-2A7A-22E9-4117FD0F399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C7DF8F-FEE9-81DB-C5C5-35F6EA70B14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E253F5-7037-C9FA-9725-B5610E74021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16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86679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BC946-24FB-E69C-2627-62AD060FC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19CE6B-17AA-8D19-65CE-0740ECA2AE1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Les frais supplémentaires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1AF888-CA88-4AFF-AE8D-695FC41B44A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L’acquisition de licences logiciel (si besoin)</a:t>
            </a:r>
          </a:p>
          <a:p>
            <a:r>
              <a:rPr lang="fr-CH" dirty="0"/>
              <a:t>Coûts supplémentaires</a:t>
            </a:r>
          </a:p>
          <a:p>
            <a:pPr lvl="1"/>
            <a:r>
              <a:rPr lang="fr-CH" dirty="0"/>
              <a:t>Déplacement </a:t>
            </a:r>
          </a:p>
          <a:p>
            <a:pPr lvl="1"/>
            <a:r>
              <a:rPr lang="fr-CH" dirty="0"/>
              <a:t>Formation du client</a:t>
            </a:r>
          </a:p>
          <a:p>
            <a:pPr lvl="1"/>
            <a:endParaRPr lang="fr-CH" dirty="0"/>
          </a:p>
          <a:p>
            <a:r>
              <a:rPr lang="fr-CH" dirty="0"/>
              <a:t>Frais supplémentaires pour travaux non-définis </a:t>
            </a:r>
          </a:p>
          <a:p>
            <a:pPr lvl="1"/>
            <a:r>
              <a:rPr lang="fr-CH" dirty="0"/>
              <a:t>Comment ils sont facturés (selon complexité)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D4EBF0-29B0-C767-E63A-431F8C75C39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C0B01C-4BD1-ABDA-FF03-363261C35C7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7E9897-279E-DD80-F9DC-0800235A290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17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06154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753CC-44FC-9458-98E7-91059984A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E6252-6FC4-BCC2-DAD0-80EDD40ED00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Le devis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63FAA4-0C1C-5B99-2983-739CC614CC7B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Identifier les parties </a:t>
            </a:r>
          </a:p>
          <a:p>
            <a:pPr lvl="1"/>
            <a:r>
              <a:rPr lang="fr-CH" dirty="0"/>
              <a:t>Coordonnées complètes (nom entreprise)</a:t>
            </a:r>
          </a:p>
          <a:p>
            <a:r>
              <a:rPr lang="fr-CH" dirty="0"/>
              <a:t>Prix</a:t>
            </a:r>
          </a:p>
          <a:p>
            <a:pPr lvl="1"/>
            <a:r>
              <a:rPr lang="fr-CH" dirty="0"/>
              <a:t>Diviser le projet en étapes ou phases distinctes </a:t>
            </a:r>
          </a:p>
          <a:p>
            <a:pPr lvl="1"/>
            <a:endParaRPr lang="fr-CH" dirty="0"/>
          </a:p>
          <a:p>
            <a:r>
              <a:rPr lang="fr-CH" dirty="0"/>
              <a:t>Condition de paiement</a:t>
            </a:r>
          </a:p>
          <a:p>
            <a:pPr lvl="1"/>
            <a:r>
              <a:rPr lang="fr-CH" dirty="0"/>
              <a:t>Paiement d’acompte (quand ils doivent être versés)</a:t>
            </a:r>
          </a:p>
          <a:p>
            <a:pPr lvl="1"/>
            <a:r>
              <a:rPr lang="fr-CH" dirty="0"/>
              <a:t>Échéances et modalités de paiement</a:t>
            </a:r>
          </a:p>
          <a:p>
            <a:pPr marL="457200" lvl="1" indent="0">
              <a:buNone/>
            </a:pPr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AA6399-A873-7074-C0CB-0CB8DC828656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A5B7A3-232E-D8CD-CC79-BF2955DED5B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68DF70-BE47-56D1-1C7C-A39FC3061058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18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09980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69659-7457-8D5C-65DB-66B7EB72F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B1FB0F-8D81-43C1-ED7A-32F5E1D67BF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Le devis 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8631A8-B7BE-9BEB-CA40-05667F07796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Validité du devis </a:t>
            </a:r>
          </a:p>
          <a:p>
            <a:pPr lvl="1"/>
            <a:r>
              <a:rPr lang="fr-CH" dirty="0"/>
              <a:t>Période de validité </a:t>
            </a:r>
          </a:p>
          <a:p>
            <a:pPr lvl="1"/>
            <a:endParaRPr lang="fr-CH" dirty="0"/>
          </a:p>
          <a:p>
            <a:pPr lvl="1"/>
            <a:endParaRPr lang="fr-CH" dirty="0"/>
          </a:p>
          <a:p>
            <a:r>
              <a:rPr lang="fr-CH" dirty="0"/>
              <a:t>Conditions générales </a:t>
            </a:r>
          </a:p>
          <a:p>
            <a:pPr lvl="1"/>
            <a:r>
              <a:rPr lang="fr-CH" dirty="0"/>
              <a:t>Annulation </a:t>
            </a:r>
          </a:p>
          <a:p>
            <a:pPr lvl="1"/>
            <a:r>
              <a:rPr lang="fr-CH" dirty="0"/>
              <a:t>Résiliation de contrat </a:t>
            </a:r>
          </a:p>
          <a:p>
            <a:pPr lvl="1"/>
            <a:endParaRPr lang="fr-CH" dirty="0"/>
          </a:p>
          <a:p>
            <a:r>
              <a:rPr lang="fr-CH" dirty="0"/>
              <a:t>Signature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50C699-4526-7327-BE00-E7B83E8646F2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4185E-3F7A-DD9F-CAFF-4E3D609FC75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B88709-5C7F-521D-5C3E-01288BDA40C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19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2339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27115" y="2910362"/>
            <a:ext cx="10515600" cy="1325563"/>
          </a:xfrm>
        </p:spPr>
        <p:txBody>
          <a:bodyPr>
            <a:normAutofit/>
          </a:bodyPr>
          <a:lstStyle/>
          <a:p>
            <a:r>
              <a:rPr lang="fr-CH" sz="6000" b="1" dirty="0">
                <a:solidFill>
                  <a:srgbClr val="00B0F0"/>
                </a:solidFill>
              </a:rPr>
              <a:t>Cahier des charges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09281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D4B35-7976-2140-D016-2E9BF4A2FDD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Le 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CCF83-9E86-EA22-2B2B-604B1ECA712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Ce document est essentiel à tout projet, il vous permettra de</a:t>
            </a:r>
          </a:p>
          <a:p>
            <a:endParaRPr lang="fr-CH" sz="2800" dirty="0"/>
          </a:p>
          <a:p>
            <a:pPr lvl="1"/>
            <a:r>
              <a:rPr lang="fr-CH" dirty="0"/>
              <a:t>Clarifier les objectifs, définir le périmètre </a:t>
            </a:r>
          </a:p>
          <a:p>
            <a:pPr lvl="1"/>
            <a:r>
              <a:rPr lang="fr-CH" dirty="0"/>
              <a:t>Identifier les parties prenantes </a:t>
            </a:r>
          </a:p>
          <a:p>
            <a:pPr lvl="1"/>
            <a:r>
              <a:rPr lang="fr-CH" dirty="0"/>
              <a:t>Planifier et organiser le projet </a:t>
            </a:r>
          </a:p>
          <a:p>
            <a:pPr lvl="1"/>
            <a:r>
              <a:rPr lang="fr-CH" dirty="0"/>
              <a:t>Estimation du coût </a:t>
            </a:r>
          </a:p>
          <a:p>
            <a:pPr lvl="1"/>
            <a:r>
              <a:rPr lang="fr-CH" dirty="0"/>
              <a:t>Identifier les risques </a:t>
            </a:r>
          </a:p>
          <a:p>
            <a:pPr lvl="1"/>
            <a:r>
              <a:rPr lang="fr-CH" dirty="0"/>
              <a:t>Base légale </a:t>
            </a:r>
          </a:p>
          <a:p>
            <a:pPr lvl="1"/>
            <a:r>
              <a:rPr lang="fr-CH" dirty="0"/>
              <a:t>Gestion des changements en cours de projet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2C916-C523-D78F-8E44-7344AF4257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E6961-1BAE-3558-1F0D-7C6F706E928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E4241-5A79-AEBE-B380-310FEFCE871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791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F0FAA-08C0-21A4-1262-1DBC3D873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254F97-7A55-ED84-0BB3-B4B7C25EEF7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Introduction et Contextualisation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3393C1-242D-4EB8-00C3-80E4350C1031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dirty="0"/>
              <a:t>Contact </a:t>
            </a:r>
          </a:p>
          <a:p>
            <a:pPr lvl="1"/>
            <a:r>
              <a:rPr lang="fr-CH" dirty="0"/>
              <a:t>Nom de l’entreprise</a:t>
            </a:r>
          </a:p>
          <a:p>
            <a:pPr lvl="1"/>
            <a:r>
              <a:rPr lang="fr-CH" dirty="0"/>
              <a:t>Personne de contact</a:t>
            </a:r>
          </a:p>
          <a:p>
            <a:pPr lvl="1"/>
            <a:endParaRPr lang="fr-CH" dirty="0"/>
          </a:p>
          <a:p>
            <a:r>
              <a:rPr lang="fr-CH" dirty="0"/>
              <a:t>Présentation de l’entreprise </a:t>
            </a:r>
            <a:endParaRPr lang="fr-CH" sz="2800" dirty="0"/>
          </a:p>
          <a:p>
            <a:pPr lvl="1"/>
            <a:r>
              <a:rPr lang="fr-CH" dirty="0"/>
              <a:t>Présentation brève de l’entreprise (nom, nbr d’employés, produits ou services)</a:t>
            </a:r>
          </a:p>
          <a:p>
            <a:pPr lvl="1"/>
            <a:r>
              <a:rPr lang="fr-CH" dirty="0"/>
              <a:t>Mission ou valeur de l’entreprise (association, fondation)</a:t>
            </a:r>
          </a:p>
          <a:p>
            <a:pPr marL="457200" lvl="1" indent="0">
              <a:buNone/>
            </a:pPr>
            <a:endParaRPr lang="fr-CH" dirty="0"/>
          </a:p>
          <a:p>
            <a:pPr lvl="1"/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389EF7-23EB-A2E9-55CA-D0345868D15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1005A6-B235-5BB0-1C9A-01899F996BC3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A7981E-5877-D569-D4A1-87FD036760E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4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4112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0DE48-60F8-6CE8-EC84-27DC1AB64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873AE0-2B67-18D1-90E5-B7A8A056CEE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Introduction (suite)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8C096B-14A8-7DB5-0FD7-8C03830501BB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dirty="0"/>
              <a:t>Contexte du projet </a:t>
            </a:r>
          </a:p>
          <a:p>
            <a:pPr lvl="1"/>
            <a:r>
              <a:rPr lang="fr-CH" dirty="0"/>
              <a:t>Explication du contexte dans lequel intervient le projet (refonte de site internet, nouvelle présence en ligne)</a:t>
            </a:r>
          </a:p>
          <a:p>
            <a:pPr lvl="1"/>
            <a:r>
              <a:rPr lang="fr-CH" dirty="0"/>
              <a:t>Situation actuelle du site internet </a:t>
            </a:r>
          </a:p>
          <a:p>
            <a:endParaRPr lang="fr-CH" sz="2800" dirty="0"/>
          </a:p>
          <a:p>
            <a:r>
              <a:rPr lang="fr-CH" sz="2800" dirty="0"/>
              <a:t>Objectifs généraux </a:t>
            </a:r>
          </a:p>
          <a:p>
            <a:pPr lvl="1"/>
            <a:r>
              <a:rPr lang="fr-CH" dirty="0"/>
              <a:t>Améliorer l’expérience utilisateur</a:t>
            </a:r>
          </a:p>
          <a:p>
            <a:pPr lvl="1"/>
            <a:r>
              <a:rPr lang="fr-CH" dirty="0"/>
              <a:t>Accroitre la visibilité </a:t>
            </a:r>
          </a:p>
          <a:p>
            <a:pPr lvl="1"/>
            <a:endParaRPr lang="fr-CH" dirty="0"/>
          </a:p>
          <a:p>
            <a:pPr lvl="1"/>
            <a:endParaRPr lang="fr-CH" dirty="0"/>
          </a:p>
          <a:p>
            <a:pPr lvl="1"/>
            <a:endParaRPr lang="fr-CH" dirty="0"/>
          </a:p>
          <a:p>
            <a:pPr lvl="1"/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2EBB5A-FD65-51AE-92AE-45E7D42CE435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751C11-3B77-69E1-E519-C82C900192DD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D3C42C-2FFC-DBCF-A38E-7045B005B7C2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5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5486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C786D-2446-1F9C-A711-A4C402985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D67C5-082E-C4E7-75B1-3E3441FF9A5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EB6A13-D967-778F-5684-AC7DEC72A9B9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Description des objectifs du site web</a:t>
            </a:r>
          </a:p>
          <a:p>
            <a:endParaRPr lang="fr-CH" sz="2800" dirty="0"/>
          </a:p>
          <a:p>
            <a:r>
              <a:rPr lang="fr-CH" dirty="0"/>
              <a:t>Utilisation de clés de performances (KPIs)</a:t>
            </a:r>
          </a:p>
          <a:p>
            <a:pPr lvl="1"/>
            <a:r>
              <a:rPr lang="fr-CH" dirty="0"/>
              <a:t>Amélioration du trafic sur le site internet</a:t>
            </a:r>
          </a:p>
          <a:p>
            <a:pPr lvl="1"/>
            <a:r>
              <a:rPr lang="fr-CH" dirty="0"/>
              <a:t>Diminution du taux de rebond</a:t>
            </a:r>
          </a:p>
          <a:p>
            <a:endParaRPr lang="fr-CH" dirty="0"/>
          </a:p>
          <a:p>
            <a:r>
              <a:rPr lang="fr-CH" dirty="0"/>
              <a:t>Combinaison d’objectifs quantifiables et non-quantifiables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40B6D2-4BEB-3A0F-5980-F4A4662C0D3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C8925B-F647-2819-FF98-A2181C40B100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8D738B-BAFA-F8FE-BE6E-3382F6DC6F5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6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0202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7FA64-62C1-7A57-F83B-5397A467F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DFE6D-3D7E-A93A-892C-DB7511AA55B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Public cible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5B0EC8-ED87-A663-9483-62EEDF388D95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Identifier les clients finaux du site internet </a:t>
            </a:r>
          </a:p>
          <a:p>
            <a:pPr lvl="1"/>
            <a:r>
              <a:rPr lang="fr-CH" dirty="0"/>
              <a:t>Avoir un graphisme cohérent</a:t>
            </a:r>
          </a:p>
          <a:p>
            <a:pPr lvl="1"/>
            <a:r>
              <a:rPr lang="fr-CH" dirty="0"/>
              <a:t>Expérience utilisateur selon le comportement du groupe cible </a:t>
            </a:r>
          </a:p>
          <a:p>
            <a:pPr lvl="1"/>
            <a:r>
              <a:rPr lang="fr-CH" dirty="0"/>
              <a:t>Anticiper le comportement utilisateur </a:t>
            </a:r>
          </a:p>
          <a:p>
            <a:endParaRPr lang="fr-CH" dirty="0"/>
          </a:p>
          <a:p>
            <a:r>
              <a:rPr lang="fr-CH" dirty="0"/>
              <a:t>Identification </a:t>
            </a:r>
          </a:p>
          <a:p>
            <a:pPr lvl="1"/>
            <a:r>
              <a:rPr lang="fr-CH" dirty="0"/>
              <a:t>Démographie (âge, localisation…)</a:t>
            </a:r>
          </a:p>
          <a:p>
            <a:pPr lvl="1"/>
            <a:r>
              <a:rPr lang="fr-CH" dirty="0"/>
              <a:t>Comportement (comment ils vont interagir avec le site)</a:t>
            </a:r>
          </a:p>
          <a:p>
            <a:pPr lvl="1"/>
            <a:r>
              <a:rPr lang="fr-CH" dirty="0"/>
              <a:t>Besoins et attentes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01D43F-46EB-4AB0-9821-843C772C3FB4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ABC28-7BF0-DFD5-A05A-14B3C80120FE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0EF31D-CFF6-B194-7CCB-F42978D63D4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7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46177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72017-0E42-88A9-AF34-1BB7241E5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F1B1AE-2C5B-8305-BF14-11C460DF9DC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Présentation du site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5D9034-177E-1045-C07C-DF7E4E392A0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Arborescence du site internet </a:t>
            </a:r>
          </a:p>
          <a:p>
            <a:pPr lvl="1"/>
            <a:r>
              <a:rPr lang="fr-CH" dirty="0"/>
              <a:t>Organisation des pages </a:t>
            </a:r>
          </a:p>
          <a:p>
            <a:pPr lvl="1"/>
            <a:r>
              <a:rPr lang="fr-CH" dirty="0"/>
              <a:t>Organisation de la navigation </a:t>
            </a:r>
          </a:p>
          <a:p>
            <a:pPr lvl="1"/>
            <a:endParaRPr lang="fr-CH" dirty="0"/>
          </a:p>
          <a:p>
            <a:r>
              <a:rPr lang="fr-CH" dirty="0"/>
              <a:t>Type de contenu </a:t>
            </a:r>
          </a:p>
          <a:p>
            <a:pPr lvl="1"/>
            <a:r>
              <a:rPr lang="fr-CH" dirty="0"/>
              <a:t>Ce que va contenir chaque page ou groupe de pages (texte, images, formulaire de contact)</a:t>
            </a:r>
          </a:p>
          <a:p>
            <a:pPr lvl="1"/>
            <a:endParaRPr lang="fr-CH" dirty="0"/>
          </a:p>
          <a:p>
            <a:pPr lvl="1"/>
            <a:endParaRPr lang="fr-CH" dirty="0"/>
          </a:p>
          <a:p>
            <a:pPr lvl="1"/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813AB4-E754-1C39-538C-8F479AEA6D3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C5409C-C2F4-4FDF-578E-9D6FB30BC04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4B8F9F-628F-42D9-FF2F-E74A4038B7C7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8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68884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7C779-4F94-B12A-08D8-E511BE2BE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0B2E9A-8808-1126-1457-CF61A309C05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H" b="1" dirty="0">
                <a:solidFill>
                  <a:srgbClr val="00B0F0"/>
                </a:solidFill>
              </a:rPr>
              <a:t>Fonctionnalités spécifiques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443CB-EE6D-87A2-0B24-4D4065BEDE51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Détails des fonctionnalités du site </a:t>
            </a:r>
          </a:p>
          <a:p>
            <a:endParaRPr lang="fr-CH" sz="2800" dirty="0"/>
          </a:p>
          <a:p>
            <a:r>
              <a:rPr lang="fr-CH" dirty="0"/>
              <a:t>Contenu tiers, API</a:t>
            </a:r>
          </a:p>
          <a:p>
            <a:endParaRPr lang="fr-CH" sz="2800" dirty="0"/>
          </a:p>
          <a:p>
            <a:r>
              <a:rPr lang="fr-CH" dirty="0"/>
              <a:t>Fonctionnalités du backend </a:t>
            </a:r>
          </a:p>
          <a:p>
            <a:pPr lvl="1"/>
            <a:r>
              <a:rPr lang="fr-CH" dirty="0"/>
              <a:t>Gestion des données </a:t>
            </a:r>
          </a:p>
          <a:p>
            <a:pPr lvl="1"/>
            <a:r>
              <a:rPr lang="fr-CH" dirty="0"/>
              <a:t>Logique métier (traitement des données)</a:t>
            </a:r>
          </a:p>
          <a:p>
            <a:pPr lvl="1"/>
            <a:r>
              <a:rPr lang="fr-CH" dirty="0"/>
              <a:t>Authentification des utilisateurs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B05EF6-EC67-7166-C6D6-6AFB4F5A3971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fr-FR"/>
              <a:t>www.formationcontinue.ch</a:t>
            </a:r>
            <a:endParaRPr lang="fr-CH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62CCC9-680D-3810-814A-10ECB79DD4D6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H"/>
              <a:t>info@formationcontinue.ch - 027 606 90 43</a:t>
            </a:r>
            <a:endParaRPr lang="fr-CH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CFFBDD-A4B1-B5DE-7D47-BCF17C6F2DC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C78844-CC5A-4589-9636-336429F5EFD4}" type="slidenum">
              <a:rPr lang="fr-CH" smtClean="0"/>
              <a:pPr/>
              <a:t>9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620183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Illustrator_2024.pptx" id="{DA8FF1D7-1AD0-4C60-853B-8673B69EDDC2}" vid="{CE837A82-D6CD-4B10-85DA-3CCFD98D709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ADED647879C0438CF8E82C57640556" ma:contentTypeVersion="13" ma:contentTypeDescription="Crée un document." ma:contentTypeScope="" ma:versionID="00f4e0568dd390bec9725791a76bcb1c">
  <xsd:schema xmlns:xsd="http://www.w3.org/2001/XMLSchema" xmlns:xs="http://www.w3.org/2001/XMLSchema" xmlns:p="http://schemas.microsoft.com/office/2006/metadata/properties" xmlns:ns2="268f7112-b9c5-4785-ad0c-ab52eb23d8c5" xmlns:ns3="c035e4b3-fc8f-4a06-b5ba-2e36197b4ba2" targetNamespace="http://schemas.microsoft.com/office/2006/metadata/properties" ma:root="true" ma:fieldsID="0f326ac98dfdde505e57dd5bb5c98722" ns2:_="" ns3:_="">
    <xsd:import namespace="268f7112-b9c5-4785-ad0c-ab52eb23d8c5"/>
    <xsd:import namespace="c035e4b3-fc8f-4a06-b5ba-2e36197b4b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f7112-b9c5-4785-ad0c-ab52eb23d8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e5965820-1b97-4994-ad5a-2b1f2cea3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35e4b3-fc8f-4a06-b5ba-2e36197b4ba2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68f7112-b9c5-4785-ad0c-ab52eb23d8c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75DFE4B-5A8E-4383-BD83-5D588C6D0120}"/>
</file>

<file path=customXml/itemProps2.xml><?xml version="1.0" encoding="utf-8"?>
<ds:datastoreItem xmlns:ds="http://schemas.openxmlformats.org/officeDocument/2006/customXml" ds:itemID="{91AAB499-9D46-43A8-BEB1-87362458D00E}"/>
</file>

<file path=customXml/itemProps3.xml><?xml version="1.0" encoding="utf-8"?>
<ds:datastoreItem xmlns:ds="http://schemas.openxmlformats.org/officeDocument/2006/customXml" ds:itemID="{AF37A99C-F8A4-4898-A4F0-38E50E86BD26}"/>
</file>

<file path=docProps/app.xml><?xml version="1.0" encoding="utf-8"?>
<Properties xmlns="http://schemas.openxmlformats.org/officeDocument/2006/extended-properties" xmlns:vt="http://schemas.openxmlformats.org/officeDocument/2006/docPropsVTypes">
  <Template>05_Illustrator_2024</Template>
  <TotalTime>241</TotalTime>
  <Words>826</Words>
  <Application>Microsoft Office PowerPoint</Application>
  <PresentationFormat>Grand écran</PresentationFormat>
  <Paragraphs>204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Thème Office</vt:lpstr>
      <vt:lpstr>Cahier des charges</vt:lpstr>
      <vt:lpstr>Cahier des charges </vt:lpstr>
      <vt:lpstr>Le cahier des charges</vt:lpstr>
      <vt:lpstr>Introduction et Contextualisation  </vt:lpstr>
      <vt:lpstr>Introduction (suite)</vt:lpstr>
      <vt:lpstr>Objectifs</vt:lpstr>
      <vt:lpstr>Public cible </vt:lpstr>
      <vt:lpstr>Présentation du site  </vt:lpstr>
      <vt:lpstr>Fonctionnalités spécifiques </vt:lpstr>
      <vt:lpstr>Design </vt:lpstr>
      <vt:lpstr>Développement technologique </vt:lpstr>
      <vt:lpstr>Hébergement et maintenance </vt:lpstr>
      <vt:lpstr>Calendrier de développement </vt:lpstr>
      <vt:lpstr>Rôles et responsabilités</vt:lpstr>
      <vt:lpstr>Devis</vt:lpstr>
      <vt:lpstr>Introduction </vt:lpstr>
      <vt:lpstr>Les frais supplémentaires  </vt:lpstr>
      <vt:lpstr>Le devis </vt:lpstr>
      <vt:lpstr>Le devis (suite)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Vanina Théodoloz</dc:creator>
  <cp:lastModifiedBy>Vanina Théodoloz</cp:lastModifiedBy>
  <cp:revision>18</cp:revision>
  <dcterms:created xsi:type="dcterms:W3CDTF">2024-03-06T21:31:35Z</dcterms:created>
  <dcterms:modified xsi:type="dcterms:W3CDTF">2024-03-07T01:33:13Z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0x010100D1ADED647879C0438CF8E82C57640556</vt:lpwstr>
  </property>
</Properties>
</file>