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5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6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7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79"/>
  </p:notesMasterIdLst>
  <p:handoutMasterIdLst>
    <p:handoutMasterId r:id="rId80"/>
  </p:handoutMasterIdLst>
  <p:sldIdLst>
    <p:sldId id="304" r:id="rId5"/>
    <p:sldId id="356" r:id="rId6"/>
    <p:sldId id="397" r:id="rId7"/>
    <p:sldId id="398" r:id="rId8"/>
    <p:sldId id="399" r:id="rId9"/>
    <p:sldId id="401" r:id="rId10"/>
    <p:sldId id="402" r:id="rId11"/>
    <p:sldId id="408" r:id="rId12"/>
    <p:sldId id="403" r:id="rId13"/>
    <p:sldId id="421" r:id="rId14"/>
    <p:sldId id="409" r:id="rId15"/>
    <p:sldId id="422" r:id="rId16"/>
    <p:sldId id="270" r:id="rId17"/>
    <p:sldId id="457" r:id="rId18"/>
    <p:sldId id="423" r:id="rId19"/>
    <p:sldId id="258" r:id="rId20"/>
    <p:sldId id="411" r:id="rId21"/>
    <p:sldId id="424" r:id="rId22"/>
    <p:sldId id="425" r:id="rId23"/>
    <p:sldId id="261" r:id="rId24"/>
    <p:sldId id="263" r:id="rId25"/>
    <p:sldId id="264" r:id="rId26"/>
    <p:sldId id="428" r:id="rId27"/>
    <p:sldId id="275" r:id="rId28"/>
    <p:sldId id="426" r:id="rId29"/>
    <p:sldId id="268" r:id="rId30"/>
    <p:sldId id="412" r:id="rId31"/>
    <p:sldId id="427" r:id="rId32"/>
    <p:sldId id="429" r:id="rId33"/>
    <p:sldId id="413" r:id="rId34"/>
    <p:sldId id="414" r:id="rId35"/>
    <p:sldId id="420" r:id="rId36"/>
    <p:sldId id="415" r:id="rId37"/>
    <p:sldId id="416" r:id="rId38"/>
    <p:sldId id="417" r:id="rId39"/>
    <p:sldId id="418" r:id="rId40"/>
    <p:sldId id="419" r:id="rId41"/>
    <p:sldId id="430" r:id="rId42"/>
    <p:sldId id="431" r:id="rId43"/>
    <p:sldId id="460" r:id="rId44"/>
    <p:sldId id="435" r:id="rId45"/>
    <p:sldId id="432" r:id="rId46"/>
    <p:sldId id="448" r:id="rId47"/>
    <p:sldId id="433" r:id="rId48"/>
    <p:sldId id="434" r:id="rId49"/>
    <p:sldId id="449" r:id="rId50"/>
    <p:sldId id="262" r:id="rId51"/>
    <p:sldId id="265" r:id="rId52"/>
    <p:sldId id="471" r:id="rId53"/>
    <p:sldId id="461" r:id="rId54"/>
    <p:sldId id="462" r:id="rId55"/>
    <p:sldId id="473" r:id="rId56"/>
    <p:sldId id="474" r:id="rId57"/>
    <p:sldId id="450" r:id="rId58"/>
    <p:sldId id="472" r:id="rId59"/>
    <p:sldId id="475" r:id="rId60"/>
    <p:sldId id="476" r:id="rId61"/>
    <p:sldId id="272" r:id="rId62"/>
    <p:sldId id="452" r:id="rId63"/>
    <p:sldId id="436" r:id="rId64"/>
    <p:sldId id="438" r:id="rId65"/>
    <p:sldId id="451" r:id="rId66"/>
    <p:sldId id="439" r:id="rId67"/>
    <p:sldId id="271" r:id="rId68"/>
    <p:sldId id="440" r:id="rId69"/>
    <p:sldId id="273" r:id="rId70"/>
    <p:sldId id="274" r:id="rId71"/>
    <p:sldId id="441" r:id="rId72"/>
    <p:sldId id="458" r:id="rId73"/>
    <p:sldId id="447" r:id="rId74"/>
    <p:sldId id="453" r:id="rId75"/>
    <p:sldId id="454" r:id="rId76"/>
    <p:sldId id="456" r:id="rId77"/>
    <p:sldId id="459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F83A3EE-39B9-49BB-AABD-C778AF56F95E}">
          <p14:sldIdLst>
            <p14:sldId id="304"/>
          </p14:sldIdLst>
        </p14:section>
        <p14:section name="Introduction" id="{23EBF408-9852-43A6-A1ED-E106542F3300}">
          <p14:sldIdLst>
            <p14:sldId id="356"/>
            <p14:sldId id="397"/>
            <p14:sldId id="398"/>
            <p14:sldId id="399"/>
            <p14:sldId id="401"/>
            <p14:sldId id="402"/>
            <p14:sldId id="408"/>
            <p14:sldId id="403"/>
            <p14:sldId id="421"/>
            <p14:sldId id="409"/>
            <p14:sldId id="422"/>
            <p14:sldId id="270"/>
            <p14:sldId id="457"/>
          </p14:sldIdLst>
        </p14:section>
        <p14:section name="Les sélecteurs" id="{329E4439-AC9F-4D89-B6CA-01EB78834A85}">
          <p14:sldIdLst>
            <p14:sldId id="423"/>
            <p14:sldId id="258"/>
            <p14:sldId id="411"/>
            <p14:sldId id="424"/>
            <p14:sldId id="425"/>
            <p14:sldId id="261"/>
            <p14:sldId id="263"/>
            <p14:sldId id="264"/>
            <p14:sldId id="428"/>
            <p14:sldId id="275"/>
            <p14:sldId id="426"/>
            <p14:sldId id="268"/>
            <p14:sldId id="412"/>
            <p14:sldId id="427"/>
            <p14:sldId id="429"/>
            <p14:sldId id="413"/>
            <p14:sldId id="414"/>
            <p14:sldId id="420"/>
            <p14:sldId id="415"/>
            <p14:sldId id="416"/>
            <p14:sldId id="417"/>
            <p14:sldId id="418"/>
            <p14:sldId id="419"/>
            <p14:sldId id="430"/>
            <p14:sldId id="431"/>
            <p14:sldId id="460"/>
          </p14:sldIdLst>
        </p14:section>
        <p14:section name="Mise en forme" id="{7E3CA637-D7C3-4D84-8161-16774B50BF15}">
          <p14:sldIdLst>
            <p14:sldId id="435"/>
            <p14:sldId id="432"/>
            <p14:sldId id="448"/>
            <p14:sldId id="433"/>
            <p14:sldId id="434"/>
            <p14:sldId id="449"/>
            <p14:sldId id="262"/>
            <p14:sldId id="265"/>
            <p14:sldId id="471"/>
            <p14:sldId id="461"/>
            <p14:sldId id="462"/>
            <p14:sldId id="473"/>
            <p14:sldId id="474"/>
            <p14:sldId id="450"/>
            <p14:sldId id="472"/>
            <p14:sldId id="475"/>
            <p14:sldId id="476"/>
            <p14:sldId id="272"/>
          </p14:sldIdLst>
        </p14:section>
        <p14:section name="Le texte" id="{53842404-2C47-4793-8776-29FDD1B19E5E}">
          <p14:sldIdLst>
            <p14:sldId id="452"/>
            <p14:sldId id="436"/>
            <p14:sldId id="438"/>
            <p14:sldId id="451"/>
            <p14:sldId id="439"/>
            <p14:sldId id="271"/>
            <p14:sldId id="440"/>
            <p14:sldId id="273"/>
            <p14:sldId id="274"/>
            <p14:sldId id="441"/>
            <p14:sldId id="458"/>
            <p14:sldId id="447"/>
            <p14:sldId id="453"/>
            <p14:sldId id="454"/>
            <p14:sldId id="456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0929"/>
  </p:normalViewPr>
  <p:slideViewPr>
    <p:cSldViewPr>
      <p:cViewPr varScale="1">
        <p:scale>
          <a:sx n="114" d="100"/>
          <a:sy n="114" d="100"/>
        </p:scale>
        <p:origin x="496" y="16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24.02.24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2/24/24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https://learn.co/lessons/CSS-Fundamentals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https://developer.mozilla.org/fr/docs/Web/CSS/background-attachment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7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https://www.w3schools.com/css/css_border_sides.asp</a:t>
            </a:r>
          </a:p>
          <a:p>
            <a:r>
              <a:rPr lang="fr-CH" dirty="0"/>
              <a:t>https://www.w3schools.com/css/css_border_shorthand.asp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A2F1E-9F16-F4AD-4B9F-535F159E5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31CB54-D4A0-6A40-454B-A3FBAFBB4D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9772D6-E387-C5E9-7638-65DBBA7D4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https://www.w3schools.com/css/css_border_sides.asp</a:t>
            </a:r>
          </a:p>
          <a:p>
            <a:r>
              <a:rPr lang="fr-CH" dirty="0"/>
              <a:t>https://www.w3schools.com/css/css_border_shorthand.asp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A890ED-7F2F-A9B3-0993-3D3B3BE15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7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https://developer.mozilla.org/fr/docs/Learn/CSS/Styling_text/Fundamentals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1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Plus de propriétés sur w3s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8707-7824-459A-8A6E-BB68ECC6E5A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8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8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co/lessons/CSS-Fundament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2.xml"/><Relationship Id="rId7" Type="http://schemas.openxmlformats.org/officeDocument/2006/relationships/image" Target="../media/image1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14.jpe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62.xml"/><Relationship Id="rId7" Type="http://schemas.openxmlformats.org/officeDocument/2006/relationships/image" Target="../media/image15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eveloper.mozilla.org/fr/docs/Web/CSS/Attribute_selector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20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fr/docs/Web/CSS/CSS_Selectors" TargetMode="External"/><Relationship Id="rId3" Type="http://schemas.openxmlformats.org/officeDocument/2006/relationships/tags" Target="../tags/tag81.xml"/><Relationship Id="rId7" Type="http://schemas.openxmlformats.org/officeDocument/2006/relationships/hyperlink" Target="https://www.w3schools.com/cssref/css_selectors.asp" TargetMode="Externa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tags" Target="../tags/tag83.xml"/><Relationship Id="rId10" Type="http://schemas.openxmlformats.org/officeDocument/2006/relationships/hyperlink" Target="https://www.w3schools.com/css/exercise.asp?filename=exercise_selectors1" TargetMode="External"/><Relationship Id="rId4" Type="http://schemas.openxmlformats.org/officeDocument/2006/relationships/tags" Target="../tags/tag82.xml"/><Relationship Id="rId9" Type="http://schemas.openxmlformats.org/officeDocument/2006/relationships/hyperlink" Target="http://flukeout.github.io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23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hyperlink" Target="https://edu.gcfglobal.org/en/basic-css/the-css-box-model/1/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24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image" Target="../media/image23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28.xml"/><Relationship Id="rId7" Type="http://schemas.openxmlformats.org/officeDocument/2006/relationships/hyperlink" Target="https://www.w3schools.com/colors/colors_names.asp" TargetMode="Externa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olors/colors_rgb.asp" TargetMode="External"/><Relationship Id="rId3" Type="http://schemas.openxmlformats.org/officeDocument/2006/relationships/tags" Target="../tags/tag133.xml"/><Relationship Id="rId7" Type="http://schemas.openxmlformats.org/officeDocument/2006/relationships/hyperlink" Target="https://www.w3schools.com/colors/colors_picker.asp?colorhex=ff0000" TargetMode="Externa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135.xml"/><Relationship Id="rId10" Type="http://schemas.openxmlformats.org/officeDocument/2006/relationships/hyperlink" Target="https://color.adobe.com/fr/create/color-wheel" TargetMode="External"/><Relationship Id="rId4" Type="http://schemas.openxmlformats.org/officeDocument/2006/relationships/tags" Target="../tags/tag134.xml"/><Relationship Id="rId9" Type="http://schemas.openxmlformats.org/officeDocument/2006/relationships/hyperlink" Target="https://htmlcolorcodes.com/f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exercise.asp?filename=exercise_boxmodel1" TargetMode="External"/><Relationship Id="rId3" Type="http://schemas.openxmlformats.org/officeDocument/2006/relationships/tags" Target="../tags/tag138.xml"/><Relationship Id="rId7" Type="http://schemas.openxmlformats.org/officeDocument/2006/relationships/hyperlink" Target="https://developer.mozilla.org/fr/docs/Learn/CSS/Building_blocks/Box_Model_Tasks" TargetMode="Externa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9" Type="http://schemas.openxmlformats.org/officeDocument/2006/relationships/hyperlink" Target="https://www.w3schools.com/css/exercise.asp?filename=exercise_css3_colors1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hyperlink" Target="https://www.w3schools.com/cssref/css3_pr_background.php" TargetMode="Externa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9.xml"/><Relationship Id="rId4" Type="http://schemas.openxmlformats.org/officeDocument/2006/relationships/tags" Target="../tags/tag14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hyperlink" Target="https://www.w3schools.com/cssref/css3_pr_background.php" TargetMode="Externa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4.xml"/><Relationship Id="rId4" Type="http://schemas.openxmlformats.org/officeDocument/2006/relationships/tags" Target="../tags/tag15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image" Target="../media/image28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image" Target="../media/image29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4.xml"/><Relationship Id="rId4" Type="http://schemas.openxmlformats.org/officeDocument/2006/relationships/tags" Target="../tags/tag16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hyperlink" Target="https://developer.mozilla.org/fr/docs/Web/CSS/outline" TargetMode="Externa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7" Type="http://schemas.openxmlformats.org/officeDocument/2006/relationships/image" Target="../media/image32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7" Type="http://schemas.openxmlformats.org/officeDocument/2006/relationships/image" Target="../media/image33.png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87.xml"/><Relationship Id="rId7" Type="http://schemas.openxmlformats.org/officeDocument/2006/relationships/image" Target="../media/image35.pn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9.xml"/><Relationship Id="rId4" Type="http://schemas.openxmlformats.org/officeDocument/2006/relationships/tags" Target="../tags/tag19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3_pr_resize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pr_pos_overflow.asp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s.google.com/" TargetMode="External"/><Relationship Id="rId3" Type="http://schemas.openxmlformats.org/officeDocument/2006/relationships/tags" Target="../tags/tag211.xml"/><Relationship Id="rId7" Type="http://schemas.openxmlformats.org/officeDocument/2006/relationships/hyperlink" Target="https://www.w3schools.com/css/css_font_google.asp" TargetMode="Externa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3.xml"/><Relationship Id="rId4" Type="http://schemas.openxmlformats.org/officeDocument/2006/relationships/tags" Target="../tags/tag2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_websafe_fonts.php" TargetMode="External"/><Relationship Id="rId3" Type="http://schemas.openxmlformats.org/officeDocument/2006/relationships/tags" Target="../tags/tag216.xml"/><Relationship Id="rId7" Type="http://schemas.openxmlformats.org/officeDocument/2006/relationships/image" Target="../media/image39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text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7" Type="http://schemas.openxmlformats.org/officeDocument/2006/relationships/image" Target="../media/image41.png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2.xml"/><Relationship Id="rId4" Type="http://schemas.openxmlformats.org/officeDocument/2006/relationships/tags" Target="../tags/tag22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/css_pseudo_classes.asp" TargetMode="External"/><Relationship Id="rId3" Type="http://schemas.openxmlformats.org/officeDocument/2006/relationships/tags" Target="../tags/tag234.xml"/><Relationship Id="rId7" Type="http://schemas.openxmlformats.org/officeDocument/2006/relationships/hyperlink" Target="https://developer.mozilla.org/fr/docs/Web/CSS/Pseudo-classes" TargetMode="Externa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6.xml"/><Relationship Id="rId4" Type="http://schemas.openxmlformats.org/officeDocument/2006/relationships/tags" Target="../tags/tag23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1.xml"/><Relationship Id="rId4" Type="http://schemas.openxmlformats.org/officeDocument/2006/relationships/tags" Target="../tags/tag24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7" Type="http://schemas.openxmlformats.org/officeDocument/2006/relationships/hyperlink" Target="https://developer.mozilla.org/fr/docs/Web/CSS/Pseudo-classes" TargetMode="Externa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6.xml"/><Relationship Id="rId4" Type="http://schemas.openxmlformats.org/officeDocument/2006/relationships/tags" Target="../tags/tag2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Le CSS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La mise </a:t>
            </a:r>
            <a:r>
              <a:rPr lang="fr-CH"/>
              <a:t>en forme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446C4-1F43-2444-502B-72884AD1E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9223F-3361-429D-C5D4-2204F13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CSS interne 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5B3EAA-91A4-94EF-28B8-AE31D6011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Avantages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6CC70C-C99E-D374-1CCB-2EDAEB0102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H" sz="2000" dirty="0"/>
              <a:t>Utile lorsqu’on souhaite agir sur une seule page </a:t>
            </a:r>
          </a:p>
          <a:p>
            <a:r>
              <a:rPr lang="fr-CH" sz="2000" dirty="0"/>
              <a:t>Les styles sont chargés avec le HTML </a:t>
            </a:r>
          </a:p>
          <a:p>
            <a:r>
              <a:rPr lang="fr-CH" sz="2000" dirty="0"/>
              <a:t>Réduit les requêtes HTTP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1165C2-2D55-9A01-10AD-4AFE4E1E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Désavantages 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C40EDB-DA3A-6C33-14BC-4B98EB0578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CH" sz="2000" dirty="0"/>
              <a:t>Manque de réutilisabilité </a:t>
            </a:r>
          </a:p>
          <a:p>
            <a:r>
              <a:rPr lang="fr-CH" sz="2000" dirty="0"/>
              <a:t>Augmente la taille du fichier HTML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0FA94C-2365-CFB3-E590-25D55AAE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3B2FE3-B52A-3401-A001-ED2937D6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28823C-DAA8-A49D-4CFB-490BC5DF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7906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728F2-13FD-14FF-A833-27269647A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4C777-14AF-EFB5-156D-C32C286CBB3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CSS externe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440E08-DF39-929E-F8E0-32F1C52D145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802416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Séparation du contenu HTML du style CSS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Placer les règles de mise en forme dans un autre fichier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Les fichiers de style sont liés au HTML dans la balise &lt;</a:t>
            </a:r>
            <a:r>
              <a:rPr lang="fr-CH" sz="2800" dirty="0" err="1">
                <a:latin typeface="Aptos" panose="020B0004020202020204" pitchFamily="34" charset="0"/>
              </a:rPr>
              <a:t>head</a:t>
            </a:r>
            <a:r>
              <a:rPr lang="fr-CH" sz="2800" dirty="0">
                <a:latin typeface="Aptos" panose="020B0004020202020204" pitchFamily="34" charset="0"/>
              </a:rPr>
              <a:t>&gt; via la balise &lt;</a:t>
            </a:r>
            <a:r>
              <a:rPr lang="fr-CH" sz="2800" dirty="0" err="1">
                <a:latin typeface="Aptos" panose="020B0004020202020204" pitchFamily="34" charset="0"/>
              </a:rPr>
              <a:t>link</a:t>
            </a:r>
            <a:r>
              <a:rPr lang="fr-CH" dirty="0">
                <a:latin typeface="Aptos" panose="020B0004020202020204" pitchFamily="34" charset="0"/>
              </a:rPr>
              <a:t>&gt;</a:t>
            </a:r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2D1A63-B99B-1CCC-86C7-A00BF88A9E7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B858ED-2D5A-A2C5-E30B-0F73A456E64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A47917-63E9-103A-1896-4071BA82B57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11</a:t>
            </a:fld>
            <a:endParaRPr lang="fr-CH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7AB4E8D-DE1D-2E8E-1298-967858D83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3922" y="4869160"/>
            <a:ext cx="6130971" cy="1152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41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630F6-35C1-EF8B-DFAF-6A2AB1210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59761-127A-04FA-DFF8-03D985E1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CSS externe 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B07AA-08A8-DB84-C9AF-48AA6E05E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Avantages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8E2D6-FB36-9DFC-229F-91A8115881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H" sz="2000" dirty="0"/>
              <a:t>Cohérence entre les pages</a:t>
            </a:r>
          </a:p>
          <a:p>
            <a:r>
              <a:rPr lang="fr-CH" sz="2000" dirty="0"/>
              <a:t>Facilite la maintenance et la mise à jour</a:t>
            </a:r>
          </a:p>
          <a:p>
            <a:r>
              <a:rPr lang="fr-CH" sz="2000" dirty="0"/>
              <a:t>Amélioration des performances grâce au cache du navigateur </a:t>
            </a:r>
          </a:p>
          <a:p>
            <a:r>
              <a:rPr lang="fr-CH" sz="2000" dirty="0"/>
              <a:t>Réduit la taille du fichier HTML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33E023-F892-2292-43BD-EC9865BD4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Désavantages 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4325DF-B644-4411-D814-294AA56910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CH" sz="2000" dirty="0"/>
              <a:t>Requête HTTP supplémentaire pour charger la feuille de style 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D4E1E4-9BE6-FB93-99B9-0EF217B6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32C425-81B2-0BAE-A39F-C8AB9DC4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FB185D-0BDE-6C75-D2DB-7984FEF0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3242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67A7A-2E77-48EB-951C-B1F97878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836712"/>
            <a:ext cx="8742317" cy="648072"/>
          </a:xfrm>
        </p:spPr>
        <p:txBody>
          <a:bodyPr>
            <a:no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La syntaxe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33D918-8C92-478D-9B7E-E91AD9C44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1E4B4A-4588-4C29-BB94-848167B66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DB5C448-6589-4E67-A88A-F954AA01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9AFC4C-5F45-4B1F-B41B-E660DF4BE3B4}"/>
              </a:ext>
            </a:extLst>
          </p:cNvPr>
          <p:cNvSpPr txBox="1"/>
          <p:nvPr/>
        </p:nvSpPr>
        <p:spPr bwMode="auto">
          <a:xfrm>
            <a:off x="1631504" y="4811958"/>
            <a:ext cx="7704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900" kern="0" dirty="0">
                <a:solidFill>
                  <a:schemeClr val="bg1">
                    <a:lumMod val="85000"/>
                  </a:schemeClr>
                </a:solidFill>
              </a:rPr>
              <a:t>Source :. </a:t>
            </a:r>
            <a:r>
              <a:rPr lang="fr-CH" sz="900" kern="0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https://learn.co/lessons/CSS-Fundamentals</a:t>
            </a:r>
            <a:r>
              <a:rPr lang="fr-CH" sz="900" kern="0" dirty="0">
                <a:solidFill>
                  <a:schemeClr val="bg1">
                    <a:lumMod val="85000"/>
                  </a:schemeClr>
                </a:solidFill>
              </a:rPr>
              <a:t>   </a:t>
            </a:r>
          </a:p>
        </p:txBody>
      </p:sp>
      <p:pic>
        <p:nvPicPr>
          <p:cNvPr id="1030" name="Picture 6" descr="Css Fundamentals - Learn.co">
            <a:extLst>
              <a:ext uri="{FF2B5EF4-FFF2-40B4-BE49-F238E27FC236}">
                <a16:creationId xmlns:a16="http://schemas.microsoft.com/office/drawing/2014/main" id="{951D4F13-0F70-49E6-B074-7EEAB79E98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636912"/>
            <a:ext cx="6451010" cy="21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0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881D0A-33B7-AF9E-F948-65EC58C2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ED934D-8F94-7912-F311-8471A9D1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12F28C-AFC0-5ACC-3C1D-2F44A0C6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14</a:t>
            </a:fld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6CA6FC-9384-A6E2-07CA-57BA7179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688564"/>
            <a:ext cx="5638756" cy="348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5FB37-70EB-AB2F-959B-EA39CFEEC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7A40B-5110-B3F8-C804-170E4335B89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LES SELECTEURS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A5451-EE84-BD8B-565D-92DD43AA677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C6A67C-2ADB-8B01-8BE0-78F3095A4BE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54547-929F-DDF3-C6ED-914A73BCF67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5916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26093-2E92-4FC5-A27D-EE57F8A8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de type (de balise)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2157F-2087-470C-B4BA-276C1038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132856"/>
            <a:ext cx="6912768" cy="4106330"/>
          </a:xfrm>
        </p:spPr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Cible les éléments d’un type </a:t>
            </a:r>
            <a:r>
              <a:rPr lang="fr-CH" b="1" dirty="0">
                <a:latin typeface="Aptos" panose="020B0004020202020204" pitchFamily="34" charset="0"/>
              </a:rPr>
              <a:t>balise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Applique le style à </a:t>
            </a:r>
            <a:r>
              <a:rPr lang="fr-CH" b="1" dirty="0">
                <a:latin typeface="Aptos" panose="020B0004020202020204" pitchFamily="34" charset="0"/>
              </a:rPr>
              <a:t>toutes les instances </a:t>
            </a:r>
            <a:r>
              <a:rPr lang="fr-CH" dirty="0">
                <a:latin typeface="Aptos" panose="020B0004020202020204" pitchFamily="34" charset="0"/>
              </a:rPr>
              <a:t>d’une balise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Définir </a:t>
            </a:r>
            <a:r>
              <a:rPr lang="fr-CH" b="1" dirty="0">
                <a:latin typeface="Aptos" panose="020B0004020202020204" pitchFamily="34" charset="0"/>
              </a:rPr>
              <a:t>les styles communs </a:t>
            </a:r>
            <a:r>
              <a:rPr lang="fr-CH" dirty="0">
                <a:latin typeface="Aptos" panose="020B0004020202020204" pitchFamily="34" charset="0"/>
              </a:rPr>
              <a:t>à tous les éléments d’un certain type </a:t>
            </a:r>
          </a:p>
          <a:p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60F5C4-0D85-43C8-A77F-1FC80CF1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077B30-8E12-454E-A775-D8F2DFAC0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8101F87-31C7-4012-955D-F97EE759C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B52203-E42A-4DA1-8EE8-FAA558963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3068960"/>
            <a:ext cx="4366009" cy="14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0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B9ED7-59E0-4CE0-9325-694AB72DD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21557-BFF1-5BEA-8BE7-1C4182BB8B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de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00CBE-6E19-42CA-55C2-AB2470ECB1E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Cible les</a:t>
            </a:r>
            <a:r>
              <a:rPr lang="fr-CH" dirty="0">
                <a:latin typeface="Aptos" panose="020B0004020202020204" pitchFamily="34" charset="0"/>
              </a:rPr>
              <a:t> éléments HTML qui ont un attribut class spécifique 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Une class peut être réutilisée sur plusieurs éléments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1122DE-6EC6-0C44-D2B8-B4ABF1F34C8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184A9-AA49-D731-EB27-BB667913009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98353-69A0-868C-75BB-AB8188CF8B3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17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04990B-3B52-7F32-287F-91E873A78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4926" y="4221088"/>
            <a:ext cx="2952328" cy="157873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5821FE9-EC2D-ADB4-B9C3-54D5F2E5E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7888" y="4221088"/>
            <a:ext cx="5143946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66497-ABC5-6EB4-788C-F12A452B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6E0C3-8F25-9D04-7EA6-303D2B8615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de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399F6-9164-0542-8015-F95867B92EE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418040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Nommer les classe</a:t>
            </a:r>
            <a:r>
              <a:rPr lang="fr-CH" dirty="0">
                <a:latin typeface="Aptos" panose="020B0004020202020204" pitchFamily="34" charset="0"/>
              </a:rPr>
              <a:t>s de manière cohérentes pour faciliter son utilisation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Styliser des éléments répétitifs 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Si une classe est redéfinie, c’est le dernier élément qui est pris en compte </a:t>
            </a:r>
          </a:p>
          <a:p>
            <a:endParaRPr lang="fr-FR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Syntaxe : commence par un point</a:t>
            </a: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652E8-0FDB-1FA1-E5F3-56F9C6F6D43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E6DCA2-64C6-CD4B-03B9-89982AD5587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65F0F-D110-94AB-A55A-785E9936FAA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  <p:pic>
        <p:nvPicPr>
          <p:cNvPr id="6146" name="Picture 2" descr="icône des bonnes pratiques 16451362 Art vectoriel chez Vecteezy">
            <a:extLst>
              <a:ext uri="{FF2B5EF4-FFF2-40B4-BE49-F238E27FC236}">
                <a16:creationId xmlns:a16="http://schemas.microsoft.com/office/drawing/2014/main" id="{23250056-94DD-084B-F6AF-8960FF81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589" y="1801214"/>
            <a:ext cx="3717032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0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F7B1-5780-B7E9-6869-7098FFD39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68740-28BA-AAB4-DEB2-3F4CD061C3C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d’identifiants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C5D15-CBA1-513D-4A63-191BAC3ED70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Cible un élément HTML unique avec un attribut id spécifique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Chaque identifiant doit être unique dans le document HTML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Commence par un #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0D10C1-A427-85C1-730F-6F42ED25DEE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1F6A47-B1AB-FE82-15FB-DD6C2C8E5D9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BFA21B-6F32-543F-AD83-AA1CE194E1B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19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27597F2-3E02-23BC-047B-3194D986D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1696" y="4652476"/>
            <a:ext cx="3234539" cy="120379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131C8A-BAFA-9B33-DF97-53477F6233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7888" y="4770412"/>
            <a:ext cx="6374869" cy="100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2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INTRODUCTION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9281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9A004-CA37-47A0-9B73-93213BED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universels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34ED1-52D2-45B8-A9D6-0AD0F230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72" y="2370045"/>
            <a:ext cx="8742759" cy="3429000"/>
          </a:xfrm>
        </p:spPr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Cible tous les éléments 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* l’étoile cible tous les éléments de la page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Attention, ce sont bien tous les éléments qui sont pris en compte, ce qui peut avoir des répercussions sur toute la page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F44812-93C5-40C5-B3DC-66125FDBF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108198-7AC1-42A1-97E4-269B35641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20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ED2DC15-70C4-4BA6-9C9E-D23A900C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FD3D1A-34FA-402E-9754-BC1498F1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1556792"/>
            <a:ext cx="2232248" cy="147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1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F7C3C-7B78-4987-A919-037A2116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d’attributs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010381-D7D7-4F21-8E21-D1C92F3F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Cible les attributs définis ou une valeur d’attribut 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Les différentes syntaxes : </a:t>
            </a:r>
            <a:r>
              <a:rPr lang="fr-CH" sz="1800" b="0" dirty="0">
                <a:latin typeface="Aptos" panose="020B0004020202020204" pitchFamily="34" charset="0"/>
                <a:hlinkClick r:id="rId2"/>
              </a:rPr>
              <a:t>https://developer.mozilla.org/fr/docs/Web/CSS/Attribute_selectors</a:t>
            </a:r>
            <a:endParaRPr lang="fr-CH" sz="1800" b="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fr-CH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F8CAB4-44DE-4EB0-BB5B-E56353D26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DD8B6A-4E04-4271-A1A1-9BFB7FF60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46E80BC-61EB-4F2F-A59A-ABA803074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BDA411-8A2B-475C-B497-307C5C35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6" y="4437112"/>
            <a:ext cx="4917944" cy="11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2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CFBB7-86C8-426B-97E2-B755A760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Rappel des sélecteurs 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F457E9FB-9BC8-49D3-A7D6-93EDBE0CF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31881"/>
              </p:ext>
            </p:extLst>
          </p:nvPr>
        </p:nvGraphicFramePr>
        <p:xfrm>
          <a:off x="1265899" y="2492896"/>
          <a:ext cx="9201282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325">
                  <a:extLst>
                    <a:ext uri="{9D8B030D-6E8A-4147-A177-3AD203B41FA5}">
                      <a16:colId xmlns:a16="http://schemas.microsoft.com/office/drawing/2014/main" val="1001365927"/>
                    </a:ext>
                  </a:extLst>
                </a:gridCol>
                <a:gridCol w="5977957">
                  <a:extLst>
                    <a:ext uri="{9D8B030D-6E8A-4147-A177-3AD203B41FA5}">
                      <a16:colId xmlns:a16="http://schemas.microsoft.com/office/drawing/2014/main" val="3629616663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fr-CH" sz="2400" dirty="0">
                          <a:latin typeface="Aptos" panose="020B0004020202020204" pitchFamily="34" charset="0"/>
                        </a:rPr>
                        <a:t>Cible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400" dirty="0">
                          <a:latin typeface="Aptos" panose="020B0004020202020204" pitchFamily="34" charset="0"/>
                        </a:rPr>
                        <a:t>Syntaxe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86951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Balise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800" dirty="0" err="1">
                          <a:latin typeface="Aptos" panose="020B0004020202020204" pitchFamily="34" charset="0"/>
                        </a:rPr>
                        <a:t>nom_de_la_balise</a:t>
                      </a:r>
                      <a:endParaRPr lang="fr-CH" sz="28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5639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.</a:t>
                      </a:r>
                      <a:r>
                        <a:rPr lang="fr-CH" sz="2800" dirty="0" err="1">
                          <a:latin typeface="Aptos" panose="020B0004020202020204" pitchFamily="34" charset="0"/>
                        </a:rPr>
                        <a:t>nom_de_la_classe</a:t>
                      </a:r>
                      <a:endParaRPr lang="fr-CH" sz="28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9502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Identifiant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#nom_de_l_id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23637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Sélecteur universel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71573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Attributs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800" dirty="0">
                          <a:latin typeface="Aptos" panose="020B0004020202020204" pitchFamily="34" charset="0"/>
                        </a:rPr>
                        <a:t>[attribut]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2988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85242A-5E28-4DA3-A9E1-399FC7532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6A81D7-45C9-461D-B5D5-E23209988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CB8CAF7-CF86-48B2-8D6E-71A9E82A0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59893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54FEB-A0D0-723A-8C55-A9CB8FF58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3EC5F-EA8E-6817-A441-0A90BD537B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LES COMBINATEURS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9B0203-CEFD-28B5-B65E-2581E9CF45F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01F70C-F23A-EB24-463D-DB1FF4D3F03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054FD3-0CAB-AA9C-8E87-B4711EAA7D8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502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A362C-72A1-44A6-B6C0-DB72DEF6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multiples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91FD03-FC14-4DDE-87E8-9EEC31BB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879"/>
            <a:ext cx="6409928" cy="3828083"/>
          </a:xfrm>
        </p:spPr>
        <p:txBody>
          <a:bodyPr/>
          <a:lstStyle/>
          <a:p>
            <a:r>
              <a:rPr lang="fr-FR" dirty="0">
                <a:latin typeface="Aptos" panose="020B0004020202020204" pitchFamily="34" charset="0"/>
              </a:rPr>
              <a:t>Permet d'appliquer un même ensemble de règles CSS à plusieurs sélecteurs différents</a:t>
            </a:r>
          </a:p>
          <a:p>
            <a:pPr marL="0" indent="0">
              <a:buNone/>
            </a:pPr>
            <a:endParaRPr lang="fr-FR" dirty="0">
              <a:latin typeface="Aptos" panose="020B0004020202020204" pitchFamily="34" charset="0"/>
            </a:endParaRPr>
          </a:p>
          <a:p>
            <a:r>
              <a:rPr lang="fr-FR" dirty="0">
                <a:latin typeface="Aptos" panose="020B0004020202020204" pitchFamily="34" charset="0"/>
              </a:rPr>
              <a:t>Séparés par des virgules et permettent d'éviter la répétition de règles CSS</a:t>
            </a:r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8EA833-93A2-491D-B4B5-F9E642AFB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5B36EB-01A9-4EC1-90FE-C65B930E3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B827720-AD10-44D5-BCF6-BDBC6A45F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4BF0FA-763D-45B3-9559-82B91782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3068960"/>
            <a:ext cx="3471393" cy="1361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69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A6737-DD08-A8B9-19DF-388C168EC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2689D-96CB-1385-EB21-9CB596DEEE8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 voisin direct +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7A96B-8509-6D4D-4D44-EA27171F40A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Cible un élément qui est immédiatement précédé par un autre élément spécifique sur le même niveau d’arborescence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Par exemple :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Un paragraphe qui suit n’importe quel titre h1 </a:t>
            </a: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D77BB-076A-1BE5-51FC-6D1F11421A1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79CDF-67F6-AEFF-F3AE-DB5CC537021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5A7AA9-2F6B-6EC9-08CA-CB532B46405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25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591EBB-5D9C-87FF-2A9A-206D2F273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2264" y="4365104"/>
            <a:ext cx="249170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27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4F775-A0EF-4995-BF1C-57313475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éléments enfant &gt;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73AD1D-395C-4635-AC85-A3331C000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755C9A-7AD8-4DD1-BDDB-8C7FD46F4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1F26456-9933-4CFF-9A6F-29BA5C61B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BB6574B-9DA3-AA12-F7C5-EDF3AC57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</p:txBody>
      </p:sp>
      <p:pic>
        <p:nvPicPr>
          <p:cNvPr id="9" name="Espace réservé du contenu 7">
            <a:extLst>
              <a:ext uri="{FF2B5EF4-FFF2-40B4-BE49-F238E27FC236}">
                <a16:creationId xmlns:a16="http://schemas.microsoft.com/office/drawing/2014/main" id="{6E02D3AA-52AE-43D2-A52C-4B7C24A6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151" y="3573016"/>
            <a:ext cx="4961314" cy="155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12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577EE-35B4-C5DC-5B47-010D5AB0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D79FC-3156-78C0-AB61-4338C2906E3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sélecteurs avancés CSS3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2BA0CE-CDA9-F143-17DC-8142AD3FD37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9177" y="18478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Les sélecteurs de </a:t>
            </a:r>
            <a:r>
              <a:rPr lang="fr-CH" sz="2800" b="1" dirty="0">
                <a:latin typeface="Aptos" panose="020B0004020202020204" pitchFamily="34" charset="0"/>
              </a:rPr>
              <a:t>pseudo-class</a:t>
            </a:r>
            <a:r>
              <a:rPr lang="fr-CH" sz="2800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:</a:t>
            </a:r>
            <a:r>
              <a:rPr lang="fr-CH" dirty="0" err="1">
                <a:latin typeface="Aptos" panose="020B0004020202020204" pitchFamily="34" charset="0"/>
              </a:rPr>
              <a:t>nth-child</a:t>
            </a:r>
            <a:r>
              <a:rPr lang="fr-CH" dirty="0">
                <a:latin typeface="Aptos" panose="020B0004020202020204" pitchFamily="34" charset="0"/>
              </a:rPr>
              <a:t>(n): Cible l'enfant n de ses parents</a:t>
            </a:r>
          </a:p>
          <a:p>
            <a:pPr lvl="1"/>
            <a:r>
              <a:rPr lang="fr-FR" dirty="0" err="1">
                <a:latin typeface="Aptos" panose="020B0004020202020204" pitchFamily="34" charset="0"/>
              </a:rPr>
              <a:t>li:nth-child</a:t>
            </a:r>
            <a:r>
              <a:rPr lang="fr-FR" dirty="0">
                <a:latin typeface="Aptos" panose="020B0004020202020204" pitchFamily="34" charset="0"/>
              </a:rPr>
              <a:t>(2) cible le deuxième élément li</a:t>
            </a: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r>
              <a:rPr lang="fr-FR" dirty="0">
                <a:latin typeface="Aptos" panose="020B0004020202020204" pitchFamily="34" charset="0"/>
              </a:rPr>
              <a:t>Sélecteur de </a:t>
            </a:r>
            <a:r>
              <a:rPr lang="fr-FR" b="1" dirty="0">
                <a:latin typeface="Aptos" panose="020B0004020202020204" pitchFamily="34" charset="0"/>
              </a:rPr>
              <a:t>négation</a:t>
            </a:r>
            <a:r>
              <a:rPr lang="fr-FR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:not : Exclu les sélecteurs qui correspondent au sélecteur</a:t>
            </a: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Mais </a:t>
            </a:r>
            <a:r>
              <a:rPr lang="en-US" dirty="0" err="1">
                <a:latin typeface="Aptos" panose="020B0004020202020204" pitchFamily="34" charset="0"/>
              </a:rPr>
              <a:t>aussi</a:t>
            </a:r>
            <a:r>
              <a:rPr lang="en-US" dirty="0">
                <a:latin typeface="Aptos" panose="020B0004020202020204" pitchFamily="34" charset="0"/>
              </a:rPr>
              <a:t> :first-child, :last-child, :first-of-type, :last-of-type, :nth-of-type, empty,...</a:t>
            </a:r>
          </a:p>
          <a:p>
            <a:pPr marL="0" indent="0">
              <a:buNone/>
            </a:pPr>
            <a:r>
              <a:rPr lang="fr-FR" dirty="0">
                <a:latin typeface="Aptos" panose="020B0004020202020204" pitchFamily="34" charset="0"/>
              </a:rPr>
              <a:t>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56647D-1762-17E6-4073-EC030264C53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263BB-8586-B3C4-CDC6-1BDC57EAC79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70B726-2390-FC25-863D-3CB023B6767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71299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AA8A4-B32E-E8F8-0BEC-91589EACA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0195-A66C-E7B7-C0FB-D4D97DE5040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Aller plus loin avec les sélecteurs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681EE-421F-F72D-FAFA-24C5063639A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058000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Documentation : </a:t>
            </a:r>
          </a:p>
          <a:p>
            <a:pPr lvl="1"/>
            <a:r>
              <a:rPr lang="fr-CH" sz="1400" dirty="0">
                <a:solidFill>
                  <a:srgbClr val="00B0F0"/>
                </a:solidFill>
                <a:latin typeface="Aptos" panose="020B00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https://www.w3schools.com/cssref/css_selectors.asp</a:t>
            </a:r>
            <a:endParaRPr lang="fr-CH" sz="1400" dirty="0">
              <a:solidFill>
                <a:srgbClr val="00B0F0"/>
              </a:solidFill>
              <a:latin typeface="Aptos" panose="020B0004020202020204" pitchFamily="34" charset="0"/>
            </a:endParaRPr>
          </a:p>
          <a:p>
            <a:pPr lvl="1"/>
            <a:r>
              <a:rPr lang="fr-CH" sz="1400" dirty="0">
                <a:solidFill>
                  <a:srgbClr val="00B0F0"/>
                </a:solidFill>
                <a:latin typeface="Aptos" panose="020B00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https://developer.mozilla.org/fr/docs/Web/CSS/CSS_Selectors</a:t>
            </a:r>
            <a:endParaRPr lang="fr-CH" sz="1400" dirty="0">
              <a:solidFill>
                <a:srgbClr val="00B0F0"/>
              </a:solidFill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Exercices : </a:t>
            </a:r>
          </a:p>
          <a:p>
            <a:pPr lvl="1"/>
            <a:r>
              <a:rPr lang="fr-FR" sz="2000" dirty="0">
                <a:solidFill>
                  <a:srgbClr val="00B0F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http://flukeout.github.io/</a:t>
            </a:r>
            <a:endParaRPr lang="fr-FR" sz="2000" dirty="0">
              <a:solidFill>
                <a:srgbClr val="00B0F0"/>
              </a:solidFill>
            </a:endParaRPr>
          </a:p>
          <a:p>
            <a:pPr lvl="1"/>
            <a:r>
              <a:rPr lang="fr-CH" sz="2000" dirty="0">
                <a:solidFill>
                  <a:srgbClr val="00B0F0"/>
                </a:solidFill>
                <a:latin typeface="Aptos" panose="020B00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https://www.w3schools.com/css/exercise.asp?filename=exercise_selectors1</a:t>
            </a:r>
            <a:r>
              <a:rPr lang="fr-CH" sz="2000" dirty="0">
                <a:solidFill>
                  <a:srgbClr val="00B0F0"/>
                </a:solidFill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0ED253-7A47-8B43-4BFB-58988BE02DB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F48F9E-2634-C7C6-B0FE-0B617D70280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BCB5A5-E9CC-65DE-A6DB-F39672F5C65E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28</a:t>
            </a:fld>
            <a:endParaRPr lang="fr-CH" dirty="0"/>
          </a:p>
        </p:txBody>
      </p:sp>
      <p:pic>
        <p:nvPicPr>
          <p:cNvPr id="7" name="Image 6" descr="Capture d’écran 2016-03-06 à 12.12.14.png">
            <a:extLst>
              <a:ext uri="{FF2B5EF4-FFF2-40B4-BE49-F238E27FC236}">
                <a16:creationId xmlns:a16="http://schemas.microsoft.com/office/drawing/2014/main" id="{391FD22B-0692-328B-A1E0-17D4CDEE618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385" y="2564904"/>
            <a:ext cx="3077630" cy="23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29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2D444-BC36-0723-1292-808065BCC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B3071-8F33-83E9-98AA-CE46396C8A9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LE BOX MODEL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160BE-3228-427C-5D76-4D8BB087DD3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205435-45B5-C534-A1C9-A1EAB07F40F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384315-1BD6-AEE8-5A75-9969EAAD710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318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F0502020204030204" pitchFamily="34" charset="0"/>
              </a:rPr>
              <a:t>Qu’est-ce que le CSS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553944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CSS (</a:t>
            </a:r>
            <a:r>
              <a:rPr lang="fr-CH" sz="2800" dirty="0" err="1">
                <a:latin typeface="Aptos" panose="020B0004020202020204" pitchFamily="34" charset="0"/>
              </a:rPr>
              <a:t>Cascading</a:t>
            </a:r>
            <a:r>
              <a:rPr lang="fr-CH" sz="2800" dirty="0">
                <a:latin typeface="Aptos" panose="020B0004020202020204" pitchFamily="34" charset="0"/>
              </a:rPr>
              <a:t> Style Sheets) </a:t>
            </a:r>
          </a:p>
          <a:p>
            <a:r>
              <a:rPr lang="fr-CH" dirty="0">
                <a:latin typeface="Aptos" panose="020B0004020202020204" pitchFamily="34" charset="0"/>
              </a:rPr>
              <a:t>Permet de définir le style des éléments HTML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Mise en page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Couleurs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Police </a:t>
            </a:r>
          </a:p>
          <a:p>
            <a:r>
              <a:rPr lang="fr-CH" dirty="0">
                <a:latin typeface="Aptos" panose="020B0004020202020204" pitchFamily="34" charset="0"/>
              </a:rPr>
              <a:t>Rendre votre site responsive design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  <p:pic>
        <p:nvPicPr>
          <p:cNvPr id="1026" name="Picture 2" descr="Cegef | HTML-CSS - Cegef">
            <a:extLst>
              <a:ext uri="{FF2B5EF4-FFF2-40B4-BE49-F238E27FC236}">
                <a16:creationId xmlns:a16="http://schemas.microsoft.com/office/drawing/2014/main" id="{C06B35B7-A323-E0B3-0DEC-3B09A47A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46" y="3980827"/>
            <a:ext cx="3537762" cy="186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0BD6B-9E14-B76A-53EC-62D2F0C83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5C4A9-A8C3-8C54-25BE-249520D915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 box model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995666-006D-4D87-6D1F-4D5962853DF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F449A-5F08-1C60-25CF-9EA099D81FB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88B32-F078-2775-3A23-476DAF8C776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30</a:t>
            </a:fld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8A950D-9C35-C576-3E91-05995CDA193B}"/>
              </a:ext>
            </a:extLst>
          </p:cNvPr>
          <p:cNvSpPr txBox="1"/>
          <p:nvPr/>
        </p:nvSpPr>
        <p:spPr>
          <a:xfrm>
            <a:off x="2855640" y="5589240"/>
            <a:ext cx="655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solidFill>
                  <a:schemeClr val="bg1">
                    <a:lumMod val="85000"/>
                  </a:schemeClr>
                </a:solidFill>
              </a:rPr>
              <a:t>Source : </a:t>
            </a:r>
            <a:r>
              <a:rPr lang="fr-CH" sz="1200" dirty="0">
                <a:solidFill>
                  <a:schemeClr val="bg1">
                    <a:lumMod val="8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https://edu.gcfglobal.org/en/basic-css/the-css-box-model/1/</a:t>
            </a:r>
            <a:r>
              <a:rPr lang="fr-CH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pic>
        <p:nvPicPr>
          <p:cNvPr id="9" name="Picture 4" descr="diagramme étiqueté du modèle de boîte, montrant les marges, les bordures et le remplissage">
            <a:extLst>
              <a:ext uri="{FF2B5EF4-FFF2-40B4-BE49-F238E27FC236}">
                <a16:creationId xmlns:a16="http://schemas.microsoft.com/office/drawing/2014/main" id="{5E71D67B-8DC4-97C5-CAD8-D144AA8D2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181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FE47-5B03-7531-C74F-289FD0A84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EB30F-188D-B72F-2D82-3CB496F8DC7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 modèle en box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2F3082-A1F1-0CB9-127B-63A398D56E2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315200" cy="4351338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Aptos" panose="020B0004020202020204" pitchFamily="34" charset="0"/>
              </a:rPr>
              <a:t>Chaque élément de bloc HTML est considéré comme une </a:t>
            </a:r>
            <a:r>
              <a:rPr lang="fr-FR" sz="2800" b="1" dirty="0">
                <a:latin typeface="Aptos" panose="020B0004020202020204" pitchFamily="34" charset="0"/>
              </a:rPr>
              <a:t>boîte</a:t>
            </a:r>
          </a:p>
          <a:p>
            <a:endParaRPr lang="fr-FR" sz="2800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Le modèle de boîte est crucial pour comprendre la mise en page CSS</a:t>
            </a:r>
          </a:p>
          <a:p>
            <a:endParaRPr lang="fr-FR" sz="2800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Il englobe quatre aspects : </a:t>
            </a:r>
            <a:r>
              <a:rPr lang="fr-FR" sz="2800" b="1" dirty="0">
                <a:latin typeface="Aptos" panose="020B0004020202020204" pitchFamily="34" charset="0"/>
              </a:rPr>
              <a:t>contenu</a:t>
            </a:r>
            <a:r>
              <a:rPr lang="fr-FR" sz="2800" dirty="0">
                <a:latin typeface="Aptos" panose="020B0004020202020204" pitchFamily="34" charset="0"/>
              </a:rPr>
              <a:t>, </a:t>
            </a:r>
            <a:r>
              <a:rPr lang="fr-FR" sz="2800" b="1" dirty="0" err="1">
                <a:latin typeface="Aptos" panose="020B0004020202020204" pitchFamily="34" charset="0"/>
              </a:rPr>
              <a:t>padding</a:t>
            </a:r>
            <a:r>
              <a:rPr lang="fr-FR" sz="2800" dirty="0">
                <a:latin typeface="Aptos" panose="020B0004020202020204" pitchFamily="34" charset="0"/>
              </a:rPr>
              <a:t>, </a:t>
            </a:r>
            <a:r>
              <a:rPr lang="fr-FR" sz="2800" b="1" dirty="0">
                <a:latin typeface="Aptos" panose="020B0004020202020204" pitchFamily="34" charset="0"/>
              </a:rPr>
              <a:t>bordure</a:t>
            </a:r>
            <a:r>
              <a:rPr lang="fr-FR" sz="2800" dirty="0">
                <a:latin typeface="Aptos" panose="020B0004020202020204" pitchFamily="34" charset="0"/>
              </a:rPr>
              <a:t> et </a:t>
            </a:r>
            <a:r>
              <a:rPr lang="fr-FR" sz="2800" b="1" dirty="0">
                <a:latin typeface="Aptos" panose="020B0004020202020204" pitchFamily="34" charset="0"/>
              </a:rPr>
              <a:t>marge</a:t>
            </a:r>
            <a:endParaRPr lang="fr-CH" sz="2800" b="1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56E1C-4AA8-7624-78C6-ED651A9F6FB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65072-2976-7BBF-3BCA-89D5E2291FE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002BD1-CD55-A753-1D7F-A76F0C2FC03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31</a:t>
            </a:fld>
            <a:endParaRPr lang="fr-CH" dirty="0"/>
          </a:p>
        </p:txBody>
      </p:sp>
      <p:pic>
        <p:nvPicPr>
          <p:cNvPr id="9218" name="Picture 2" descr="CSS: Box Model Explained. As any Frontend Developer, UI/UX… | by Andrew  Courter | Level Up Coding">
            <a:extLst>
              <a:ext uri="{FF2B5EF4-FFF2-40B4-BE49-F238E27FC236}">
                <a16:creationId xmlns:a16="http://schemas.microsoft.com/office/drawing/2014/main" id="{2C798D3A-209E-B6A7-EC21-F29B6B79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522" y="2643497"/>
            <a:ext cx="402178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24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7601D-2BB3-5505-ABC2-866CB6A1C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CD4E2-50F8-62E0-98BB-F42EA5E1C01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Style de la boite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526FF87-C868-64D5-AC7E-889EFB5C9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691284" y="1988840"/>
            <a:ext cx="6809432" cy="3791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BC413B-BCB2-5B60-D4B6-D47839F378F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C4650-0093-3F21-7A5F-02F1E5E9B3D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5FA12-D166-C166-1C36-D2E18AEF136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32</a:t>
            </a:fld>
            <a:endParaRPr lang="fr-CH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57F0A7-DF8A-2F49-8E0A-5BBFB298D113}"/>
              </a:ext>
            </a:extLst>
          </p:cNvPr>
          <p:cNvSpPr txBox="1"/>
          <p:nvPr/>
        </p:nvSpPr>
        <p:spPr>
          <a:xfrm>
            <a:off x="3438402" y="5907765"/>
            <a:ext cx="531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200" dirty="0">
                <a:solidFill>
                  <a:schemeClr val="bg1">
                    <a:lumMod val="85000"/>
                  </a:schemeClr>
                </a:solidFill>
              </a:rPr>
              <a:t>Source : © UGA-2023 Philippe GENOUD</a:t>
            </a:r>
          </a:p>
        </p:txBody>
      </p:sp>
    </p:spTree>
    <p:extLst>
      <p:ext uri="{BB962C8B-B14F-4D97-AF65-F5344CB8AC3E}">
        <p14:creationId xmlns:p14="http://schemas.microsoft.com/office/powerpoint/2010/main" val="1567132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EB3AC-E215-F860-C862-B09C119CB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FF23C-E6D9-BD77-E073-F3BF0E9E30F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Contenu de la boite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3F4C25-F606-FBEB-1D08-77C0BE616D4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769968" cy="4351338"/>
          </a:xfrm>
        </p:spPr>
        <p:txBody>
          <a:bodyPr>
            <a:normAutofit/>
          </a:bodyPr>
          <a:lstStyle/>
          <a:p>
            <a:r>
              <a:rPr lang="fr-CH" sz="2800" b="1" dirty="0">
                <a:latin typeface="Aptos" panose="020B0004020202020204" pitchFamily="34" charset="0"/>
              </a:rPr>
              <a:t>Marge</a:t>
            </a:r>
            <a:r>
              <a:rPr lang="fr-CH" sz="2800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Espace extérieur invisible autour de la bordure </a:t>
            </a:r>
          </a:p>
          <a:p>
            <a:r>
              <a:rPr lang="fr-CH" b="1" dirty="0">
                <a:latin typeface="Aptos" panose="020B0004020202020204" pitchFamily="34" charset="0"/>
              </a:rPr>
              <a:t>Bordure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Encadre le contenu et le </a:t>
            </a:r>
            <a:r>
              <a:rPr lang="fr-CH" dirty="0" err="1">
                <a:latin typeface="Aptos" panose="020B0004020202020204" pitchFamily="34" charset="0"/>
              </a:rPr>
              <a:t>padding</a:t>
            </a:r>
            <a:endParaRPr lang="fr-CH" dirty="0">
              <a:latin typeface="Aptos" panose="020B0004020202020204" pitchFamily="34" charset="0"/>
            </a:endParaRPr>
          </a:p>
          <a:p>
            <a:r>
              <a:rPr lang="fr-CH" b="1" dirty="0" err="1">
                <a:latin typeface="Aptos" panose="020B0004020202020204" pitchFamily="34" charset="0"/>
              </a:rPr>
              <a:t>Padding</a:t>
            </a:r>
            <a:r>
              <a:rPr lang="fr-CH" dirty="0">
                <a:latin typeface="Aptos" panose="020B0004020202020204" pitchFamily="34" charset="0"/>
              </a:rPr>
              <a:t> (</a:t>
            </a:r>
            <a:r>
              <a:rPr lang="fr-CH" dirty="0" err="1">
                <a:latin typeface="Aptos" panose="020B0004020202020204" pitchFamily="34" charset="0"/>
              </a:rPr>
              <a:t>rembourage</a:t>
            </a:r>
            <a:r>
              <a:rPr lang="fr-CH" dirty="0">
                <a:latin typeface="Aptos" panose="020B0004020202020204" pitchFamily="34" charset="0"/>
              </a:rPr>
              <a:t>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Espace entre le contenu et la bordure </a:t>
            </a:r>
          </a:p>
          <a:p>
            <a:r>
              <a:rPr lang="fr-CH" b="1" dirty="0">
                <a:latin typeface="Aptos" panose="020B0004020202020204" pitchFamily="34" charset="0"/>
              </a:rPr>
              <a:t>Contenu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Espace occupé par le contenu (texte, image)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3D66B5-8267-0D86-753E-3AAC9729722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FFFF11-8C7C-5B91-38F9-01C9D67821E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855BC5-C29E-E34D-C68B-7EA388BA7EE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33</a:t>
            </a:fld>
            <a:endParaRPr lang="fr-CH" dirty="0"/>
          </a:p>
        </p:txBody>
      </p:sp>
      <p:pic>
        <p:nvPicPr>
          <p:cNvPr id="7" name="Picture 4" descr="diagramme étiqueté du modèle de boîte, montrant les marges, les bordures et le remplissage">
            <a:extLst>
              <a:ext uri="{FF2B5EF4-FFF2-40B4-BE49-F238E27FC236}">
                <a16:creationId xmlns:a16="http://schemas.microsoft.com/office/drawing/2014/main" id="{64E1C363-04C8-BAD8-4B1C-38165FB9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2784810"/>
            <a:ext cx="4126632" cy="232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462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D4C34-6C42-645A-6C93-ED824EA43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C737F2-1580-9DC0-16A8-629300ECF46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Largeur et hauteur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D34212-A42F-A09D-7DC6-EE980C21713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 err="1">
                <a:latin typeface="Aptos" panose="020B0004020202020204" pitchFamily="34" charset="0"/>
              </a:rPr>
              <a:t>Width</a:t>
            </a:r>
            <a:r>
              <a:rPr lang="fr-CH" sz="2800" dirty="0">
                <a:latin typeface="Aptos" panose="020B0004020202020204" pitchFamily="34" charset="0"/>
              </a:rPr>
              <a:t> (largeur)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Contrôle la largeur de l’élément de contenu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dirty="0" err="1">
                <a:latin typeface="Aptos" panose="020B0004020202020204" pitchFamily="34" charset="0"/>
              </a:rPr>
              <a:t>Height</a:t>
            </a:r>
            <a:r>
              <a:rPr lang="fr-CH" dirty="0">
                <a:latin typeface="Aptos" panose="020B0004020202020204" pitchFamily="34" charset="0"/>
              </a:rPr>
              <a:t> (hauteur)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Contrôle la hauteur de l’élément de contenu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Peuvent avoir des valeurs </a:t>
            </a:r>
            <a:r>
              <a:rPr lang="fr-CH" b="1" dirty="0">
                <a:latin typeface="Aptos" panose="020B0004020202020204" pitchFamily="34" charset="0"/>
              </a:rPr>
              <a:t>fixes</a:t>
            </a:r>
            <a:r>
              <a:rPr lang="fr-CH" dirty="0">
                <a:latin typeface="Aptos" panose="020B0004020202020204" pitchFamily="34" charset="0"/>
              </a:rPr>
              <a:t> ou </a:t>
            </a:r>
            <a:r>
              <a:rPr lang="fr-CH" b="1" dirty="0">
                <a:latin typeface="Aptos" panose="020B0004020202020204" pitchFamily="34" charset="0"/>
              </a:rPr>
              <a:t>flexibles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99CF8-5B00-B0E8-1C6C-18754DE4764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2C8875-237F-8F83-BF38-A54CD2016C7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BAF872-59BC-3AF5-7A04-86648C48E7B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6639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D21DC-B9FC-B668-9AB8-E330C9FC9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EAB80-BF09-B38A-1290-CC8EB1AAB5D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Dimensions minimales et maximales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50549-7EE9-C3BD-2CFB-B013147CC68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min-</a:t>
            </a:r>
            <a:r>
              <a:rPr lang="fr-CH" dirty="0" err="1">
                <a:latin typeface="Aptos" panose="020B0004020202020204" pitchFamily="34" charset="0"/>
              </a:rPr>
              <a:t>height</a:t>
            </a:r>
            <a:r>
              <a:rPr lang="fr-CH" dirty="0">
                <a:latin typeface="Aptos" panose="020B0004020202020204" pitchFamily="34" charset="0"/>
              </a:rPr>
              <a:t> et min-</a:t>
            </a:r>
            <a:r>
              <a:rPr lang="fr-CH" dirty="0" err="1">
                <a:latin typeface="Aptos" panose="020B0004020202020204" pitchFamily="34" charset="0"/>
              </a:rPr>
              <a:t>width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Largeur et hauteur minimale qu’un élément peut avoir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Assure que l’élément ne devient pas trop petit 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min-</a:t>
            </a:r>
            <a:r>
              <a:rPr lang="fr-CH" dirty="0" err="1">
                <a:latin typeface="Aptos" panose="020B0004020202020204" pitchFamily="34" charset="0"/>
              </a:rPr>
              <a:t>height</a:t>
            </a:r>
            <a:r>
              <a:rPr lang="fr-CH" dirty="0">
                <a:latin typeface="Aptos" panose="020B0004020202020204" pitchFamily="34" charset="0"/>
              </a:rPr>
              <a:t> et min-</a:t>
            </a:r>
            <a:r>
              <a:rPr lang="fr-CH" dirty="0" err="1">
                <a:latin typeface="Aptos" panose="020B0004020202020204" pitchFamily="34" charset="0"/>
              </a:rPr>
              <a:t>width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Largeur et hauteur maximal qu’un élément peut avoir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Assure que l’élément ne s’étend pas trop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Flexibilité et contenu </a:t>
            </a:r>
            <a:r>
              <a:rPr lang="fr-CH" dirty="0" err="1">
                <a:latin typeface="Aptos" panose="020B0004020202020204" pitchFamily="34" charset="0"/>
              </a:rPr>
              <a:t>reactif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AC83F2-B0DC-6552-1763-61E260632F9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56E471-43B3-C4C8-8F25-E1F1B760C8E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F0D21-5DEC-72B2-EB97-3652B332577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08979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1941-9085-1822-C14E-7A9DA237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D02EC-6CC6-3D29-1724-183FA50251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Tailles fixes en CSS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507A9-99CC-0F84-585D-8CC040B90BF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Unités de mesure fixes </a:t>
            </a:r>
          </a:p>
          <a:p>
            <a:r>
              <a:rPr lang="fr-CH" dirty="0">
                <a:latin typeface="Aptos" panose="020B0004020202020204" pitchFamily="34" charset="0"/>
              </a:rPr>
              <a:t>Ne change pas de taille quel que soit l’affichage 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Avantages 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Prévisible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Facilité d’usage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Désavantages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Non-réactif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3D403A-8E53-F15A-5D5B-3DF4362D58B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22F173-5C04-863C-F470-30610C2C4E9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- 027 606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A8CFC7-24AF-93FD-A757-6412A6D77D2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36</a:t>
            </a:fld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0F3558-87BA-3391-DD55-2391668F4C3D}"/>
              </a:ext>
            </a:extLst>
          </p:cNvPr>
          <p:cNvSpPr txBox="1"/>
          <p:nvPr/>
        </p:nvSpPr>
        <p:spPr>
          <a:xfrm>
            <a:off x="7392144" y="4010418"/>
            <a:ext cx="2057400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/>
              <a:t>Unités de mesure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22473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A879A-A633-20D4-3613-C9251E22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CD310-098D-D229-FFF8-4FD26626DCC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Tailles flexibles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C6B1A-4480-9C6D-7C14-E92B0BEDC9D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Utilise des unités relatives ou pourcentages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Avantages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Responsive Design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Expérience utilisateur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Désavantage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Moins prévisible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Plus complexe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8BC9B-409C-4FDA-64E9-5DEB69382E1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68B0A-4BB5-B5AD-AB42-F3AD1A989BF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CC0B74-F21F-1272-8ED1-176C9649C1C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37</a:t>
            </a:fld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19D641-58B4-D3C2-2AD6-F24BC89EAE5F}"/>
              </a:ext>
            </a:extLst>
          </p:cNvPr>
          <p:cNvSpPr txBox="1"/>
          <p:nvPr/>
        </p:nvSpPr>
        <p:spPr>
          <a:xfrm>
            <a:off x="7392144" y="4010418"/>
            <a:ext cx="2057400" cy="1200329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/>
              <a:t>Unités de mesure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em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69511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7C932-9F45-0548-3AB5-F293D15C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864AB-A87D-1E8E-9147-9EE895F7994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La couleur CSS3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85EB7-B26C-5FEE-F81F-BDD592A72BE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79984" y="1737439"/>
            <a:ext cx="9002216" cy="2755503"/>
          </a:xfrm>
        </p:spPr>
        <p:txBody>
          <a:bodyPr>
            <a:normAutofit fontScale="92500" lnSpcReduction="10000"/>
          </a:bodyPr>
          <a:lstStyle/>
          <a:p>
            <a:r>
              <a:rPr lang="fr-CH" sz="2400" dirty="0">
                <a:latin typeface="Aptos" panose="020B0004020202020204" pitchFamily="34" charset="0"/>
              </a:rPr>
              <a:t>Les mots-clés </a:t>
            </a:r>
            <a:r>
              <a:rPr lang="fr-CH" sz="1200" dirty="0">
                <a:latin typeface="Aptos" panose="020B0004020202020204" pitchFamily="34" charset="0"/>
                <a:hlinkClick r:id="rId7"/>
              </a:rPr>
              <a:t>https://www.w3schools.com/colors/colors_names.asp</a:t>
            </a:r>
            <a:r>
              <a:rPr lang="fr-CH" sz="1200" dirty="0">
                <a:latin typeface="Aptos" panose="020B0004020202020204" pitchFamily="34" charset="0"/>
              </a:rPr>
              <a:t> </a:t>
            </a:r>
          </a:p>
          <a:p>
            <a:r>
              <a:rPr lang="fr-CH" sz="2400" dirty="0">
                <a:latin typeface="Aptos" panose="020B0004020202020204" pitchFamily="34" charset="0"/>
              </a:rPr>
              <a:t>RGB 	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Rouge, vert, bleu</a:t>
            </a:r>
          </a:p>
          <a:p>
            <a:r>
              <a:rPr lang="fr-CH" sz="2400" dirty="0">
                <a:latin typeface="Aptos" panose="020B0004020202020204" pitchFamily="34" charset="0"/>
              </a:rPr>
              <a:t>RGBA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Quatrième composant alpha pour l’opacité </a:t>
            </a:r>
          </a:p>
          <a:p>
            <a:r>
              <a:rPr lang="fr-CH" sz="2400" dirty="0">
                <a:latin typeface="Aptos" panose="020B0004020202020204" pitchFamily="34" charset="0"/>
              </a:rPr>
              <a:t>HSL et HSLA 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Teinte, saturation, luminosité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Ajout d’un composant alpha pour l’opacité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CB4B6-9717-37CA-5861-AE8146ABEE0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2F785E-E7CD-A187-74AC-90F33436401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313B6A-6C47-BAEF-A58C-7093F0921ED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38</a:t>
            </a:fld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7B462AA-1B09-EB10-0343-335B365605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703" y="4677029"/>
            <a:ext cx="8786192" cy="147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63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F7816-D6DD-A9AD-FD50-08D783ECB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36993-1950-B122-DBB8-5DED04E41F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couleurs :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5115A7-6E6C-1624-372A-F3411E3FC61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Sites : 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sz="1600" dirty="0">
                <a:latin typeface="Aptos" panose="020B0004020202020204" pitchFamily="34" charset="0"/>
                <a:hlinkClick r:id="rId7"/>
              </a:rPr>
              <a:t>https://www.w3schools.com/colors/default.asp</a:t>
            </a:r>
          </a:p>
          <a:p>
            <a:pPr lvl="1"/>
            <a:r>
              <a:rPr lang="fr-CH" sz="1600" dirty="0">
                <a:latin typeface="Aptos" panose="020B0004020202020204" pitchFamily="34" charset="0"/>
                <a:hlinkClick r:id="rId7"/>
              </a:rPr>
              <a:t>https://www.w3schools.com/colors/colors_picker.asp?colorhex=ff0000</a:t>
            </a:r>
            <a:r>
              <a:rPr lang="fr-CH" sz="1600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sz="1600" dirty="0">
                <a:latin typeface="Aptos" panose="020B0004020202020204" pitchFamily="34" charset="0"/>
                <a:hlinkClick r:id="rId8"/>
              </a:rPr>
              <a:t>https://www.w3schools.com/colors/colors_rgb.asp</a:t>
            </a:r>
            <a:endParaRPr lang="fr-CH" sz="1600" dirty="0">
              <a:latin typeface="Aptos" panose="020B0004020202020204" pitchFamily="34" charset="0"/>
            </a:endParaRPr>
          </a:p>
          <a:p>
            <a:pPr lvl="1"/>
            <a:r>
              <a:rPr lang="fr-CH" sz="1600" dirty="0">
                <a:latin typeface="Aptos" panose="020B0004020202020204" pitchFamily="34" charset="0"/>
                <a:hlinkClick r:id="rId9"/>
              </a:rPr>
              <a:t>https://htmlcolorcodes.com/fr/</a:t>
            </a:r>
            <a:endParaRPr lang="fr-CH" sz="1600" dirty="0">
              <a:latin typeface="Aptos" panose="020B0004020202020204" pitchFamily="34" charset="0"/>
            </a:endParaRPr>
          </a:p>
          <a:p>
            <a:pPr lvl="1"/>
            <a:r>
              <a:rPr lang="fr-CH" sz="1600" dirty="0">
                <a:latin typeface="Aptos" panose="020B0004020202020204" pitchFamily="34" charset="0"/>
                <a:hlinkClick r:id="rId10"/>
              </a:rPr>
              <a:t>https://color.adobe.com/fr/create/color-wheel</a:t>
            </a:r>
            <a:endParaRPr lang="fr-CH" sz="1600" dirty="0">
              <a:latin typeface="Aptos" panose="020B0004020202020204" pitchFamily="34" charset="0"/>
            </a:endParaRPr>
          </a:p>
          <a:p>
            <a:pPr lvl="1"/>
            <a:endParaRPr lang="fr-CH" sz="16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E99DD1-2A71-7ADC-8B1A-204DDB18273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6FB8D4-FFED-F3AC-AAAD-6F3FAC2D236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FB71F-D589-3E7F-13E1-7378987B797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39</a:t>
            </a:fld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A4D093-3434-17A4-D4BF-04AC4981D3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77" y="4297968"/>
            <a:ext cx="6552846" cy="207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4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B8EC1-D84C-8ED4-3CBA-6C7A9C82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56FBE-0224-91FD-5671-68FA23EFE35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Séparer contenu et style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1228D-9170-0CD4-0091-D687B8BA7A1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5401816" cy="4351338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Aptos" panose="020B0004020202020204" pitchFamily="34" charset="0"/>
              </a:rPr>
              <a:t>HTML (HyperText Markup Langage)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Définir le contenu et son organisation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Texte et titres </a:t>
            </a: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r>
              <a:rPr lang="fr-FR" dirty="0">
                <a:latin typeface="Aptos" panose="020B0004020202020204" pitchFamily="34" charset="0"/>
              </a:rPr>
              <a:t>CSS (</a:t>
            </a:r>
            <a:r>
              <a:rPr lang="fr-FR" dirty="0" err="1">
                <a:latin typeface="Aptos" panose="020B0004020202020204" pitchFamily="34" charset="0"/>
              </a:rPr>
              <a:t>Cascading</a:t>
            </a:r>
            <a:r>
              <a:rPr lang="fr-FR" dirty="0">
                <a:latin typeface="Aptos" panose="020B0004020202020204" pitchFamily="34" charset="0"/>
              </a:rPr>
              <a:t> Styles Sheets)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Présentation du contenu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Couleur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Taille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Bordures</a:t>
            </a:r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5E3B0-ED37-DF70-0F0A-56DF9F03A0F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D0B392-9E21-DFFC-05B2-82DE7217573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B4AC8-4B2C-7E54-50F6-5ACB8181F4B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</a:t>
            </a:fld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8BBD145-B18A-E550-F43C-2864395E9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8120" y="2564904"/>
            <a:ext cx="4905205" cy="24554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739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26976-5F18-C361-4C64-D915AB907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14F2F-892D-F0DD-260D-C5F8DCFDFC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Exercices en ligne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171FC-8CEF-B815-9A81-297FCF980F2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1800" dirty="0">
                <a:latin typeface="Aptos" panose="020B0004020202020204" pitchFamily="34" charset="0"/>
                <a:hlinkClick r:id="rId7"/>
              </a:rPr>
              <a:t>https://developer.mozilla.org/fr/docs/Learn/CSS/Building_blocks/Box_Model_Tasks</a:t>
            </a:r>
            <a:r>
              <a:rPr lang="fr-CH" sz="1800" dirty="0">
                <a:latin typeface="Aptos" panose="020B0004020202020204" pitchFamily="34" charset="0"/>
              </a:rPr>
              <a:t> (box model)</a:t>
            </a:r>
          </a:p>
          <a:p>
            <a:r>
              <a:rPr lang="fr-CH" sz="1800" dirty="0">
                <a:latin typeface="Aptos" panose="020B0004020202020204" pitchFamily="34" charset="0"/>
                <a:hlinkClick r:id="rId8"/>
              </a:rPr>
              <a:t>https://www.w3schools.com/css/exercise.asp?filename=exercise_boxmodel1</a:t>
            </a:r>
            <a:r>
              <a:rPr lang="fr-CH" sz="1800" dirty="0">
                <a:latin typeface="Aptos" panose="020B0004020202020204" pitchFamily="34" charset="0"/>
              </a:rPr>
              <a:t> (box model)</a:t>
            </a:r>
          </a:p>
          <a:p>
            <a:r>
              <a:rPr lang="fr-CH" sz="1800" dirty="0">
                <a:latin typeface="Aptos" panose="020B0004020202020204" pitchFamily="34" charset="0"/>
                <a:hlinkClick r:id="rId9"/>
              </a:rPr>
              <a:t>https://www.w3schools.com/css/exercise.asp?filename=exercise_css3_colors1</a:t>
            </a:r>
            <a:r>
              <a:rPr lang="fr-CH" sz="1800" dirty="0">
                <a:latin typeface="Aptos" panose="020B0004020202020204" pitchFamily="34" charset="0"/>
              </a:rPr>
              <a:t> (la couleur)</a:t>
            </a:r>
          </a:p>
          <a:p>
            <a:endParaRPr lang="fr-CH" sz="1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449DFA-63A7-4F49-B8E4-EF7DA12C6E9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D921D9-96C0-2524-277E-A58D5D6CCA9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8C9D42-B66F-F8D7-4D39-6BD4C38B94D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22830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63B33-E26D-F693-2394-403F7513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E84A6-E5B8-A371-4D35-62FF0648402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MISE EN FORME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C1651-460F-458A-4BB1-80898CC2516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E9BBCE-67AF-9AE1-01E8-C6D8704E8C9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469B1A-7655-954B-272C-F51606B53EA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51564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8D2C4-443E-D6D8-139C-CF9D0C459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4E7D0-DAA8-FC4B-49AD-1DFC0A47A47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L’arrière-plan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2DB74-08F6-B1B4-D596-12777FEC49C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6584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H" sz="2200" b="1" dirty="0">
                <a:solidFill>
                  <a:srgbClr val="00B0F0"/>
                </a:solidFill>
                <a:latin typeface="Aptos" panose="020B0004020202020204" pitchFamily="34" charset="0"/>
              </a:rPr>
              <a:t>Principales propriétés :  </a:t>
            </a:r>
          </a:p>
          <a:p>
            <a:pPr>
              <a:lnSpc>
                <a:spcPct val="150000"/>
              </a:lnSpc>
            </a:pPr>
            <a:r>
              <a:rPr lang="fr-CH" sz="2200" b="1" dirty="0">
                <a:latin typeface="Aptos" panose="020B0004020202020204" pitchFamily="34" charset="0"/>
              </a:rPr>
              <a:t>background-</a:t>
            </a:r>
            <a:r>
              <a:rPr lang="fr-CH" sz="2200" b="1" dirty="0" err="1">
                <a:latin typeface="Aptos" panose="020B0004020202020204" pitchFamily="34" charset="0"/>
              </a:rPr>
              <a:t>color</a:t>
            </a:r>
            <a:r>
              <a:rPr lang="fr-CH" sz="2200" dirty="0">
                <a:latin typeface="Aptos" panose="020B0004020202020204" pitchFamily="34" charset="0"/>
              </a:rPr>
              <a:t> : défini la couleur de fond de l’élément</a:t>
            </a:r>
          </a:p>
          <a:p>
            <a:pPr>
              <a:lnSpc>
                <a:spcPct val="150000"/>
              </a:lnSpc>
            </a:pPr>
            <a:r>
              <a:rPr lang="fr-CH" sz="2200" b="1" dirty="0">
                <a:latin typeface="Aptos" panose="020B0004020202020204" pitchFamily="34" charset="0"/>
              </a:rPr>
              <a:t>background-image</a:t>
            </a:r>
            <a:r>
              <a:rPr lang="fr-CH" sz="2200" dirty="0">
                <a:latin typeface="Aptos" panose="020B0004020202020204" pitchFamily="34" charset="0"/>
              </a:rPr>
              <a:t> : défini une image de fond (avec une URL)</a:t>
            </a:r>
          </a:p>
          <a:p>
            <a:pPr>
              <a:lnSpc>
                <a:spcPct val="150000"/>
              </a:lnSpc>
            </a:pPr>
            <a:r>
              <a:rPr lang="fr-CH" sz="2200" b="1" dirty="0">
                <a:latin typeface="Aptos" panose="020B0004020202020204" pitchFamily="34" charset="0"/>
              </a:rPr>
              <a:t>Background</a:t>
            </a:r>
            <a:r>
              <a:rPr lang="fr-CH" sz="2200" dirty="0">
                <a:latin typeface="Aptos" panose="020B0004020202020204" pitchFamily="34" charset="0"/>
              </a:rPr>
              <a:t> : propriété raccourcie </a:t>
            </a:r>
          </a:p>
          <a:p>
            <a:pPr>
              <a:lnSpc>
                <a:spcPct val="150000"/>
              </a:lnSpc>
            </a:pPr>
            <a:endParaRPr lang="fr-CH" sz="2000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fr-CH" sz="2000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CH" sz="2000" dirty="0">
                <a:latin typeface="Aptos" panose="020B0004020202020204" pitchFamily="34" charset="0"/>
              </a:rPr>
              <a:t>Documentation : </a:t>
            </a:r>
            <a:r>
              <a:rPr lang="fr-CH" sz="2000" dirty="0">
                <a:latin typeface="Aptos" panose="020B0004020202020204" pitchFamily="34" charset="0"/>
                <a:hlinkClick r:id="rId7"/>
              </a:rPr>
              <a:t>https://www.w3schools.com/cssref/css3_pr_background.php</a:t>
            </a:r>
            <a:r>
              <a:rPr lang="fr-CH" sz="2000" b="1" dirty="0">
                <a:latin typeface="Aptos" panose="020B0004020202020204" pitchFamily="34" charset="0"/>
              </a:rPr>
              <a:t> </a:t>
            </a:r>
            <a:endParaRPr lang="fr-CH" sz="20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A0F8F-AC1F-FAC6-6809-3A37773CE3C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9CFEA5-19EA-AA69-A559-3F5A13FC795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DF5C4-C7AA-B894-27A3-6388ABD47CE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75101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687CE-6C90-9A37-BB1B-40714B690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FCC92-B608-085F-1974-5C4976E9C8B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L’arrière-plan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302CE-FCEE-3DA8-ADC7-027B7B76C85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000" b="1" dirty="0">
                <a:latin typeface="Aptos" panose="020B0004020202020204" pitchFamily="34" charset="0"/>
              </a:rPr>
              <a:t>background-</a:t>
            </a:r>
            <a:r>
              <a:rPr lang="fr-CH" sz="2000" b="1" dirty="0" err="1">
                <a:latin typeface="Aptos" panose="020B0004020202020204" pitchFamily="34" charset="0"/>
              </a:rPr>
              <a:t>repeat</a:t>
            </a:r>
            <a:r>
              <a:rPr lang="fr-CH" sz="2000" dirty="0">
                <a:latin typeface="Aptos" panose="020B0004020202020204" pitchFamily="34" charset="0"/>
              </a:rPr>
              <a:t> : </a:t>
            </a:r>
            <a:r>
              <a:rPr lang="fr-CH" sz="2000" dirty="0" err="1">
                <a:latin typeface="Aptos" panose="020B0004020202020204" pitchFamily="34" charset="0"/>
              </a:rPr>
              <a:t>contrôller</a:t>
            </a:r>
            <a:r>
              <a:rPr lang="fr-CH" sz="2000" dirty="0">
                <a:latin typeface="Aptos" panose="020B0004020202020204" pitchFamily="34" charset="0"/>
              </a:rPr>
              <a:t> la répétition de l’image de fond</a:t>
            </a:r>
          </a:p>
          <a:p>
            <a:pPr>
              <a:lnSpc>
                <a:spcPct val="150000"/>
              </a:lnSpc>
            </a:pPr>
            <a:r>
              <a:rPr lang="fr-CH" sz="2000" b="1" dirty="0">
                <a:latin typeface="Aptos" panose="020B0004020202020204" pitchFamily="34" charset="0"/>
              </a:rPr>
              <a:t>background-</a:t>
            </a:r>
            <a:r>
              <a:rPr lang="fr-CH" sz="2000" b="1" dirty="0" err="1">
                <a:latin typeface="Aptos" panose="020B0004020202020204" pitchFamily="34" charset="0"/>
              </a:rPr>
              <a:t>attachment</a:t>
            </a:r>
            <a:r>
              <a:rPr lang="fr-CH" sz="2000" b="1" dirty="0">
                <a:latin typeface="Aptos" panose="020B0004020202020204" pitchFamily="34" charset="0"/>
              </a:rPr>
              <a:t> </a:t>
            </a:r>
            <a:r>
              <a:rPr lang="fr-CH" sz="2000" dirty="0">
                <a:latin typeface="Aptos" panose="020B0004020202020204" pitchFamily="34" charset="0"/>
              </a:rPr>
              <a:t>: définir si le fond défile ou s’il est fixe</a:t>
            </a:r>
          </a:p>
          <a:p>
            <a:pPr>
              <a:lnSpc>
                <a:spcPct val="150000"/>
              </a:lnSpc>
            </a:pPr>
            <a:r>
              <a:rPr lang="fr-CH" sz="2000" b="1" dirty="0">
                <a:latin typeface="Aptos" panose="020B0004020202020204" pitchFamily="34" charset="0"/>
              </a:rPr>
              <a:t>background-position</a:t>
            </a:r>
            <a:r>
              <a:rPr lang="fr-CH" sz="2000" dirty="0">
                <a:latin typeface="Aptos" panose="020B0004020202020204" pitchFamily="34" charset="0"/>
              </a:rPr>
              <a:t> : spécifier la position de l’image par rapport à l’élément </a:t>
            </a:r>
          </a:p>
          <a:p>
            <a:pPr>
              <a:lnSpc>
                <a:spcPct val="150000"/>
              </a:lnSpc>
            </a:pPr>
            <a:endParaRPr lang="fr-CH" sz="2000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fr-CH" sz="2000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CH" sz="2000" dirty="0">
                <a:latin typeface="Aptos" panose="020B0004020202020204" pitchFamily="34" charset="0"/>
              </a:rPr>
              <a:t>Documentation : </a:t>
            </a:r>
            <a:r>
              <a:rPr lang="fr-CH" sz="2000" dirty="0">
                <a:latin typeface="Aptos" panose="020B0004020202020204" pitchFamily="34" charset="0"/>
                <a:hlinkClick r:id="rId7"/>
              </a:rPr>
              <a:t>https://www.w3schools.com/cssref/css3_pr_background.php</a:t>
            </a:r>
            <a:r>
              <a:rPr lang="fr-CH" sz="2000" b="1" dirty="0">
                <a:latin typeface="Aptos" panose="020B0004020202020204" pitchFamily="34" charset="0"/>
              </a:rPr>
              <a:t> </a:t>
            </a:r>
            <a:endParaRPr lang="fr-CH" sz="20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A7BC8E-FEDA-AA4B-ED59-BCD156E5F08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3A2929-1A80-321B-9896-D1869103C87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A8F323-D693-9326-44C6-D57C10936C7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51779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1F57F-45D7-10AE-F70D-08BCAA2B1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2F8AB3-E326-B76A-454F-37732892231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Background : notation raccourcie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FCFF24-CA8A-825F-7384-0E2B565F10E0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202016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Ordre des propriétés de la notation raccourcie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Couleur (background-</a:t>
            </a:r>
            <a:r>
              <a:rPr lang="fr-CH" dirty="0" err="1">
                <a:latin typeface="Aptos" panose="020B0004020202020204" pitchFamily="34" charset="0"/>
              </a:rPr>
              <a:t>color</a:t>
            </a:r>
            <a:r>
              <a:rPr lang="fr-CH" dirty="0">
                <a:latin typeface="Aptos" panose="020B0004020202020204" pitchFamily="34" charset="0"/>
              </a:rPr>
              <a:t>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Image (background-image)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Répétition (background-</a:t>
            </a:r>
            <a:r>
              <a:rPr lang="fr-CH" dirty="0" err="1">
                <a:latin typeface="Aptos" panose="020B0004020202020204" pitchFamily="34" charset="0"/>
              </a:rPr>
              <a:t>repeat</a:t>
            </a:r>
            <a:r>
              <a:rPr lang="fr-CH" dirty="0">
                <a:latin typeface="Aptos" panose="020B0004020202020204" pitchFamily="34" charset="0"/>
              </a:rPr>
              <a:t>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Attachement (background-</a:t>
            </a:r>
            <a:r>
              <a:rPr lang="fr-CH" dirty="0" err="1">
                <a:latin typeface="Aptos" panose="020B0004020202020204" pitchFamily="34" charset="0"/>
              </a:rPr>
              <a:t>attachment</a:t>
            </a:r>
            <a:r>
              <a:rPr lang="fr-CH" dirty="0">
                <a:latin typeface="Aptos" panose="020B0004020202020204" pitchFamily="34" charset="0"/>
              </a:rPr>
              <a:t>)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Position (background-position)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75175F-1DB2-F3DA-E3F5-B5205582689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73E786-E0B5-5045-3AFD-60F0036F089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C316EB-634F-37F6-F27F-53586CBF103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44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D947C1-F250-64D3-F963-302C891B2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1235" y="2996952"/>
            <a:ext cx="3982565" cy="1591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41048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20484-D39F-E639-04F6-FD144F3B2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D6B3F-8420-FEA9-B06B-737187D1AB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L’image de fond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D278A-9378-17CD-EB15-1C22A9E5CF2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ptos" panose="020B0004020202020204" pitchFamily="34" charset="0"/>
              </a:rPr>
              <a:t>b</a:t>
            </a:r>
            <a:r>
              <a:rPr lang="fr-FR" sz="2800" dirty="0">
                <a:latin typeface="Aptos" panose="020B0004020202020204" pitchFamily="34" charset="0"/>
              </a:rPr>
              <a:t>ackground-image </a:t>
            </a:r>
          </a:p>
          <a:p>
            <a:endParaRPr lang="fr-FR" sz="2800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Format d’image possible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Jpg ou jpeg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Gif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Png</a:t>
            </a:r>
          </a:p>
          <a:p>
            <a:pPr lvl="1"/>
            <a:r>
              <a:rPr lang="fr-FR" dirty="0" err="1">
                <a:latin typeface="Aptos" panose="020B0004020202020204" pitchFamily="34" charset="0"/>
              </a:rPr>
              <a:t>Svg</a:t>
            </a:r>
            <a:endParaRPr lang="fr-FR" dirty="0">
              <a:latin typeface="Aptos" panose="020B0004020202020204" pitchFamily="34" charset="0"/>
            </a:endParaRP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AD118-5245-FBBD-17AD-C3E93E933C8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4FD446-3989-B9F1-392A-FAEE260D7D1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F2C52D-EB3E-5278-33CF-38BAF1FDD44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45</a:t>
            </a:fld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3C09E1E-9094-05F7-C65F-9161406C1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016" y="2924944"/>
            <a:ext cx="4063475" cy="862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9661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01599-6EA2-4E55-BEC9-19572842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Background 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repeat</a:t>
            </a:r>
            <a:endParaRPr lang="fr-CH" b="1" dirty="0">
              <a:solidFill>
                <a:srgbClr val="00B0F0"/>
              </a:solidFill>
              <a:latin typeface="Aptos SemiBold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1BC1F-BEE2-4A56-82CF-41721B36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70168" cy="4351338"/>
          </a:xfrm>
        </p:spPr>
        <p:txBody>
          <a:bodyPr>
            <a:normAutofit/>
          </a:bodyPr>
          <a:lstStyle/>
          <a:p>
            <a:r>
              <a:rPr lang="fr-CH" sz="2400" b="0" dirty="0">
                <a:latin typeface="Aptos" panose="020B0004020202020204" pitchFamily="34" charset="0"/>
              </a:rPr>
              <a:t>L’image de fond peut être </a:t>
            </a:r>
            <a:r>
              <a:rPr lang="fr-CH" sz="2400" b="1" dirty="0">
                <a:latin typeface="Aptos" panose="020B0004020202020204" pitchFamily="34" charset="0"/>
              </a:rPr>
              <a:t>répétée</a:t>
            </a:r>
            <a:r>
              <a:rPr lang="fr-CH" sz="2400" b="0" dirty="0">
                <a:latin typeface="Aptos" panose="020B0004020202020204" pitchFamily="34" charset="0"/>
              </a:rPr>
              <a:t> de manière différente : </a:t>
            </a:r>
          </a:p>
          <a:p>
            <a:pPr marL="0" indent="0">
              <a:buNone/>
            </a:pPr>
            <a:endParaRPr lang="fr-CH" sz="2400" b="0" dirty="0">
              <a:latin typeface="Aptos" panose="020B0004020202020204" pitchFamily="34" charset="0"/>
            </a:endParaRP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Vertical : </a:t>
            </a:r>
            <a:r>
              <a:rPr lang="fr-CH" sz="1800" dirty="0" err="1">
                <a:latin typeface="Aptos" panose="020B0004020202020204" pitchFamily="34" charset="0"/>
              </a:rPr>
              <a:t>repeat</a:t>
            </a:r>
            <a:r>
              <a:rPr lang="fr-CH" sz="1800" dirty="0">
                <a:latin typeface="Aptos" panose="020B0004020202020204" pitchFamily="34" charset="0"/>
              </a:rPr>
              <a:t>-y</a:t>
            </a: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Horizontal : </a:t>
            </a:r>
            <a:r>
              <a:rPr lang="fr-CH" sz="1800" dirty="0" err="1">
                <a:latin typeface="Aptos" panose="020B0004020202020204" pitchFamily="34" charset="0"/>
              </a:rPr>
              <a:t>repeat</a:t>
            </a:r>
            <a:r>
              <a:rPr lang="fr-CH" sz="1800" dirty="0">
                <a:latin typeface="Aptos" panose="020B0004020202020204" pitchFamily="34" charset="0"/>
              </a:rPr>
              <a:t>-x</a:t>
            </a: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Pas de répétition : no-</a:t>
            </a:r>
            <a:r>
              <a:rPr lang="fr-CH" sz="1800" dirty="0" err="1">
                <a:latin typeface="Aptos" panose="020B0004020202020204" pitchFamily="34" charset="0"/>
              </a:rPr>
              <a:t>repeat</a:t>
            </a:r>
            <a:r>
              <a:rPr lang="fr-CH" sz="1800" dirty="0">
                <a:latin typeface="Aptos" panose="020B0004020202020204" pitchFamily="34" charset="0"/>
              </a:rPr>
              <a:t>	</a:t>
            </a:r>
          </a:p>
          <a:p>
            <a:pPr lvl="1"/>
            <a:endParaRPr lang="fr-CH" sz="1800" dirty="0">
              <a:latin typeface="Aptos" panose="020B0004020202020204" pitchFamily="34" charset="0"/>
            </a:endParaRPr>
          </a:p>
          <a:p>
            <a:pPr lvl="1"/>
            <a:endParaRPr lang="fr-CH" sz="1800" dirty="0">
              <a:latin typeface="Aptos" panose="020B0004020202020204" pitchFamily="34" charset="0"/>
            </a:endParaRPr>
          </a:p>
          <a:p>
            <a:r>
              <a:rPr lang="fr-CH" sz="2400" b="0" dirty="0">
                <a:latin typeface="Aptos" panose="020B0004020202020204" pitchFamily="34" charset="0"/>
              </a:rPr>
              <a:t>On peut également définir la </a:t>
            </a:r>
            <a:r>
              <a:rPr lang="fr-CH" sz="2400" b="1" dirty="0">
                <a:latin typeface="Aptos" panose="020B0004020202020204" pitchFamily="34" charset="0"/>
              </a:rPr>
              <a:t>position</a:t>
            </a:r>
            <a:r>
              <a:rPr lang="fr-CH" sz="2400" b="0" dirty="0">
                <a:latin typeface="Aptos" panose="020B0004020202020204" pitchFamily="34" charset="0"/>
              </a:rPr>
              <a:t> du background avec la propriété : </a:t>
            </a: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background-position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AD61C7-F12B-409C-8CDB-852951246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B17D69-BC8F-49BF-8841-F8DC85464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46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FF27EA8B-9E25-4FAE-965B-33CE10A24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4EDB42-1AEC-46E6-461C-D9E48866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562" y="2708920"/>
            <a:ext cx="4276869" cy="1256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1025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1DC56-943F-47F5-97BE-0242FEEF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Background attachement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86C65-7227-4B84-BCE7-C08AABD2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b="0" dirty="0">
                <a:latin typeface="Aptos" panose="020B0004020202020204" pitchFamily="34" charset="0"/>
              </a:rPr>
              <a:t>Définit la </a:t>
            </a:r>
            <a:r>
              <a:rPr lang="fr-CH" sz="2400" b="1" dirty="0">
                <a:latin typeface="Aptos" panose="020B0004020202020204" pitchFamily="34" charset="0"/>
              </a:rPr>
              <a:t>position</a:t>
            </a:r>
            <a:r>
              <a:rPr lang="fr-CH" sz="2400" b="0" dirty="0">
                <a:latin typeface="Aptos" panose="020B0004020202020204" pitchFamily="34" charset="0"/>
              </a:rPr>
              <a:t> et la </a:t>
            </a:r>
            <a:r>
              <a:rPr lang="fr-CH" sz="2400" b="1" dirty="0">
                <a:latin typeface="Aptos" panose="020B0004020202020204" pitchFamily="34" charset="0"/>
              </a:rPr>
              <a:t>zone d’affichage </a:t>
            </a:r>
          </a:p>
          <a:p>
            <a:pPr marL="0" indent="0">
              <a:buNone/>
            </a:pPr>
            <a:endParaRPr lang="fr-CH" sz="2400" b="0" dirty="0">
              <a:latin typeface="Aptos" panose="020B0004020202020204" pitchFamily="34" charset="0"/>
            </a:endParaRPr>
          </a:p>
          <a:p>
            <a:r>
              <a:rPr lang="fr-CH" sz="2400" b="0" dirty="0">
                <a:latin typeface="Aptos" panose="020B0004020202020204" pitchFamily="34" charset="0"/>
              </a:rPr>
              <a:t>Les valeurs possibles sont</a:t>
            </a:r>
          </a:p>
          <a:p>
            <a:pPr lvl="1"/>
            <a:r>
              <a:rPr lang="fr-CH" sz="1800" b="1" dirty="0">
                <a:latin typeface="Aptos" panose="020B0004020202020204" pitchFamily="34" charset="0"/>
              </a:rPr>
              <a:t>scroll</a:t>
            </a:r>
            <a:r>
              <a:rPr lang="fr-CH" sz="1800" dirty="0">
                <a:latin typeface="Aptos" panose="020B0004020202020204" pitchFamily="34" charset="0"/>
              </a:rPr>
              <a:t> (ne défile pas)</a:t>
            </a:r>
          </a:p>
          <a:p>
            <a:pPr lvl="1"/>
            <a:r>
              <a:rPr lang="fr-CH" sz="1800" b="1" dirty="0" err="1">
                <a:latin typeface="Aptos" panose="020B0004020202020204" pitchFamily="34" charset="0"/>
              </a:rPr>
              <a:t>fixed</a:t>
            </a:r>
            <a:r>
              <a:rPr lang="fr-CH" sz="1800" dirty="0">
                <a:latin typeface="Aptos" panose="020B0004020202020204" pitchFamily="34" charset="0"/>
              </a:rPr>
              <a:t> (fixe par rapport à la zone d’affichage)</a:t>
            </a:r>
          </a:p>
          <a:p>
            <a:pPr lvl="1"/>
            <a:r>
              <a:rPr lang="fr-CH" sz="1800" b="1" dirty="0">
                <a:latin typeface="Aptos" panose="020B0004020202020204" pitchFamily="34" charset="0"/>
              </a:rPr>
              <a:t>Local</a:t>
            </a:r>
            <a:r>
              <a:rPr lang="fr-CH" sz="1800" dirty="0">
                <a:latin typeface="Aptos" panose="020B0004020202020204" pitchFamily="34" charset="0"/>
              </a:rPr>
              <a:t> (se déplace avec le contenu associé)</a:t>
            </a:r>
          </a:p>
          <a:p>
            <a:pPr lvl="1"/>
            <a:endParaRPr lang="fr-CH" sz="1800" dirty="0">
              <a:latin typeface="Aptos" panose="020B0004020202020204" pitchFamily="34" charset="0"/>
            </a:endParaRPr>
          </a:p>
          <a:p>
            <a:pPr lvl="1"/>
            <a:endParaRPr lang="fr-CH" sz="1800" dirty="0">
              <a:latin typeface="Aptos" panose="020B0004020202020204" pitchFamily="34" charset="0"/>
            </a:endParaRPr>
          </a:p>
          <a:p>
            <a:r>
              <a:rPr lang="fr-CH" sz="2400" b="0" dirty="0">
                <a:latin typeface="Aptos" panose="020B0004020202020204" pitchFamily="34" charset="0"/>
              </a:rPr>
              <a:t>Il est possible de gérer plusieurs arrières plan (dans l’ordre)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CA7386-26E5-41B1-B2C4-63EF42D07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A2B875-216F-47F3-A336-E1AC5854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47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1FFA454-517E-4615-9361-E2737EBD1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84755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3B1E0-D791-4C86-976D-C98189DA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Border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4D51E-40C7-4613-A54D-4155067F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000" b="0" dirty="0"/>
              <a:t>Cette propriété existe avec une écriture courte </a:t>
            </a:r>
          </a:p>
          <a:p>
            <a:pPr lvl="1"/>
            <a:r>
              <a:rPr lang="fr-CH" sz="1600" dirty="0"/>
              <a:t>border-</a:t>
            </a:r>
            <a:r>
              <a:rPr lang="fr-CH" sz="1600" dirty="0" err="1"/>
              <a:t>width</a:t>
            </a:r>
            <a:r>
              <a:rPr lang="fr-CH" sz="1600" dirty="0"/>
              <a:t>, border-style, border-</a:t>
            </a:r>
            <a:r>
              <a:rPr lang="fr-CH" sz="1600" dirty="0" err="1"/>
              <a:t>color</a:t>
            </a:r>
            <a:endParaRPr lang="fr-CH" sz="1600" dirty="0"/>
          </a:p>
          <a:p>
            <a:pPr lvl="1"/>
            <a:endParaRPr lang="fr-CH" sz="1600" dirty="0"/>
          </a:p>
          <a:p>
            <a:pPr marL="457200" lvl="1" indent="0">
              <a:buNone/>
            </a:pPr>
            <a:endParaRPr lang="fr-CH" sz="1600" dirty="0"/>
          </a:p>
          <a:p>
            <a:r>
              <a:rPr lang="fr-CH" sz="2000" b="0" dirty="0"/>
              <a:t>On peut définir les éléments suivants </a:t>
            </a:r>
          </a:p>
          <a:p>
            <a:pPr lvl="1"/>
            <a:r>
              <a:rPr lang="fr-CH" sz="1600" dirty="0"/>
              <a:t>border-</a:t>
            </a:r>
            <a:r>
              <a:rPr lang="fr-CH" sz="1600" dirty="0" err="1"/>
              <a:t>width</a:t>
            </a:r>
            <a:endParaRPr lang="fr-CH" sz="1600" dirty="0"/>
          </a:p>
          <a:p>
            <a:pPr lvl="1"/>
            <a:r>
              <a:rPr lang="fr-CH" sz="1600" dirty="0"/>
              <a:t>border-</a:t>
            </a:r>
            <a:r>
              <a:rPr lang="fr-CH" sz="1600" dirty="0" err="1"/>
              <a:t>color</a:t>
            </a:r>
            <a:endParaRPr lang="fr-CH" sz="1600" dirty="0"/>
          </a:p>
          <a:p>
            <a:pPr lvl="1"/>
            <a:r>
              <a:rPr lang="fr-CH" sz="1600" dirty="0"/>
              <a:t>border-style</a:t>
            </a:r>
          </a:p>
          <a:p>
            <a:endParaRPr lang="fr-CH" sz="2000" b="0" dirty="0"/>
          </a:p>
          <a:p>
            <a:r>
              <a:rPr lang="fr-CH" sz="2000" b="0" dirty="0"/>
              <a:t>On peut définir un border-radius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6FB28A-3156-4A44-B075-9888229F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412415-E2DA-4D2E-AF1C-1C8714F19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48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FCB85A-63CC-45C7-B7E7-F1706E084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7225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9FC86-1FEB-6521-EAF2-1CFE01156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51B7C-E8AF-2F08-B4A3-EC997DDA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Border : style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FB9980-2512-9282-1EBF-BA469979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21" y="1855466"/>
            <a:ext cx="4172759" cy="4351338"/>
          </a:xfrm>
        </p:spPr>
        <p:txBody>
          <a:bodyPr>
            <a:normAutofit/>
          </a:bodyPr>
          <a:lstStyle/>
          <a:p>
            <a:r>
              <a:rPr lang="fr-CH" sz="2000" b="0" dirty="0"/>
              <a:t>Les </a:t>
            </a:r>
            <a:r>
              <a:rPr lang="fr-CH" sz="2000" dirty="0"/>
              <a:t>différents styles de bordures </a:t>
            </a:r>
            <a:endParaRPr lang="fr-CH" sz="2000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088EFA-CDC5-6A6D-FF4C-0E6424923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FFCED8-26C8-9960-D817-F4F0F3FF5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49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A322452-D51D-E56F-99B9-206D9202C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C48563-A69D-0D25-64A3-6C91FFF2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1260"/>
            <a:ext cx="4359018" cy="3871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530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479F2-1A2B-ABC9-4D98-BBBA06370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5F93C-D623-4C2D-D348-0D820D18E2E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CSS : le fonctionnement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EFD1C-DE4F-24BB-4AD7-76C1F0C51A3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121896" cy="4351338"/>
          </a:xfrm>
        </p:spPr>
        <p:txBody>
          <a:bodyPr>
            <a:normAutofit/>
          </a:bodyPr>
          <a:lstStyle/>
          <a:p>
            <a:r>
              <a:rPr lang="fr-CH" sz="2800" dirty="0"/>
              <a:t>Ensemble de règles qui indique au navigateur : </a:t>
            </a:r>
          </a:p>
          <a:p>
            <a:pPr marL="0" indent="0">
              <a:buNone/>
            </a:pPr>
            <a:endParaRPr lang="fr-CH" sz="2800" dirty="0"/>
          </a:p>
          <a:p>
            <a:pPr lvl="1"/>
            <a:r>
              <a:rPr lang="fr-CH" dirty="0"/>
              <a:t>Comment afficher les éléments sur la page : </a:t>
            </a:r>
            <a:r>
              <a:rPr lang="fr-CH" b="1" dirty="0"/>
              <a:t>Design</a:t>
            </a:r>
            <a:r>
              <a:rPr lang="fr-CH" dirty="0"/>
              <a:t> </a:t>
            </a:r>
          </a:p>
          <a:p>
            <a:pPr lvl="1"/>
            <a:r>
              <a:rPr lang="fr-CH" dirty="0"/>
              <a:t>Comment positionner les éléments sur la page : </a:t>
            </a:r>
            <a:r>
              <a:rPr lang="fr-CH" b="1" dirty="0" err="1"/>
              <a:t>Layout</a:t>
            </a:r>
            <a:endParaRPr lang="fr-CH" b="1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79ADD4-B7B6-8BD0-F90B-01DADE01135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955168-601F-F5A3-7780-1DEA84A665A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E4689-418A-E066-63D0-E0F84DABC33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  <p:pic>
        <p:nvPicPr>
          <p:cNvPr id="2050" name="Picture 2" descr="CSS: Learn how to create attractive designs - CRONUTS.DIGITAL">
            <a:extLst>
              <a:ext uri="{FF2B5EF4-FFF2-40B4-BE49-F238E27FC236}">
                <a16:creationId xmlns:a16="http://schemas.microsoft.com/office/drawing/2014/main" id="{A3112401-5B0A-195D-0B4E-43FBFD7B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876611"/>
            <a:ext cx="4033351" cy="285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94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D3A81-E30D-A941-FC70-2972C1764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6C947-1F7E-1BDB-BF12-1FB4B26DA5B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contours (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outline</a:t>
            </a:r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94C2E-C6D9-6569-B880-41D5C6D712F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Propriété raccourcie pour définir un contour avec les propriétés suivantes : 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pPr lvl="1"/>
            <a:r>
              <a:rPr lang="fr-CH" b="1" dirty="0" err="1">
                <a:latin typeface="Aptos" panose="020B0004020202020204" pitchFamily="34" charset="0"/>
              </a:rPr>
              <a:t>Outline</a:t>
            </a:r>
            <a:r>
              <a:rPr lang="fr-CH" b="1" dirty="0">
                <a:latin typeface="Aptos" panose="020B0004020202020204" pitchFamily="34" charset="0"/>
              </a:rPr>
              <a:t>-style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b="1" dirty="0" err="1">
                <a:latin typeface="Aptos" panose="020B0004020202020204" pitchFamily="34" charset="0"/>
              </a:rPr>
              <a:t>Outline-witdh</a:t>
            </a:r>
            <a:endParaRPr lang="fr-CH" b="1" dirty="0">
              <a:latin typeface="Aptos" panose="020B0004020202020204" pitchFamily="34" charset="0"/>
            </a:endParaRPr>
          </a:p>
          <a:p>
            <a:pPr lvl="1"/>
            <a:r>
              <a:rPr lang="fr-CH" b="1" dirty="0" err="1">
                <a:latin typeface="Aptos" panose="020B0004020202020204" pitchFamily="34" charset="0"/>
              </a:rPr>
              <a:t>Outline-color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fr-CH" sz="1600" dirty="0">
                <a:latin typeface="Aptos" panose="020B0004020202020204" pitchFamily="34" charset="0"/>
              </a:rPr>
              <a:t>Doc : </a:t>
            </a:r>
            <a:r>
              <a:rPr lang="fr-CH" sz="1600" dirty="0">
                <a:latin typeface="Aptos" panose="020B0004020202020204" pitchFamily="34" charset="0"/>
                <a:hlinkClick r:id="rId7"/>
              </a:rPr>
              <a:t>https://developer.mozilla.org/fr/docs/Web/CSS/outline</a:t>
            </a:r>
            <a:r>
              <a:rPr lang="fr-CH" sz="1600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9ED40-09CA-FA46-D18F-6C91F0A00BE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64408-1488-EEFA-AFA6-90764B99B20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250D8-3B7B-94C0-5924-57C544C0A74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61636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02A8C-2C15-09A5-7851-A4BE6A2A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89D0D-8BDC-B870-C86A-68FCA30827D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Propriétés raccourcies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B8BB3-C7B0-29CA-4FBB-A1DA2C24748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Combinaison de plusieurs propriétés relatives à un même thème, en une seule déclaration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Propriétés raccourcies </a:t>
            </a:r>
            <a:r>
              <a:rPr lang="fr-CH" b="1" dirty="0">
                <a:latin typeface="Aptos" panose="020B0004020202020204" pitchFamily="34" charset="0"/>
              </a:rPr>
              <a:t>explicites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Propriétés raccourcies </a:t>
            </a:r>
            <a:r>
              <a:rPr lang="fr-CH" b="1" dirty="0">
                <a:latin typeface="Aptos" panose="020B0004020202020204" pitchFamily="34" charset="0"/>
              </a:rPr>
              <a:t>implicites</a:t>
            </a:r>
            <a:r>
              <a:rPr lang="fr-CH" dirty="0">
                <a:latin typeface="Aptos" panose="020B0004020202020204" pitchFamily="34" charset="0"/>
              </a:rPr>
              <a:t>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7873A2-281C-1640-DDB6-B24F03BF674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EFD1D-9CE9-381A-4971-CBEAA46045C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DD365E-CFFD-3143-A419-8A971FE9F5A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50527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2A70-86AF-A54D-6F02-3E55B5D5F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F3D09-EE98-4F87-E702-4607925A9C0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Propriétés raccourcies explicites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0D65B3-0F1A-D87B-236F-AD7EDE617C1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Exemple : </a:t>
            </a:r>
            <a:r>
              <a:rPr lang="fr-CH" sz="2800" dirty="0" err="1">
                <a:latin typeface="Aptos" panose="020B0004020202020204" pitchFamily="34" charset="0"/>
              </a:rPr>
              <a:t>margin</a:t>
            </a:r>
            <a:r>
              <a:rPr lang="fr-CH" sz="2800" dirty="0">
                <a:latin typeface="Aptos" panose="020B0004020202020204" pitchFamily="34" charset="0"/>
              </a:rPr>
              <a:t> et </a:t>
            </a:r>
            <a:r>
              <a:rPr lang="fr-CH" sz="2800" dirty="0" err="1">
                <a:latin typeface="Aptos" panose="020B0004020202020204" pitchFamily="34" charset="0"/>
              </a:rPr>
              <a:t>padding</a:t>
            </a:r>
            <a:endParaRPr lang="fr-CH" sz="2800" dirty="0">
              <a:latin typeface="Aptos" panose="020B0004020202020204" pitchFamily="34" charset="0"/>
            </a:endParaRPr>
          </a:p>
          <a:p>
            <a:endParaRPr lang="fr-CH" sz="2800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On définit explicitement les marges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Si toutes les valeurs ne sont pas spécifiées, les valeurs manquantes sont déduites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80AC4-80D2-70A7-DB7A-781D584C29A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D7A3E3-D3EE-C3E6-1223-4C5934191FF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3451AE-880B-5723-7CB7-305FD6FE972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52</a:t>
            </a:fld>
            <a:endParaRPr lang="fr-CH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2948621-9052-43E4-9643-578F5F7E6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83112"/>
              </p:ext>
            </p:extLst>
          </p:nvPr>
        </p:nvGraphicFramePr>
        <p:xfrm>
          <a:off x="2209800" y="422108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792">
                  <a:extLst>
                    <a:ext uri="{9D8B030D-6E8A-4147-A177-3AD203B41FA5}">
                      <a16:colId xmlns:a16="http://schemas.microsoft.com/office/drawing/2014/main" val="1735952497"/>
                    </a:ext>
                  </a:extLst>
                </a:gridCol>
                <a:gridCol w="5936208">
                  <a:extLst>
                    <a:ext uri="{9D8B030D-6E8A-4147-A177-3AD203B41FA5}">
                      <a16:colId xmlns:a16="http://schemas.microsoft.com/office/drawing/2014/main" val="222678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Nombre de valeurs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7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4 valeurs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Haut, droite, bas, gauche (sens des aiguilles)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8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3 valeurs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Haut, droite et gauche, bas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2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2 valeurs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Haut et bas, droite et gauche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3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1 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Tous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96895"/>
                  </a:ext>
                </a:extLst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id="{21A863D9-1C0D-3634-2DD5-1EC6B0E9F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168" y="1730176"/>
            <a:ext cx="2859087" cy="896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540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9A8B-DD53-1129-AB5B-8C94707F7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6FA3B-0B1C-433F-FC48-804977827BE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Propriétés raccourcies implicites 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BD37C7-23FA-439E-A544-299398CFAC1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7634064" cy="4351338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Exemple : border, </a:t>
            </a:r>
            <a:r>
              <a:rPr lang="fr-CH" sz="2800" dirty="0" err="1">
                <a:latin typeface="Aptos" panose="020B0004020202020204" pitchFamily="34" charset="0"/>
              </a:rPr>
              <a:t>outline</a:t>
            </a:r>
            <a:endParaRPr lang="fr-CH" sz="2800" dirty="0">
              <a:latin typeface="Aptos" panose="020B0004020202020204" pitchFamily="34" charset="0"/>
            </a:endParaRP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Plus flexibles, on peut omettre des valeurs </a:t>
            </a:r>
          </a:p>
          <a:p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Si des valeurs sont manquantes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Les valeurs par défaut sont appliquées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B7617-C38A-DEEE-70DE-EDE16492329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C5EAA1-EF59-BF0C-658F-F886986806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18576-7B37-7026-9E08-AD8BB6C4C60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53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21A6A1-FB2F-1108-9D23-872A948E0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6320" y="3645024"/>
            <a:ext cx="2500795" cy="8640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18000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168DD-7204-4A49-A9F5-4120CD40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Ecriture courte (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margin</a:t>
            </a:r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, 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padding</a:t>
            </a:r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B07611-A104-4194-80DE-1166C153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000" b="0" dirty="0"/>
              <a:t>Une seule valeur </a:t>
            </a:r>
          </a:p>
          <a:p>
            <a:pPr lvl="1"/>
            <a:r>
              <a:rPr lang="fr-CH" sz="1600" dirty="0"/>
              <a:t>Une valeur pour tous </a:t>
            </a:r>
          </a:p>
          <a:p>
            <a:r>
              <a:rPr lang="fr-CH" sz="2000" b="0" dirty="0"/>
              <a:t>Deux valeurs </a:t>
            </a:r>
          </a:p>
          <a:p>
            <a:pPr lvl="1"/>
            <a:r>
              <a:rPr lang="fr-CH" sz="1600" dirty="0"/>
              <a:t>top, </a:t>
            </a:r>
            <a:r>
              <a:rPr lang="fr-CH" sz="1600" dirty="0" err="1"/>
              <a:t>bottom</a:t>
            </a:r>
            <a:endParaRPr lang="fr-CH" sz="1600" dirty="0"/>
          </a:p>
          <a:p>
            <a:pPr lvl="1"/>
            <a:r>
              <a:rPr lang="fr-CH" sz="1600" dirty="0"/>
              <a:t>Right, </a:t>
            </a:r>
            <a:r>
              <a:rPr lang="fr-CH" sz="1600" dirty="0" err="1"/>
              <a:t>left</a:t>
            </a:r>
            <a:endParaRPr lang="fr-CH" sz="1600" dirty="0"/>
          </a:p>
          <a:p>
            <a:r>
              <a:rPr lang="fr-CH" sz="2000" b="0" dirty="0"/>
              <a:t>Trois valeurs </a:t>
            </a:r>
          </a:p>
          <a:p>
            <a:pPr lvl="1"/>
            <a:r>
              <a:rPr lang="fr-CH" sz="1600" dirty="0"/>
              <a:t>top</a:t>
            </a:r>
          </a:p>
          <a:p>
            <a:pPr lvl="1"/>
            <a:r>
              <a:rPr lang="fr-CH" sz="1600" dirty="0"/>
              <a:t>right, </a:t>
            </a:r>
            <a:r>
              <a:rPr lang="fr-CH" sz="1600" dirty="0" err="1"/>
              <a:t>left</a:t>
            </a:r>
            <a:endParaRPr lang="fr-CH" sz="1600" dirty="0"/>
          </a:p>
          <a:p>
            <a:pPr lvl="1"/>
            <a:r>
              <a:rPr lang="fr-CH" sz="1600" dirty="0"/>
              <a:t>Bottom</a:t>
            </a:r>
          </a:p>
          <a:p>
            <a:r>
              <a:rPr lang="fr-CH" sz="2000" b="0" dirty="0"/>
              <a:t>Quatre valeurs (dans le sens des aiguilles d’une montre)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8F5C38-2A16-4465-B615-9C2BD6833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7E4406-6473-4D2D-8B1F-F55C9FE63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54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951E28D-4AC9-4DCB-BBEA-EDAEF5771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02B4E9-369F-4ECF-8ACF-DA05E8261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3" y="3429001"/>
            <a:ext cx="3427595" cy="927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64858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93B1C-53BC-7806-1C52-C49043264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FC35A-1123-A4D4-7828-F2AA3AFE5B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Box-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sizing</a:t>
            </a:r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38481-24F2-E117-8A33-76DC9814C4B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6841976" cy="4351338"/>
          </a:xfrm>
        </p:spPr>
        <p:txBody>
          <a:bodyPr>
            <a:normAutofit/>
          </a:bodyPr>
          <a:lstStyle/>
          <a:p>
            <a:r>
              <a:rPr lang="fr-CH" sz="2200" dirty="0">
                <a:latin typeface="Aptos" panose="020B0004020202020204" pitchFamily="34" charset="0"/>
              </a:rPr>
              <a:t>Dimension de la boite</a:t>
            </a:r>
          </a:p>
          <a:p>
            <a:endParaRPr lang="fr-CH" sz="2200" dirty="0">
              <a:latin typeface="Aptos" panose="020B0004020202020204" pitchFamily="34" charset="0"/>
            </a:endParaRPr>
          </a:p>
          <a:p>
            <a:r>
              <a:rPr lang="fr-CH" sz="2200" dirty="0">
                <a:latin typeface="Aptos" panose="020B0004020202020204" pitchFamily="34" charset="0"/>
              </a:rPr>
              <a:t>Par défaut les dimensions sont celle qu’on lui donne </a:t>
            </a:r>
          </a:p>
          <a:p>
            <a:pPr lvl="1"/>
            <a:r>
              <a:rPr lang="fr-CH" sz="2200" dirty="0" err="1">
                <a:latin typeface="Aptos" panose="020B0004020202020204" pitchFamily="34" charset="0"/>
              </a:rPr>
              <a:t>Width</a:t>
            </a:r>
            <a:r>
              <a:rPr lang="fr-CH" sz="2200" dirty="0">
                <a:latin typeface="Aptos" panose="020B0004020202020204" pitchFamily="34" charset="0"/>
              </a:rPr>
              <a:t> et </a:t>
            </a:r>
            <a:r>
              <a:rPr lang="fr-CH" sz="2200" dirty="0" err="1">
                <a:latin typeface="Aptos" panose="020B0004020202020204" pitchFamily="34" charset="0"/>
              </a:rPr>
              <a:t>Height</a:t>
            </a:r>
            <a:endParaRPr lang="fr-CH" sz="2200" dirty="0">
              <a:latin typeface="Aptos" panose="020B0004020202020204" pitchFamily="34" charset="0"/>
            </a:endParaRPr>
          </a:p>
          <a:p>
            <a:pPr lvl="1"/>
            <a:endParaRPr lang="fr-CH" sz="2200" dirty="0">
              <a:latin typeface="Aptos" panose="020B0004020202020204" pitchFamily="34" charset="0"/>
            </a:endParaRPr>
          </a:p>
          <a:p>
            <a:r>
              <a:rPr lang="fr-CH" sz="2200" dirty="0">
                <a:latin typeface="Aptos" panose="020B0004020202020204" pitchFamily="34" charset="0"/>
              </a:rPr>
              <a:t>La bordure et le remplissage (</a:t>
            </a:r>
            <a:r>
              <a:rPr lang="fr-CH" sz="2200" dirty="0" err="1">
                <a:latin typeface="Aptos" panose="020B0004020202020204" pitchFamily="34" charset="0"/>
              </a:rPr>
              <a:t>padding</a:t>
            </a:r>
            <a:r>
              <a:rPr lang="fr-CH" sz="2200" dirty="0">
                <a:latin typeface="Aptos" panose="020B0004020202020204" pitchFamily="34" charset="0"/>
              </a:rPr>
              <a:t>) sont ajouté à la taille de l’élément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EF05E-9B46-4911-9EDF-A675F809602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7D638-990A-1D51-20E1-5B333BC5FD5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EF69B-9C8C-8A63-7672-FB3D206A10C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55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8C145E-8B79-EA49-EB1E-F045AD6BE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4250" y="1215206"/>
            <a:ext cx="2490390" cy="187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9E3890C-46F2-BC04-3127-E8A0D3B71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3400" y="3719765"/>
            <a:ext cx="3132091" cy="2004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6470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6C355-841D-207C-2B17-7A294D56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081F7-208C-C9A9-1C2E-40B230A6E3E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Box 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sizing</a:t>
            </a:r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 : valeurs possibles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92323-9E6D-0368-7FE6-164520DF3E9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Content-box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Valeur par défaut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La largeur et la hauteur incluent que le contenu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La bordure et les autres propriétés ne sont pas incluses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Border-box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La valeur de hauteur et largeur comprend la bordure, le </a:t>
            </a:r>
            <a:r>
              <a:rPr lang="fr-CH" dirty="0" err="1">
                <a:latin typeface="Aptos" panose="020B0004020202020204" pitchFamily="34" charset="0"/>
              </a:rPr>
              <a:t>padding</a:t>
            </a:r>
            <a:r>
              <a:rPr lang="fr-CH" dirty="0">
                <a:latin typeface="Aptos" panose="020B0004020202020204" pitchFamily="34" charset="0"/>
              </a:rPr>
              <a:t>…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52640-5F13-42BD-AB25-D5AC8BE0661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C9648-A069-CB31-84DE-5DE5C285339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4DBAB4-B118-31F9-8335-888C73540DB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52676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C7A82-6420-3C53-7783-D48E3862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14D21-904C-5D65-D6B6-3971CA674F6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318E4-125C-F16C-219E-F448245273B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F14279-D2B1-66B9-2F36-A8E5085CCC5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B52EA-D544-30E0-F526-4F6D62C0D12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187B97-1BF0-9497-9AC5-5A42EF50970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18445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E41E-4705-4339-B177-4E939B1A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Position des éléments : avancé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E19D6-1184-4FED-9E57-9F2E3747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3600" b="0" dirty="0">
                <a:latin typeface="Aptos" panose="020B0004020202020204" pitchFamily="34" charset="0"/>
              </a:rPr>
              <a:t>Pour aller plus loin dans le positionnement : </a:t>
            </a:r>
          </a:p>
          <a:p>
            <a:pPr marL="0" indent="0">
              <a:buNone/>
            </a:pPr>
            <a:endParaRPr lang="fr-CH" sz="3600" b="0" dirty="0">
              <a:latin typeface="Aptos" panose="020B0004020202020204" pitchFamily="34" charset="0"/>
            </a:endParaRPr>
          </a:p>
          <a:p>
            <a:pPr lvl="1"/>
            <a:r>
              <a:rPr lang="fr-CH" sz="1800" dirty="0" err="1">
                <a:latin typeface="Aptos" panose="020B0004020202020204" pitchFamily="34" charset="0"/>
              </a:rPr>
              <a:t>Resize</a:t>
            </a:r>
            <a:r>
              <a:rPr lang="fr-CH" sz="1800" dirty="0">
                <a:latin typeface="Aptos" panose="020B0004020202020204" pitchFamily="34" charset="0"/>
              </a:rPr>
              <a:t> : </a:t>
            </a:r>
            <a:r>
              <a:rPr lang="fr-CH" sz="1800" dirty="0">
                <a:latin typeface="Aptos" panose="020B0004020202020204" pitchFamily="34" charset="0"/>
                <a:hlinkClick r:id="rId3"/>
              </a:rPr>
              <a:t>https://www.w3schools.com/cssref/css3_pr_resize.asp</a:t>
            </a:r>
            <a:endParaRPr lang="fr-CH" sz="1800" dirty="0">
              <a:latin typeface="Aptos" panose="020B0004020202020204" pitchFamily="34" charset="0"/>
            </a:endParaRPr>
          </a:p>
          <a:p>
            <a:pPr lvl="1"/>
            <a:r>
              <a:rPr lang="fr-CH" sz="1800" dirty="0" err="1">
                <a:latin typeface="Aptos" panose="020B0004020202020204" pitchFamily="34" charset="0"/>
              </a:rPr>
              <a:t>Overflow</a:t>
            </a:r>
            <a:r>
              <a:rPr lang="fr-CH" sz="1800" dirty="0">
                <a:latin typeface="Aptos" panose="020B0004020202020204" pitchFamily="34" charset="0"/>
              </a:rPr>
              <a:t> : </a:t>
            </a:r>
            <a:r>
              <a:rPr lang="fr-CH" sz="1800" dirty="0">
                <a:latin typeface="Aptos" panose="020B0004020202020204" pitchFamily="34" charset="0"/>
                <a:hlinkClick r:id="rId4"/>
              </a:rPr>
              <a:t>https://www.w3schools.com/cssref/pr_pos_overflow.asp</a:t>
            </a:r>
            <a:endParaRPr lang="fr-CH" sz="1800" dirty="0">
              <a:latin typeface="Aptos" panose="020B0004020202020204" pitchFamily="34" charset="0"/>
            </a:endParaRPr>
          </a:p>
          <a:p>
            <a:pPr lvl="1"/>
            <a:endParaRPr lang="fr-CH" sz="1800" dirty="0">
              <a:latin typeface="Aptos" panose="020B0004020202020204" pitchFamily="34" charset="0"/>
            </a:endParaRPr>
          </a:p>
          <a:p>
            <a:pPr indent="-285750"/>
            <a:r>
              <a:rPr lang="fr-CH" sz="2400" b="0" dirty="0">
                <a:latin typeface="Aptos" panose="020B0004020202020204" pitchFamily="34" charset="0"/>
              </a:rPr>
              <a:t>Permet un redimensionnement des éléments pas l’utilisateur </a:t>
            </a:r>
          </a:p>
          <a:p>
            <a:pPr lvl="1"/>
            <a:endParaRPr lang="fr-CH" sz="1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34F56F-DA69-4E3D-A256-2070D79C1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9BFC84-176E-4432-B19F-5C1FE6107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58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366083-4F57-4139-94E4-8A5FA557C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85281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E83F7-E1C5-3931-46BF-0178AF60E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194FB-B008-89C5-CF3E-B2D6A632310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LE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D3913E-4498-1C69-1BCB-EBC31D6979D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AE4B49-C6BE-DD3B-DEA4-3B55E3784A3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5C2215-B605-2731-D9C0-8FC22A9CAC2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3892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AAD6C-A547-4EA7-13E3-643345C63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BB01C-07C4-33B5-B81D-76E7058406E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3 manières d’ajouter le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17E7D-AA1C-51E0-8AC2-BA6E32A8FEE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8210128" cy="4351338"/>
          </a:xfrm>
        </p:spPr>
        <p:txBody>
          <a:bodyPr>
            <a:normAutofit/>
          </a:bodyPr>
          <a:lstStyle/>
          <a:p>
            <a:r>
              <a:rPr lang="fr-CH" dirty="0"/>
              <a:t>De la moins conseillée à la plus conseillée </a:t>
            </a:r>
          </a:p>
          <a:p>
            <a:endParaRPr lang="fr-CH" dirty="0"/>
          </a:p>
          <a:p>
            <a:pPr lvl="1"/>
            <a:r>
              <a:rPr lang="fr-FR" b="1" dirty="0" err="1"/>
              <a:t>inline</a:t>
            </a:r>
            <a:r>
              <a:rPr lang="fr-FR" b="1" dirty="0"/>
              <a:t> CSS </a:t>
            </a:r>
            <a:r>
              <a:rPr lang="fr-FR" dirty="0"/>
              <a:t>: directement dans les éléments HTML de la page</a:t>
            </a:r>
          </a:p>
          <a:p>
            <a:pPr lvl="1"/>
            <a:endParaRPr lang="fr-FR" dirty="0"/>
          </a:p>
          <a:p>
            <a:pPr lvl="1"/>
            <a:r>
              <a:rPr lang="fr-FR" b="1" dirty="0"/>
              <a:t>CSS internes </a:t>
            </a:r>
            <a:r>
              <a:rPr lang="fr-FR" dirty="0"/>
              <a:t>: en utilisant des balises &lt;style&gt; dans un document HTML</a:t>
            </a:r>
          </a:p>
          <a:p>
            <a:pPr lvl="1"/>
            <a:endParaRPr lang="fr-FR" dirty="0"/>
          </a:p>
          <a:p>
            <a:pPr lvl="1"/>
            <a:r>
              <a:rPr lang="fr-FR" b="1" dirty="0"/>
              <a:t>CSS externes </a:t>
            </a:r>
            <a:r>
              <a:rPr lang="fr-FR" dirty="0"/>
              <a:t>: en liant au document HTML, une feuille de style (fichier.css) externe</a:t>
            </a: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9F9890-BA5C-973F-8BC3-32D7313ACA7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71B171-C671-71A3-609C-81715FA3FF7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B136A-289C-5577-5014-E8AAE8EA41D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98604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3F693-9C1A-91C6-C062-E89112822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1E289-E14C-B7C7-4453-49EE399859E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 texte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F70CB-F5CA-3D9A-0FA4-7C3F7573B97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ptos" panose="020B0004020202020204" pitchFamily="34" charset="0"/>
              </a:rPr>
              <a:t>Privilégier les polices de caractères </a:t>
            </a:r>
            <a:r>
              <a:rPr lang="fr-FR" sz="2800" b="1" dirty="0">
                <a:latin typeface="Aptos" panose="020B0004020202020204" pitchFamily="34" charset="0"/>
              </a:rPr>
              <a:t>faciles à lire </a:t>
            </a:r>
            <a:r>
              <a:rPr lang="fr-FR" sz="2800" dirty="0">
                <a:latin typeface="Aptos" panose="020B0004020202020204" pitchFamily="34" charset="0"/>
              </a:rPr>
              <a:t>sur différents appareils et résolutions</a:t>
            </a:r>
          </a:p>
          <a:p>
            <a:endParaRPr lang="fr-FR" sz="2800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Les polices </a:t>
            </a:r>
            <a:r>
              <a:rPr lang="fr-FR" sz="2800" b="1" dirty="0">
                <a:latin typeface="Aptos" panose="020B0004020202020204" pitchFamily="34" charset="0"/>
              </a:rPr>
              <a:t>web-</a:t>
            </a:r>
            <a:r>
              <a:rPr lang="fr-FR" sz="2800" b="1" dirty="0" err="1">
                <a:latin typeface="Aptos" panose="020B0004020202020204" pitchFamily="34" charset="0"/>
              </a:rPr>
              <a:t>safe</a:t>
            </a:r>
            <a:r>
              <a:rPr lang="fr-FR" sz="2800" b="1" dirty="0">
                <a:latin typeface="Aptos" panose="020B0004020202020204" pitchFamily="34" charset="0"/>
              </a:rPr>
              <a:t> </a:t>
            </a:r>
            <a:r>
              <a:rPr lang="fr-FR" sz="2800" dirty="0">
                <a:latin typeface="Aptos" panose="020B0004020202020204" pitchFamily="34" charset="0"/>
              </a:rPr>
              <a:t>garantissent une apparence cohérente sur toutes les plateformes</a:t>
            </a:r>
          </a:p>
          <a:p>
            <a:pPr marL="0" indent="0">
              <a:buNone/>
            </a:pPr>
            <a:endParaRPr lang="fr-FR" sz="2800" dirty="0">
              <a:latin typeface="Aptos" panose="020B0004020202020204" pitchFamily="34" charset="0"/>
            </a:endParaRPr>
          </a:p>
          <a:p>
            <a:r>
              <a:rPr lang="fr-FR" dirty="0">
                <a:latin typeface="Aptos" panose="020B0004020202020204" pitchFamily="34" charset="0"/>
              </a:rPr>
              <a:t>Les </a:t>
            </a:r>
            <a:r>
              <a:rPr lang="fr-FR" b="1" dirty="0">
                <a:latin typeface="Aptos" panose="020B0004020202020204" pitchFamily="34" charset="0"/>
              </a:rPr>
              <a:t>polices</a:t>
            </a:r>
            <a:r>
              <a:rPr lang="fr-FR" dirty="0">
                <a:latin typeface="Aptos" panose="020B0004020202020204" pitchFamily="34" charset="0"/>
              </a:rPr>
              <a:t> </a:t>
            </a:r>
            <a:r>
              <a:rPr lang="fr-FR" b="1" dirty="0">
                <a:latin typeface="Aptos" panose="020B0004020202020204" pitchFamily="34" charset="0"/>
              </a:rPr>
              <a:t>web</a:t>
            </a:r>
            <a:r>
              <a:rPr lang="fr-FR" dirty="0">
                <a:latin typeface="Aptos" panose="020B0004020202020204" pitchFamily="34" charset="0"/>
              </a:rPr>
              <a:t> sont stockées sur des serveurs en ligne contrairement aux </a:t>
            </a:r>
            <a:r>
              <a:rPr lang="fr-FR" b="1" dirty="0">
                <a:latin typeface="Aptos" panose="020B0004020202020204" pitchFamily="34" charset="0"/>
              </a:rPr>
              <a:t>polices</a:t>
            </a:r>
            <a:r>
              <a:rPr lang="fr-FR" dirty="0">
                <a:latin typeface="Aptos" panose="020B0004020202020204" pitchFamily="34" charset="0"/>
              </a:rPr>
              <a:t> </a:t>
            </a:r>
            <a:r>
              <a:rPr lang="fr-FR" b="1" dirty="0">
                <a:latin typeface="Aptos" panose="020B0004020202020204" pitchFamily="34" charset="0"/>
              </a:rPr>
              <a:t>système</a:t>
            </a:r>
            <a:r>
              <a:rPr lang="fr-FR" dirty="0">
                <a:latin typeface="Aptos" panose="020B0004020202020204" pitchFamily="34" charset="0"/>
              </a:rPr>
              <a:t> qui sont présentes sur l’ordinateur </a:t>
            </a:r>
            <a:endParaRPr lang="fr-FR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3C2BCE-1F8C-2586-71C1-7768898D561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4B3412-3AE9-6F23-2C9F-F1088A66A1A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65F93-7A1A-E392-15C7-FE2AD86CEED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085771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42276-2B38-CD88-D935-EB381930D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AD670-436E-CB9B-5601-BCE63CC017E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Texte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611FC6-652B-AB9B-23E0-3CB3B236945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Vous pouvez installer des polices personnalisées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@font-face 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Services de police pour le web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Google-font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Adobe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r>
              <a:rPr lang="fr-CH" dirty="0">
                <a:latin typeface="Aptos" panose="020B0004020202020204" pitchFamily="34" charset="0"/>
              </a:rPr>
              <a:t>Documentation : </a:t>
            </a:r>
            <a:endParaRPr lang="fr-CH" dirty="0">
              <a:latin typeface="Aptos" panose="020B0004020202020204" pitchFamily="34" charset="0"/>
              <a:hlinkClick r:id="rId7"/>
            </a:endParaRPr>
          </a:p>
          <a:p>
            <a:pPr lvl="1"/>
            <a:r>
              <a:rPr lang="fr-CH" sz="2000" dirty="0">
                <a:latin typeface="Aptos" panose="020B0004020202020204" pitchFamily="34" charset="0"/>
                <a:hlinkClick r:id="rId7"/>
              </a:rPr>
              <a:t>https://www.w3schools.com/css/css_font_google.asp</a:t>
            </a:r>
            <a:r>
              <a:rPr lang="fr-CH" sz="2000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CH" sz="2000" dirty="0">
                <a:latin typeface="Aptos" panose="020B0004020202020204" pitchFamily="34" charset="0"/>
                <a:hlinkClick r:id="rId8"/>
              </a:rPr>
              <a:t>https://fonts.google.com</a:t>
            </a:r>
            <a:r>
              <a:rPr lang="fr-CH" sz="2000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93DB0-AAD0-6834-AA26-61785116C15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1F0D75-DBE9-2848-F561-FA7C128F3C6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CEC6C-D404-A010-3ABE-F3FC2278A88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03616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E41E-4705-4339-B177-4E939B1A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Font-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family</a:t>
            </a:r>
            <a:endParaRPr lang="fr-CH" b="1" dirty="0">
              <a:solidFill>
                <a:srgbClr val="00B0F0"/>
              </a:solidFill>
              <a:latin typeface="Aptos SemiBold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6E19D6-1184-4FED-9E57-9F2E3747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000" b="0" dirty="0">
                <a:latin typeface="Aptos" panose="020B0004020202020204" pitchFamily="34" charset="0"/>
              </a:rPr>
              <a:t>Pour s’afficher une police de caractère doit être installée sur l’ordinateur de l’utilisateur</a:t>
            </a:r>
          </a:p>
          <a:p>
            <a:r>
              <a:rPr lang="fr-CH" sz="2000" b="0" dirty="0">
                <a:latin typeface="Aptos" panose="020B0004020202020204" pitchFamily="34" charset="0"/>
              </a:rPr>
              <a:t>Il est donc nécessaire de définir plusieurs fonts </a:t>
            </a:r>
          </a:p>
          <a:p>
            <a:r>
              <a:rPr lang="fr-CH" sz="2000" b="0" dirty="0">
                <a:latin typeface="Aptos" panose="020B0004020202020204" pitchFamily="34" charset="0"/>
              </a:rPr>
              <a:t>Mettre des guillemets si la police comporte plusieurs mots (Times New Roman)</a:t>
            </a:r>
          </a:p>
          <a:p>
            <a:r>
              <a:rPr lang="fr-CH" sz="2000" b="0" dirty="0">
                <a:latin typeface="Aptos" panose="020B0004020202020204" pitchFamily="34" charset="0"/>
              </a:rPr>
              <a:t>Elles seront affichées par préférence (si la première n’est pas disponible c’est la suivant qui sera affichée)</a:t>
            </a:r>
          </a:p>
          <a:p>
            <a:r>
              <a:rPr lang="fr-CH" sz="2000" b="0" dirty="0">
                <a:latin typeface="Aptos" panose="020B0004020202020204" pitchFamily="34" charset="0"/>
              </a:rPr>
              <a:t>On peut terminer par une famille de police d’écriture 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Serif	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Sans-</a:t>
            </a:r>
            <a:r>
              <a:rPr lang="fr-CH" sz="1600" dirty="0" err="1">
                <a:latin typeface="Aptos" panose="020B0004020202020204" pitchFamily="34" charset="0"/>
              </a:rPr>
              <a:t>serif</a:t>
            </a:r>
            <a:endParaRPr lang="fr-CH" sz="1600" dirty="0">
              <a:latin typeface="Aptos" panose="020B0004020202020204" pitchFamily="34" charset="0"/>
            </a:endParaRP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Monospace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Cursive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Fantasy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34F56F-DA69-4E3D-A256-2070D79C1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9BFC84-176E-4432-B19F-5C1FE6107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8366083-4F57-4139-94E4-8A5FA557C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A8F593-BE69-4869-AB1B-0EB87CA7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4725144"/>
            <a:ext cx="4792081" cy="129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4881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7E6D7-BD6B-3EDE-4EF3-65B0AF38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AC5AE-CB23-D251-6EEC-F5050DD27C2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Police web-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safe</a:t>
            </a:r>
            <a:endParaRPr lang="fr-CH" b="1" dirty="0">
              <a:solidFill>
                <a:srgbClr val="00B0F0"/>
              </a:solidFill>
              <a:latin typeface="Aptos SemiBold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4450C8-AB30-B685-40ED-4F85EB77E530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8E2B51-91D7-1186-EA58-D799A84C0B9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96D84-CFBF-DC0A-414F-4B10DE57D1D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63</a:t>
            </a:fld>
            <a:endParaRPr lang="fr-CH" dirty="0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A999F484-5508-F4D8-0CA5-CD6D4CF58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415480" y="2463551"/>
            <a:ext cx="3414056" cy="2644369"/>
          </a:xfr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BDBE8FA-16F9-AFC1-D124-479042880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048" y="2492896"/>
            <a:ext cx="2918713" cy="280440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EEE9A1E-105B-28EF-56F2-CE8F6CCC4C92}"/>
              </a:ext>
            </a:extLst>
          </p:cNvPr>
          <p:cNvSpPr txBox="1"/>
          <p:nvPr/>
        </p:nvSpPr>
        <p:spPr>
          <a:xfrm>
            <a:off x="1703512" y="5828417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600" dirty="0">
                <a:latin typeface="Aptos" panose="020B0004020202020204" pitchFamily="34" charset="0"/>
                <a:hlinkClick r:id="rId8"/>
              </a:rPr>
              <a:t>https://www.w3schools.com/cssref/css_websafe_fonts.php</a:t>
            </a:r>
            <a:r>
              <a:rPr lang="fr-CH" sz="1600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6752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E5D40-1694-4E68-9740-6873AB36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propriétés (les plus courantes)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806547-14A2-4CA3-B9AE-11C54210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5" y="2269446"/>
            <a:ext cx="6840760" cy="4178806"/>
          </a:xfrm>
        </p:spPr>
        <p:txBody>
          <a:bodyPr>
            <a:normAutofit/>
          </a:bodyPr>
          <a:lstStyle/>
          <a:p>
            <a:r>
              <a:rPr lang="fr-CH" sz="2200" b="1" dirty="0">
                <a:latin typeface="Aptos" panose="020B0004020202020204" pitchFamily="34" charset="0"/>
              </a:rPr>
              <a:t>font-size</a:t>
            </a:r>
            <a:r>
              <a:rPr lang="fr-CH" sz="2200" b="0" dirty="0">
                <a:latin typeface="Aptos" panose="020B0004020202020204" pitchFamily="34" charset="0"/>
              </a:rPr>
              <a:t> : taille de la police </a:t>
            </a:r>
          </a:p>
          <a:p>
            <a:r>
              <a:rPr lang="fr-CH" sz="2200" b="1" dirty="0">
                <a:latin typeface="Aptos" panose="020B0004020202020204" pitchFamily="34" charset="0"/>
              </a:rPr>
              <a:t>font-style</a:t>
            </a:r>
            <a:r>
              <a:rPr lang="fr-CH" sz="2200" b="0" dirty="0">
                <a:latin typeface="Aptos" panose="020B0004020202020204" pitchFamily="34" charset="0"/>
              </a:rPr>
              <a:t> : style de la police (italique)</a:t>
            </a:r>
          </a:p>
          <a:p>
            <a:r>
              <a:rPr lang="fr-CH" sz="2200" b="1" dirty="0">
                <a:latin typeface="Aptos" panose="020B0004020202020204" pitchFamily="34" charset="0"/>
              </a:rPr>
              <a:t>font-</a:t>
            </a:r>
            <a:r>
              <a:rPr lang="fr-CH" sz="2200" b="1" dirty="0" err="1">
                <a:latin typeface="Aptos" panose="020B0004020202020204" pitchFamily="34" charset="0"/>
              </a:rPr>
              <a:t>weight</a:t>
            </a:r>
            <a:r>
              <a:rPr lang="fr-CH" sz="2200" b="0" dirty="0">
                <a:latin typeface="Aptos" panose="020B0004020202020204" pitchFamily="34" charset="0"/>
              </a:rPr>
              <a:t> : épaisseur ou graisse de la police </a:t>
            </a:r>
          </a:p>
          <a:p>
            <a:r>
              <a:rPr lang="fr-CH" sz="2200" b="1" dirty="0" err="1">
                <a:latin typeface="Aptos" panose="020B0004020202020204" pitchFamily="34" charset="0"/>
              </a:rPr>
              <a:t>text</a:t>
            </a:r>
            <a:r>
              <a:rPr lang="fr-CH" sz="2200" b="1" dirty="0">
                <a:latin typeface="Aptos" panose="020B0004020202020204" pitchFamily="34" charset="0"/>
              </a:rPr>
              <a:t>-align</a:t>
            </a:r>
            <a:r>
              <a:rPr lang="fr-CH" sz="2200" b="0" dirty="0">
                <a:latin typeface="Aptos" panose="020B0004020202020204" pitchFamily="34" charset="0"/>
              </a:rPr>
              <a:t> : alignement du texte (centré, gauche)</a:t>
            </a:r>
          </a:p>
          <a:p>
            <a:r>
              <a:rPr lang="fr-CH" sz="2200" b="1" dirty="0">
                <a:latin typeface="Aptos" panose="020B0004020202020204" pitchFamily="34" charset="0"/>
              </a:rPr>
              <a:t>line-</a:t>
            </a:r>
            <a:r>
              <a:rPr lang="fr-CH" sz="2200" b="1" dirty="0" err="1">
                <a:latin typeface="Aptos" panose="020B0004020202020204" pitchFamily="34" charset="0"/>
              </a:rPr>
              <a:t>height</a:t>
            </a:r>
            <a:r>
              <a:rPr lang="fr-CH" sz="2200" b="0" dirty="0">
                <a:latin typeface="Aptos" panose="020B0004020202020204" pitchFamily="34" charset="0"/>
              </a:rPr>
              <a:t> : espace entre les lignes de texte</a:t>
            </a:r>
          </a:p>
          <a:p>
            <a:r>
              <a:rPr lang="fr-CH" sz="2200" b="1" dirty="0" err="1">
                <a:latin typeface="Aptos" panose="020B0004020202020204" pitchFamily="34" charset="0"/>
              </a:rPr>
              <a:t>letter-spacing</a:t>
            </a:r>
            <a:r>
              <a:rPr lang="fr-CH" sz="2200" dirty="0">
                <a:latin typeface="Aptos" panose="020B0004020202020204" pitchFamily="34" charset="0"/>
              </a:rPr>
              <a:t> : espacement entre les caractères </a:t>
            </a:r>
          </a:p>
          <a:p>
            <a:r>
              <a:rPr lang="fr-CH" sz="2200" b="1" dirty="0" err="1">
                <a:latin typeface="Aptos" panose="020B0004020202020204" pitchFamily="34" charset="0"/>
              </a:rPr>
              <a:t>text-transform</a:t>
            </a:r>
            <a:r>
              <a:rPr lang="fr-CH" sz="2200" b="0" dirty="0">
                <a:latin typeface="Aptos" panose="020B0004020202020204" pitchFamily="34" charset="0"/>
              </a:rPr>
              <a:t> : </a:t>
            </a:r>
            <a:r>
              <a:rPr lang="fr-CH" sz="2200" dirty="0">
                <a:latin typeface="Aptos" panose="020B0004020202020204" pitchFamily="34" charset="0"/>
              </a:rPr>
              <a:t>transformer en majuscules ou minuscules </a:t>
            </a:r>
            <a:endParaRPr lang="fr-CH" sz="2200" b="0" dirty="0">
              <a:latin typeface="Aptos" panose="020B0004020202020204" pitchFamily="34" charset="0"/>
            </a:endParaRPr>
          </a:p>
          <a:p>
            <a:pPr lvl="1"/>
            <a:endParaRPr lang="fr-CH" dirty="0"/>
          </a:p>
          <a:p>
            <a:pPr marL="0" indent="0">
              <a:buNone/>
            </a:pPr>
            <a:r>
              <a:rPr lang="fr-CH" sz="1800" dirty="0"/>
              <a:t>Doc : </a:t>
            </a:r>
            <a:r>
              <a:rPr lang="fr-CH" sz="1800" dirty="0">
                <a:hlinkClick r:id="rId3"/>
              </a:rPr>
              <a:t>https://www.w3schools.com/css/css_text.asp</a:t>
            </a:r>
            <a:r>
              <a:rPr lang="fr-CH" sz="1800" dirty="0"/>
              <a:t> </a:t>
            </a:r>
          </a:p>
          <a:p>
            <a:pPr marL="57150" indent="0">
              <a:buNone/>
            </a:pPr>
            <a:endParaRPr lang="fr-CH" b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ABFAFC-5F05-4F1E-9E4E-15A6955CE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894E9B-5E2B-4531-A00C-174459C18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64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451A584-6D11-492B-A5A9-6DE53CCAC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696218D-AD1F-4CF3-B01D-5BB2E90C7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139" y="3463327"/>
            <a:ext cx="3343436" cy="1244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8243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458A5-AA58-4817-11C4-FBEB43EA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862FB-1097-CFE2-D9BB-48A682754B9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La couleur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BC227-C2F8-BBA1-D43F-F978AFEA679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996951"/>
            <a:ext cx="4897760" cy="3180011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Défini avec la propriété </a:t>
            </a:r>
            <a:r>
              <a:rPr lang="fr-CH" sz="2800" b="1" dirty="0" err="1">
                <a:latin typeface="Aptos" panose="020B0004020202020204" pitchFamily="34" charset="0"/>
              </a:rPr>
              <a:t>color</a:t>
            </a:r>
            <a:endParaRPr lang="fr-CH" sz="2800" dirty="0">
              <a:latin typeface="Aptos" panose="020B0004020202020204" pitchFamily="34" charset="0"/>
            </a:endParaRP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936625-6859-74C8-469F-DEE8822443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F4E4E9-4321-672E-B381-73E1EEE8DE6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AF52E7-E51C-F997-D428-C9D5BA72904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65</a:t>
            </a:fld>
            <a:endParaRPr lang="fr-CH" dirty="0"/>
          </a:p>
        </p:txBody>
      </p:sp>
      <p:pic>
        <p:nvPicPr>
          <p:cNvPr id="1026" name="Picture 2" descr="Changing the font color on a single page using CSS. - Customize with code -  Squarespace Forum">
            <a:extLst>
              <a:ext uri="{FF2B5EF4-FFF2-40B4-BE49-F238E27FC236}">
                <a16:creationId xmlns:a16="http://schemas.microsoft.com/office/drawing/2014/main" id="{3760F80D-0DEF-E21A-3921-B7C1D983E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6" r="3084" b="5493"/>
          <a:stretch/>
        </p:blipFill>
        <p:spPr bwMode="auto">
          <a:xfrm>
            <a:off x="6600056" y="1628800"/>
            <a:ext cx="446449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254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F8E73-8DED-4D1F-9EFC-B7AAB273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La taille du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11F7A-7219-4E9B-8F52-596A95C9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052365"/>
            <a:ext cx="8742759" cy="1340768"/>
          </a:xfrm>
        </p:spPr>
        <p:txBody>
          <a:bodyPr>
            <a:normAutofit/>
          </a:bodyPr>
          <a:lstStyle/>
          <a:p>
            <a:r>
              <a:rPr lang="fr-CH" sz="2000" b="0" dirty="0">
                <a:latin typeface="Aptos" panose="020B0004020202020204" pitchFamily="34" charset="0"/>
              </a:rPr>
              <a:t>On peut définir la taille de la police de caractère avec des valeurs 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Absolue </a:t>
            </a:r>
          </a:p>
          <a:p>
            <a:pPr lvl="1"/>
            <a:r>
              <a:rPr lang="fr-CH" sz="1600" dirty="0">
                <a:latin typeface="Aptos" panose="020B0004020202020204" pitchFamily="34" charset="0"/>
              </a:rPr>
              <a:t>Relative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5DB576-1525-4B91-943E-11510AC53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B9B6CD1-C215-48C7-8C63-4CD114F3D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66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0A129E7-B088-4177-A4DB-83584D502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D2B23AF-2C85-482E-9D7E-E8A89A77908E}"/>
              </a:ext>
            </a:extLst>
          </p:cNvPr>
          <p:cNvSpPr txBox="1">
            <a:spLocks/>
          </p:cNvSpPr>
          <p:nvPr/>
        </p:nvSpPr>
        <p:spPr bwMode="auto">
          <a:xfrm>
            <a:off x="1415480" y="3605585"/>
            <a:ext cx="874275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i="1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2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CH" sz="2000" kern="0" dirty="0">
                <a:latin typeface="Aptos" panose="020B0004020202020204" pitchFamily="34" charset="0"/>
              </a:rPr>
              <a:t>Absolue</a:t>
            </a:r>
          </a:p>
          <a:p>
            <a:pPr marL="0" indent="0">
              <a:buNone/>
            </a:pPr>
            <a:r>
              <a:rPr lang="fr-CH" sz="2000" b="0" kern="0" dirty="0">
                <a:latin typeface="Aptos" panose="020B0004020202020204" pitchFamily="34" charset="0"/>
              </a:rPr>
              <a:t>De taille fixe et exprimée dans une unité de mesure. </a:t>
            </a:r>
          </a:p>
          <a:p>
            <a:pPr marL="0" indent="0">
              <a:buNone/>
            </a:pPr>
            <a:r>
              <a:rPr lang="fr-CH" sz="2000" b="0" kern="0" dirty="0">
                <a:latin typeface="Aptos" panose="020B0004020202020204" pitchFamily="34" charset="0"/>
              </a:rPr>
              <a:t>Elle s’affiche exactement dans la taille définie. </a:t>
            </a:r>
          </a:p>
          <a:p>
            <a:pPr marL="0" indent="0">
              <a:buNone/>
            </a:pPr>
            <a:r>
              <a:rPr lang="fr-CH" sz="2000" b="0" kern="0" dirty="0">
                <a:latin typeface="Aptos" panose="020B0004020202020204" pitchFamily="34" charset="0"/>
              </a:rPr>
              <a:t>Ex : px, cm, pt…		</a:t>
            </a:r>
          </a:p>
          <a:p>
            <a:pPr marL="0" indent="0" algn="ctr">
              <a:buNone/>
            </a:pPr>
            <a:r>
              <a:rPr lang="fr-CH" sz="2000" kern="0" dirty="0">
                <a:latin typeface="Aptos" panose="020B0004020202020204" pitchFamily="34" charset="0"/>
              </a:rPr>
              <a:t>Relative</a:t>
            </a:r>
          </a:p>
          <a:p>
            <a:pPr marL="0" indent="0">
              <a:buNone/>
            </a:pPr>
            <a:r>
              <a:rPr lang="fr-CH" sz="2000" b="0" kern="0" dirty="0">
                <a:latin typeface="Aptos" panose="020B0004020202020204" pitchFamily="34" charset="0"/>
              </a:rPr>
              <a:t>Fraction d’une autre grandeur</a:t>
            </a:r>
          </a:p>
          <a:p>
            <a:pPr marL="0" indent="0">
              <a:buNone/>
            </a:pPr>
            <a:r>
              <a:rPr lang="fr-CH" sz="2000" b="0" kern="0" dirty="0">
                <a:latin typeface="Aptos" panose="020B0004020202020204" pitchFamily="34" charset="0"/>
              </a:rPr>
              <a:t>S’adapte relativement </a:t>
            </a:r>
          </a:p>
          <a:p>
            <a:pPr marL="0" indent="0">
              <a:buNone/>
            </a:pPr>
            <a:endParaRPr lang="fr-CH" sz="2000" b="0" kern="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fr-CH" sz="2000" b="0" kern="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fr-CH" sz="2000" b="0" kern="0" dirty="0">
                <a:latin typeface="Aptos" panose="020B0004020202020204" pitchFamily="34" charset="0"/>
              </a:rPr>
              <a:t>Ex: </a:t>
            </a:r>
            <a:r>
              <a:rPr lang="fr-CH" sz="2000" b="0" kern="0" dirty="0" err="1">
                <a:latin typeface="Aptos" panose="020B0004020202020204" pitchFamily="34" charset="0"/>
              </a:rPr>
              <a:t>em</a:t>
            </a:r>
            <a:r>
              <a:rPr lang="fr-CH" sz="2000" b="0" kern="0" dirty="0">
                <a:latin typeface="Aptos" panose="020B0004020202020204" pitchFamily="34" charset="0"/>
              </a:rPr>
              <a:t>, %...</a:t>
            </a:r>
          </a:p>
        </p:txBody>
      </p:sp>
    </p:spTree>
    <p:extLst>
      <p:ext uri="{BB962C8B-B14F-4D97-AF65-F5344CB8AC3E}">
        <p14:creationId xmlns:p14="http://schemas.microsoft.com/office/powerpoint/2010/main" val="10416934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22421-697B-4FE5-90CC-84CA3635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Em</a:t>
            </a:r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 ou Rem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80FEA-06E5-41E5-B524-C95110C9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 err="1"/>
              <a:t>em</a:t>
            </a:r>
            <a:r>
              <a:rPr lang="fr-CH" b="0" dirty="0"/>
              <a:t> </a:t>
            </a:r>
          </a:p>
          <a:p>
            <a:pPr lvl="1"/>
            <a:r>
              <a:rPr lang="fr-FR" b="0" dirty="0">
                <a:latin typeface="Aptos" panose="020B0004020202020204" pitchFamily="34" charset="0"/>
              </a:rPr>
              <a:t>Unité relative à la taille de police du parent direct.</a:t>
            </a:r>
          </a:p>
          <a:p>
            <a:pPr lvl="1"/>
            <a:r>
              <a:rPr lang="fr-FR" b="0" dirty="0">
                <a:latin typeface="Aptos" panose="020B0004020202020204" pitchFamily="34" charset="0"/>
              </a:rPr>
              <a:t>S'adapte à la taille de police héritée, utile pour une mise en échelle proportionnelle.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b="1" dirty="0"/>
              <a:t>rem</a:t>
            </a:r>
            <a:r>
              <a:rPr lang="fr-CH" b="0" dirty="0"/>
              <a:t> </a:t>
            </a:r>
          </a:p>
          <a:p>
            <a:pPr lvl="1"/>
            <a:r>
              <a:rPr lang="fr-CH" dirty="0"/>
              <a:t>Unité relative à la taille de la police de l’élément racine	</a:t>
            </a:r>
          </a:p>
          <a:p>
            <a:pPr lvl="1"/>
            <a:r>
              <a:rPr lang="fr-CH" b="0" dirty="0"/>
              <a:t>Facilite la gestion globale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2CF9CE-E710-4C40-8601-E24691BED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95CA88-AE11-4CDA-ABBC-FB2A2747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67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2F8DC1D-5130-411D-8FB7-5D4360EA6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831547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1E58E-0CC5-B228-9F0D-24163C485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CA2087-BE98-0980-071D-A08DF7574BB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Comment choisir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784A19-69BD-C3CC-0AC1-E0A5C6324CB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ptos" panose="020B0004020202020204" pitchFamily="34" charset="0"/>
              </a:rPr>
              <a:t>Utilisez </a:t>
            </a:r>
            <a:r>
              <a:rPr lang="fr-FR" sz="2800" b="1" dirty="0" err="1">
                <a:latin typeface="Aptos" panose="020B0004020202020204" pitchFamily="34" charset="0"/>
              </a:rPr>
              <a:t>em</a:t>
            </a:r>
            <a:r>
              <a:rPr lang="fr-FR" sz="2800" dirty="0">
                <a:latin typeface="Aptos" panose="020B0004020202020204" pitchFamily="34" charset="0"/>
              </a:rPr>
              <a:t> pour des composants qui doivent s'adapter à leur environnement de mise en page.</a:t>
            </a:r>
          </a:p>
          <a:p>
            <a:pPr marL="0" indent="0">
              <a:buNone/>
            </a:pPr>
            <a:endParaRPr lang="fr-FR" sz="2800" dirty="0">
              <a:latin typeface="Aptos" panose="020B0004020202020204" pitchFamily="34" charset="0"/>
            </a:endParaRPr>
          </a:p>
          <a:p>
            <a:endParaRPr lang="fr-FR" sz="2800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Préférez </a:t>
            </a:r>
            <a:r>
              <a:rPr lang="fr-FR" sz="2800" b="1" dirty="0">
                <a:latin typeface="Aptos" panose="020B0004020202020204" pitchFamily="34" charset="0"/>
              </a:rPr>
              <a:t>rem</a:t>
            </a:r>
            <a:r>
              <a:rPr lang="fr-FR" sz="2800" dirty="0">
                <a:latin typeface="Aptos" panose="020B0004020202020204" pitchFamily="34" charset="0"/>
              </a:rPr>
              <a:t> pour une taille de police et un espacement cohérent à travers votre site</a:t>
            </a:r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B0211D-3351-73C8-C55B-168BF2523FE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EB283-B58D-7BEF-DBB0-253983894C9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94C369-2ED8-84EE-8BAD-FD8A70EE29B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153840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49B27-D2EE-1E15-B85C-2EA4C723F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52CA7-E09A-F70A-9C29-11B1BD45BE7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LE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6B67E3-6BB9-C938-97E4-CC6708514D5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68DF04-89EC-B189-B5F2-BBA3C712F36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91F3A-1AE3-BA6C-AEF6-AE76DF87332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7554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4D667-8C2D-94D8-7575-03B6DE3AD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C5023-7C08-88D6-A4A2-E6E25313970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Style 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inline</a:t>
            </a:r>
            <a:endParaRPr lang="fr-CH" b="1" dirty="0">
              <a:solidFill>
                <a:srgbClr val="00B0F0"/>
              </a:solidFill>
              <a:latin typeface="Aptos SemiBold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DE205-CEA3-3753-24F2-CAD5B459765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Intégration du CSS directement dans la balise HTML 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r>
              <a:rPr lang="fr-CH" sz="2800" dirty="0">
                <a:latin typeface="Aptos" panose="020B0004020202020204" pitchFamily="34" charset="0"/>
              </a:rPr>
              <a:t>Utilisation de l’attribut </a:t>
            </a:r>
            <a:r>
              <a:rPr lang="fr-CH" sz="2800" b="1" dirty="0">
                <a:latin typeface="Aptos" panose="020B0004020202020204" pitchFamily="34" charset="0"/>
              </a:rPr>
              <a:t>style</a:t>
            </a:r>
            <a:r>
              <a:rPr lang="fr-CH" sz="2800" dirty="0">
                <a:latin typeface="Aptos" panose="020B0004020202020204" pitchFamily="34" charset="0"/>
              </a:rPr>
              <a:t> dans la balise HTML pour définir le style </a:t>
            </a:r>
          </a:p>
          <a:p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165899-AB60-8F5C-6D73-104811E1AD6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A8F1D-3BA8-C5EC-02A7-007C4AACA5D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3E288-EEAA-C91C-259A-984EEE5300B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2655E09-2F9F-7896-5EFE-9C3DF19BA1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616" y="4365104"/>
            <a:ext cx="6667230" cy="839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07780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DB73E-4F5C-5948-999C-0870BA8B1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9FF31-D183-2C89-B713-D3D5C46E06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Les pseudo-classes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82E41-C0C2-9121-AB9D-90119D19582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2400" dirty="0">
                <a:latin typeface="Aptos" panose="020B0004020202020204" pitchFamily="34" charset="0"/>
              </a:rPr>
              <a:t>Définition 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Mot-clé spécifique ajouté à un sélecteur 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Cible un élément par son état, sa place dans l’arborescence </a:t>
            </a:r>
          </a:p>
          <a:p>
            <a:pPr marL="457200" lvl="1" indent="0">
              <a:buNone/>
            </a:pPr>
            <a:endParaRPr lang="fr-CH" sz="2000" dirty="0">
              <a:latin typeface="Aptos" panose="020B0004020202020204" pitchFamily="34" charset="0"/>
            </a:endParaRPr>
          </a:p>
          <a:p>
            <a:r>
              <a:rPr lang="fr-CH" sz="2400" dirty="0">
                <a:latin typeface="Aptos" panose="020B0004020202020204" pitchFamily="34" charset="0"/>
              </a:rPr>
              <a:t>Exemple </a:t>
            </a:r>
          </a:p>
          <a:p>
            <a:pPr lvl="1"/>
            <a:r>
              <a:rPr lang="fr-CH" sz="2000" dirty="0" err="1">
                <a:latin typeface="Aptos" panose="020B0004020202020204" pitchFamily="34" charset="0"/>
              </a:rPr>
              <a:t>Hover</a:t>
            </a:r>
            <a:r>
              <a:rPr lang="fr-CH" sz="2000" dirty="0">
                <a:latin typeface="Aptos" panose="020B0004020202020204" pitchFamily="34" charset="0"/>
              </a:rPr>
              <a:t> : survol avec la souris par l’utilisateur </a:t>
            </a:r>
          </a:p>
          <a:p>
            <a:pPr lvl="1"/>
            <a:endParaRPr lang="fr-CH" sz="2000" dirty="0">
              <a:latin typeface="Aptos" panose="020B0004020202020204" pitchFamily="34" charset="0"/>
            </a:endParaRPr>
          </a:p>
          <a:p>
            <a:r>
              <a:rPr lang="fr-CH" sz="2400" dirty="0">
                <a:latin typeface="Aptos" panose="020B0004020202020204" pitchFamily="34" charset="0"/>
              </a:rPr>
              <a:t>Syntaxe </a:t>
            </a:r>
          </a:p>
          <a:p>
            <a:pPr lvl="1"/>
            <a:r>
              <a:rPr lang="fr-CH" sz="2000" dirty="0">
                <a:latin typeface="Aptos" panose="020B0004020202020204" pitchFamily="34" charset="0"/>
              </a:rPr>
              <a:t>: avant le nom (:</a:t>
            </a:r>
            <a:r>
              <a:rPr lang="fr-CH" sz="2000" dirty="0" err="1">
                <a:latin typeface="Aptos" panose="020B0004020202020204" pitchFamily="34" charset="0"/>
              </a:rPr>
              <a:t>hover</a:t>
            </a:r>
            <a:r>
              <a:rPr lang="fr-CH" sz="2000" dirty="0">
                <a:latin typeface="Aptos" panose="020B0004020202020204" pitchFamily="34" charset="0"/>
              </a:rPr>
              <a:t>)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sz="1800" dirty="0">
                <a:latin typeface="Aptos" panose="020B0004020202020204" pitchFamily="34" charset="0"/>
              </a:rPr>
              <a:t>Doc : </a:t>
            </a:r>
          </a:p>
          <a:p>
            <a:pPr lvl="2"/>
            <a:r>
              <a:rPr lang="fr-CH" sz="1400" dirty="0">
                <a:latin typeface="Aptos" panose="020B0004020202020204" pitchFamily="34" charset="0"/>
                <a:hlinkClick r:id="rId7"/>
              </a:rPr>
              <a:t>https://developer.mozilla.org/fr/docs/Web/CSS/Pseudo-classes</a:t>
            </a:r>
            <a:r>
              <a:rPr lang="fr-CH" sz="1400" dirty="0">
                <a:latin typeface="Aptos" panose="020B0004020202020204" pitchFamily="34" charset="0"/>
              </a:rPr>
              <a:t> </a:t>
            </a:r>
          </a:p>
          <a:p>
            <a:pPr lvl="2"/>
            <a:r>
              <a:rPr lang="fr-CH" sz="1400" dirty="0">
                <a:latin typeface="Aptos" panose="020B0004020202020204" pitchFamily="34" charset="0"/>
                <a:hlinkClick r:id="rId8"/>
              </a:rPr>
              <a:t>https://www.w3schools.com/css/css_pseudo_classes.asp</a:t>
            </a:r>
            <a:r>
              <a:rPr lang="fr-CH" sz="1400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B99E91-6E07-1666-617E-7405E17F6BCB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9DD33-1063-ACD0-90E1-FF743C9F6A6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31FC01-4529-0D08-3B7F-653FD21320D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092717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18FF7-EC16-CBD1-46D7-DE3CDCF52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026A5-B54E-CC9C-05F3-453089B358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Principales pseudo-classes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E6B19-28CB-F669-575A-E480DFDA8EC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b="1" dirty="0" err="1">
                <a:latin typeface="Aptos" panose="020B0004020202020204" pitchFamily="34" charset="0"/>
              </a:rPr>
              <a:t>h</a:t>
            </a:r>
            <a:r>
              <a:rPr lang="fr-CH" sz="2800" b="1" dirty="0" err="1">
                <a:latin typeface="Aptos" panose="020B0004020202020204" pitchFamily="34" charset="0"/>
              </a:rPr>
              <a:t>over</a:t>
            </a:r>
            <a:r>
              <a:rPr lang="fr-CH" sz="2800" dirty="0">
                <a:latin typeface="Aptos" panose="020B0004020202020204" pitchFamily="34" charset="0"/>
              </a:rPr>
              <a:t> : au passage du curseur de la souris</a:t>
            </a:r>
          </a:p>
          <a:p>
            <a:r>
              <a:rPr lang="fr-CH" b="1" dirty="0">
                <a:latin typeface="Aptos" panose="020B0004020202020204" pitchFamily="34" charset="0"/>
              </a:rPr>
              <a:t>focus</a:t>
            </a:r>
            <a:r>
              <a:rPr lang="fr-CH" dirty="0">
                <a:latin typeface="Aptos" panose="020B0004020202020204" pitchFamily="34" charset="0"/>
              </a:rPr>
              <a:t> : élément qui a le focus (saisie clavier, clic)</a:t>
            </a:r>
          </a:p>
          <a:p>
            <a:r>
              <a:rPr lang="fr-CH" sz="2800" b="1" dirty="0">
                <a:latin typeface="Aptos" panose="020B0004020202020204" pitchFamily="34" charset="0"/>
              </a:rPr>
              <a:t>active</a:t>
            </a:r>
            <a:r>
              <a:rPr lang="fr-CH" sz="2800" dirty="0">
                <a:latin typeface="Aptos" panose="020B0004020202020204" pitchFamily="34" charset="0"/>
              </a:rPr>
              <a:t> : </a:t>
            </a:r>
            <a:r>
              <a:rPr lang="fr-CH" dirty="0">
                <a:latin typeface="Aptos" panose="020B0004020202020204" pitchFamily="34" charset="0"/>
              </a:rPr>
              <a:t>l’élément lorsqu’il est activé </a:t>
            </a:r>
          </a:p>
          <a:p>
            <a:r>
              <a:rPr lang="fr-CH" sz="2800" b="1" dirty="0" err="1">
                <a:latin typeface="Aptos" panose="020B0004020202020204" pitchFamily="34" charset="0"/>
              </a:rPr>
              <a:t>nth-child</a:t>
            </a:r>
            <a:r>
              <a:rPr lang="fr-CH" dirty="0">
                <a:latin typeface="Aptos" panose="020B0004020202020204" pitchFamily="34" charset="0"/>
              </a:rPr>
              <a:t>() : selon leur position avec les éléments de même niveau </a:t>
            </a:r>
          </a:p>
          <a:p>
            <a:r>
              <a:rPr lang="fr-CH" b="1" dirty="0">
                <a:latin typeface="Aptos" panose="020B0004020202020204" pitchFamily="34" charset="0"/>
              </a:rPr>
              <a:t>f</a:t>
            </a:r>
            <a:r>
              <a:rPr lang="fr-CH" sz="2800" b="1" dirty="0">
                <a:latin typeface="Aptos" panose="020B0004020202020204" pitchFamily="34" charset="0"/>
              </a:rPr>
              <a:t>i</a:t>
            </a:r>
            <a:r>
              <a:rPr lang="fr-CH" b="1" dirty="0">
                <a:latin typeface="Aptos" panose="020B0004020202020204" pitchFamily="34" charset="0"/>
              </a:rPr>
              <a:t>rst-</a:t>
            </a:r>
            <a:r>
              <a:rPr lang="fr-CH" b="1" dirty="0" err="1">
                <a:latin typeface="Aptos" panose="020B0004020202020204" pitchFamily="34" charset="0"/>
              </a:rPr>
              <a:t>child</a:t>
            </a:r>
            <a:r>
              <a:rPr lang="fr-CH" dirty="0">
                <a:latin typeface="Aptos" panose="020B0004020202020204" pitchFamily="34" charset="0"/>
              </a:rPr>
              <a:t> : premier enfant</a:t>
            </a:r>
          </a:p>
          <a:p>
            <a:r>
              <a:rPr lang="fr-CH" b="1" dirty="0">
                <a:latin typeface="Aptos" panose="020B0004020202020204" pitchFamily="34" charset="0"/>
              </a:rPr>
              <a:t>last-</a:t>
            </a:r>
            <a:r>
              <a:rPr lang="fr-CH" b="1" dirty="0" err="1">
                <a:latin typeface="Aptos" panose="020B0004020202020204" pitchFamily="34" charset="0"/>
              </a:rPr>
              <a:t>child</a:t>
            </a:r>
            <a:r>
              <a:rPr lang="fr-CH" dirty="0">
                <a:latin typeface="Aptos" panose="020B0004020202020204" pitchFamily="34" charset="0"/>
              </a:rPr>
              <a:t> : dernier enfant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C926D-8D35-72BD-DC3D-B274CD7179A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4A4C5F-A888-2675-0DD0-E0894F97724B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1662C-76FE-5E2E-8F5F-58950752580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909170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417C8-046B-BFC3-3EE2-08F4F84DA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5280B-43A3-E686-41CE-2E7F8AF7FCD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Principaux pseudo-élément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92F5C-D96B-004D-F6E7-66E7DA5E7712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Aptos" panose="020B0004020202020204" pitchFamily="34" charset="0"/>
              </a:rPr>
              <a:t>Cible et stylise une partie spécifique d'un élément ou insère du contenu</a:t>
            </a:r>
          </a:p>
          <a:p>
            <a:r>
              <a:rPr lang="fr-FR" dirty="0">
                <a:latin typeface="Aptos" panose="020B0004020202020204" pitchFamily="34" charset="0"/>
              </a:rPr>
              <a:t>Syntaxe : deux doubles-point ::</a:t>
            </a:r>
            <a:r>
              <a:rPr lang="fr-FR" dirty="0" err="1">
                <a:latin typeface="Aptos" panose="020B0004020202020204" pitchFamily="34" charset="0"/>
              </a:rPr>
              <a:t>after</a:t>
            </a:r>
            <a:endParaRPr lang="fr-FR" dirty="0">
              <a:latin typeface="Aptos" panose="020B0004020202020204" pitchFamily="34" charset="0"/>
            </a:endParaRPr>
          </a:p>
          <a:p>
            <a:r>
              <a:rPr lang="fr-FR" sz="2800" dirty="0">
                <a:latin typeface="Aptos" panose="020B0004020202020204" pitchFamily="34" charset="0"/>
              </a:rPr>
              <a:t>Principaux pseudo-élément </a:t>
            </a:r>
          </a:p>
          <a:p>
            <a:pPr lvl="1"/>
            <a:r>
              <a:rPr lang="fr-FR" dirty="0" err="1">
                <a:latin typeface="Aptos" panose="020B0004020202020204" pitchFamily="34" charset="0"/>
              </a:rPr>
              <a:t>After</a:t>
            </a:r>
            <a:r>
              <a:rPr lang="fr-FR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FR" dirty="0" err="1">
                <a:latin typeface="Aptos" panose="020B0004020202020204" pitchFamily="34" charset="0"/>
              </a:rPr>
              <a:t>Before</a:t>
            </a:r>
            <a:r>
              <a:rPr lang="fr-FR" dirty="0">
                <a:latin typeface="Aptos" panose="020B0004020202020204" pitchFamily="34" charset="0"/>
              </a:rPr>
              <a:t> </a:t>
            </a:r>
          </a:p>
          <a:p>
            <a:pPr lvl="1"/>
            <a:r>
              <a:rPr lang="fr-FR" dirty="0">
                <a:latin typeface="Aptos" panose="020B0004020202020204" pitchFamily="34" charset="0"/>
              </a:rPr>
              <a:t>First-</a:t>
            </a:r>
            <a:r>
              <a:rPr lang="fr-FR" dirty="0" err="1">
                <a:latin typeface="Aptos" panose="020B0004020202020204" pitchFamily="34" charset="0"/>
              </a:rPr>
              <a:t>letter</a:t>
            </a:r>
            <a:endParaRPr lang="fr-FR" dirty="0">
              <a:latin typeface="Aptos" panose="020B0004020202020204" pitchFamily="34" charset="0"/>
            </a:endParaRPr>
          </a:p>
          <a:p>
            <a:pPr lvl="1"/>
            <a:r>
              <a:rPr lang="fr-FR" dirty="0">
                <a:latin typeface="Aptos" panose="020B0004020202020204" pitchFamily="34" charset="0"/>
              </a:rPr>
              <a:t>First-line</a:t>
            </a:r>
          </a:p>
          <a:p>
            <a:pPr lvl="1"/>
            <a:endParaRPr lang="fr-FR" dirty="0">
              <a:latin typeface="Aptos" panose="020B0004020202020204" pitchFamily="34" charset="0"/>
            </a:endParaRPr>
          </a:p>
          <a:p>
            <a:pPr lvl="1"/>
            <a:r>
              <a:rPr lang="fr-FR" sz="1800" dirty="0">
                <a:latin typeface="Aptos" panose="020B0004020202020204" pitchFamily="34" charset="0"/>
              </a:rPr>
              <a:t>Doc : </a:t>
            </a:r>
            <a:r>
              <a:rPr lang="fr-FR" sz="1800" dirty="0">
                <a:latin typeface="Aptos" panose="020B0004020202020204" pitchFamily="34" charset="0"/>
                <a:hlinkClick r:id="rId7"/>
              </a:rPr>
              <a:t>https://developer.mozilla.org/fr/docs/Web/CSS/Pseudo-classes</a:t>
            </a:r>
            <a:r>
              <a:rPr lang="fr-FR" sz="1800" dirty="0">
                <a:latin typeface="Aptos" panose="020B0004020202020204" pitchFamily="34" charset="0"/>
              </a:rPr>
              <a:t> </a:t>
            </a: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65C8C8-3038-ABE7-D1E8-57DF2D3856C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130382-B8AE-5F57-1FD9-028F1681415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751832-6E97-A683-6FB1-857D8D10E25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89674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1F14-823F-753F-7B9E-08CC7938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1485-A509-58CB-F757-54D42652510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477AD6-1C27-20F2-1B9A-FB4ECB5F8E76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DCC33-505E-1056-D8BC-852A5669AE6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616B99-E22E-195B-85EF-F944279DA5C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03C07B-A785-E24C-3987-38DEEBDEA0C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37323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00E4A-A1AA-B618-EE20-403C2CAC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62BDD-80D8-3322-9381-CB7098078AB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7C833-C833-0664-DD0C-FF8F226064F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C5FD46-32AB-C970-287A-E93EB6AE6F7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9B2DDB-2764-06F8-4593-74AE965C294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56CA8A-2039-F18A-8AF1-AEF454C5FFB4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9944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08769-949F-ECD7-B61B-481541F2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Style </a:t>
            </a:r>
            <a:r>
              <a:rPr lang="fr-CH" b="1" dirty="0" err="1">
                <a:solidFill>
                  <a:srgbClr val="00B0F0"/>
                </a:solidFill>
                <a:latin typeface="Aptos SemiBold" panose="020B0004020202020204" pitchFamily="34" charset="0"/>
              </a:rPr>
              <a:t>inline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F261D7-EC0F-876B-53E7-6B2AA8953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Avantage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6A6225-A9FB-EE45-B3E2-3E71603BA9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H" sz="2000" dirty="0"/>
              <a:t>Permet de tester rapidement un style (a ensuite placer dans la feuille de style)</a:t>
            </a:r>
          </a:p>
          <a:p>
            <a:endParaRPr lang="fr-CH" sz="2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74B545-4A49-1A48-7BBB-FDF69CF5A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Désavantages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98E4DF-CF10-B585-A35D-1E0CB6FCB9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CH" sz="2000" dirty="0"/>
              <a:t>Rend la maintenance du site compliquée</a:t>
            </a:r>
          </a:p>
          <a:p>
            <a:r>
              <a:rPr lang="fr-CH" sz="2000" dirty="0"/>
              <a:t>Rend le code HTML illisible et surchargé</a:t>
            </a:r>
          </a:p>
          <a:p>
            <a:endParaRPr lang="fr-CH" sz="2000" dirty="0"/>
          </a:p>
          <a:p>
            <a:endParaRPr lang="fr-CH" sz="2000" dirty="0"/>
          </a:p>
          <a:p>
            <a:endParaRPr lang="fr-CH" sz="2000" dirty="0"/>
          </a:p>
          <a:p>
            <a:r>
              <a:rPr lang="fr-CH" sz="2000" dirty="0"/>
              <a:t>A éviter au maximum </a:t>
            </a:r>
          </a:p>
          <a:p>
            <a:endParaRPr lang="fr-CH" sz="200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1D2344-7930-AD25-1CC0-AF9D6700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106532-B159-9D4C-DA9D-9788C17A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AB4098-BBA5-D900-2652-D05A43B1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479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64AD5-56DA-17E3-F5F6-131E9893C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711B7-A263-1C0B-AAD3-3DA3EF6B28A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05099"/>
            <a:ext cx="10515600" cy="1325563"/>
          </a:xfrm>
        </p:spPr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SemiBold" panose="020B0004020202020204" pitchFamily="34" charset="0"/>
              </a:rPr>
              <a:t>CSS interne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72294-D16F-72C1-172E-5236E9B34AE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2348879"/>
            <a:ext cx="7315200" cy="3828083"/>
          </a:xfrm>
        </p:spPr>
        <p:txBody>
          <a:bodyPr>
            <a:normAutofit/>
          </a:bodyPr>
          <a:lstStyle/>
          <a:p>
            <a:r>
              <a:rPr lang="fr-CH" sz="2800" dirty="0">
                <a:latin typeface="Aptos" panose="020B0004020202020204" pitchFamily="34" charset="0"/>
              </a:rPr>
              <a:t>Intégration du CSS dans la balise &lt;style&gt; situé généralement dans la balise &lt;</a:t>
            </a:r>
            <a:r>
              <a:rPr lang="fr-CH" sz="2800" dirty="0" err="1">
                <a:latin typeface="Aptos" panose="020B0004020202020204" pitchFamily="34" charset="0"/>
              </a:rPr>
              <a:t>head</a:t>
            </a:r>
            <a:r>
              <a:rPr lang="fr-CH" sz="2800" dirty="0">
                <a:latin typeface="Aptos" panose="020B0004020202020204" pitchFamily="34" charset="0"/>
              </a:rPr>
              <a:t>&gt;</a:t>
            </a: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fr-CH" sz="2800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Permet de styliser des éléments spécifiques sur une seule page web</a:t>
            </a:r>
          </a:p>
          <a:p>
            <a:endParaRPr lang="fr-CH" sz="28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116078-0CFF-BD57-6698-316A273E4B1D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C3FECE-1623-330F-1CF9-6DC3706A879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C41C4C-C8C9-0874-D4F4-70D71B5053C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CB8596D-55CA-9780-3967-16BB0CADC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4272" y="2420888"/>
            <a:ext cx="2664334" cy="2554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28018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4" ma:contentTypeDescription="Crée un document." ma:contentTypeScope="" ma:versionID="6d02cf8cd775c097e2c0678deb164ca9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a0e38b230348e71fe6f59592ab87bd68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A3575B-111F-4A31-BB11-FBE5FB4B7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8f7112-b9c5-4785-ad0c-ab52eb23d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C33A8E-82C2-45B4-BEBC-076CAE502C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2A5B06-4E84-4493-9DB8-C534F25FB03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1265</TotalTime>
  <Words>3733</Words>
  <Application>Microsoft Macintosh PowerPoint</Application>
  <PresentationFormat>Grand écran</PresentationFormat>
  <Paragraphs>721</Paragraphs>
  <Slides>74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74</vt:i4>
      </vt:variant>
    </vt:vector>
  </HeadingPairs>
  <TitlesOfParts>
    <vt:vector size="80" baseType="lpstr">
      <vt:lpstr>Aptos</vt:lpstr>
      <vt:lpstr>Aptos SemiBold</vt:lpstr>
      <vt:lpstr>Arial</vt:lpstr>
      <vt:lpstr>Calibri</vt:lpstr>
      <vt:lpstr>Calibri Light</vt:lpstr>
      <vt:lpstr>Thème Office</vt:lpstr>
      <vt:lpstr>Le CSS</vt:lpstr>
      <vt:lpstr>INTRODUCTION </vt:lpstr>
      <vt:lpstr>Qu’est-ce que le CSS ?</vt:lpstr>
      <vt:lpstr>Séparer contenu et style </vt:lpstr>
      <vt:lpstr>CSS : le fonctionnement </vt:lpstr>
      <vt:lpstr>3 manières d’ajouter le CSS</vt:lpstr>
      <vt:lpstr>Style inline</vt:lpstr>
      <vt:lpstr>Style inline</vt:lpstr>
      <vt:lpstr>CSS interne </vt:lpstr>
      <vt:lpstr>CSS interne </vt:lpstr>
      <vt:lpstr>CSS externe </vt:lpstr>
      <vt:lpstr>CSS externe </vt:lpstr>
      <vt:lpstr>La syntaxe </vt:lpstr>
      <vt:lpstr>Présentation PowerPoint</vt:lpstr>
      <vt:lpstr>LES SELECTEURS </vt:lpstr>
      <vt:lpstr>Les sélecteurs de type (de balise)</vt:lpstr>
      <vt:lpstr>Les sélecteurs de class</vt:lpstr>
      <vt:lpstr>Les sélecteurs de class</vt:lpstr>
      <vt:lpstr>Les sélecteurs d’identifiants </vt:lpstr>
      <vt:lpstr>Les sélecteurs universels</vt:lpstr>
      <vt:lpstr>Les sélecteurs d’attributs </vt:lpstr>
      <vt:lpstr>Rappel des sélecteurs </vt:lpstr>
      <vt:lpstr>LES COMBINATEURS </vt:lpstr>
      <vt:lpstr>Les sélecteurs multiples </vt:lpstr>
      <vt:lpstr>Le voisin direct +</vt:lpstr>
      <vt:lpstr>Les éléments enfant &gt;</vt:lpstr>
      <vt:lpstr>Les sélecteurs avancés CSS3</vt:lpstr>
      <vt:lpstr>Aller plus loin avec les sélecteurs </vt:lpstr>
      <vt:lpstr>LE BOX MODEL</vt:lpstr>
      <vt:lpstr>Le box model </vt:lpstr>
      <vt:lpstr>Le modèle en box CSS</vt:lpstr>
      <vt:lpstr>Style de la boite </vt:lpstr>
      <vt:lpstr>Contenu de la boite </vt:lpstr>
      <vt:lpstr>Largeur et hauteur</vt:lpstr>
      <vt:lpstr>Dimensions minimales et maximales</vt:lpstr>
      <vt:lpstr>Tailles fixes en CSS </vt:lpstr>
      <vt:lpstr>Tailles flexibles </vt:lpstr>
      <vt:lpstr>La couleur CSS3</vt:lpstr>
      <vt:lpstr>Les couleurs : outils</vt:lpstr>
      <vt:lpstr>Exercices en ligne  </vt:lpstr>
      <vt:lpstr>MISE EN FORME</vt:lpstr>
      <vt:lpstr>L’arrière-plan </vt:lpstr>
      <vt:lpstr>L’arrière-plan</vt:lpstr>
      <vt:lpstr>Background : notation raccourcie </vt:lpstr>
      <vt:lpstr>L’image de fond </vt:lpstr>
      <vt:lpstr>Background repeat</vt:lpstr>
      <vt:lpstr>Background attachement </vt:lpstr>
      <vt:lpstr>Border</vt:lpstr>
      <vt:lpstr>Border : style </vt:lpstr>
      <vt:lpstr>Les contours (outline) </vt:lpstr>
      <vt:lpstr>Propriétés raccourcies </vt:lpstr>
      <vt:lpstr>Propriétés raccourcies explicites </vt:lpstr>
      <vt:lpstr>Propriétés raccourcies implicites   </vt:lpstr>
      <vt:lpstr>Ecriture courte (margin, padding)</vt:lpstr>
      <vt:lpstr>Box-sizing </vt:lpstr>
      <vt:lpstr>Box sizing : valeurs possibles  </vt:lpstr>
      <vt:lpstr>Notes </vt:lpstr>
      <vt:lpstr>Position des éléments : avancé</vt:lpstr>
      <vt:lpstr>LE TEXTE</vt:lpstr>
      <vt:lpstr>Le texte </vt:lpstr>
      <vt:lpstr>Texte (suite)</vt:lpstr>
      <vt:lpstr>Font-family</vt:lpstr>
      <vt:lpstr>Police web-safe</vt:lpstr>
      <vt:lpstr>Les propriétés (les plus courantes) </vt:lpstr>
      <vt:lpstr>La couleur du texte</vt:lpstr>
      <vt:lpstr>La taille du texte</vt:lpstr>
      <vt:lpstr>Em ou Rem</vt:lpstr>
      <vt:lpstr>Comment choisir ?</vt:lpstr>
      <vt:lpstr>LE TEXTE</vt:lpstr>
      <vt:lpstr>Les pseudo-classes</vt:lpstr>
      <vt:lpstr>Principales pseudo-classes </vt:lpstr>
      <vt:lpstr>Principaux pseudo-élément </vt:lpstr>
      <vt:lpstr>Notes </vt:lpstr>
      <vt:lpstr>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CSS</dc:title>
  <dc:creator>Vanina Théodoloz</dc:creator>
  <cp:lastModifiedBy>Augsburger Shanoa</cp:lastModifiedBy>
  <cp:revision>190</cp:revision>
  <dcterms:created xsi:type="dcterms:W3CDTF">2024-02-11T17:49:32Z</dcterms:created>
  <dcterms:modified xsi:type="dcterms:W3CDTF">2024-02-24T09:41:56Z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