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60" r:id="rId5"/>
    <p:sldId id="261" r:id="rId6"/>
    <p:sldId id="264" r:id="rId7"/>
    <p:sldId id="262" r:id="rId8"/>
    <p:sldId id="263" r:id="rId9"/>
    <p:sldId id="265" r:id="rId10"/>
    <p:sldId id="266" r:id="rId11"/>
    <p:sldId id="267" r:id="rId12"/>
    <p:sldId id="268" r:id="rId13"/>
  </p:sldIdLst>
  <p:sldSz cx="14630400" cy="8229600"/>
  <p:notesSz cx="8229600" cy="14630400"/>
  <p:embeddedFontLst>
    <p:embeddedFont>
      <p:font typeface="Arial Bold" panose="020B0704020202020204" pitchFamily="34" charset="0"/>
      <p:bold r:id="rId15"/>
    </p:embeddedFont>
    <p:embeddedFont>
      <p:font typeface="Canva Sans Bold" panose="020B0604020202020204" charset="0"/>
      <p:regular r:id="rId16"/>
    </p:embeddedFont>
    <p:embeddedFont>
      <p:font typeface="Montserrat" panose="00000500000000000000" pitchFamily="2" charset="0"/>
      <p:regular r:id="rId17"/>
      <p:bold r:id="rId18"/>
    </p:embeddedFont>
    <p:embeddedFont>
      <p:font typeface="Montserrat Bold" panose="00000800000000000000" charset="0"/>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6" d="100"/>
          <a:sy n="86" d="100"/>
        </p:scale>
        <p:origin x="8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18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105BC-98D9-4B9C-C27B-B6666D930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CA6CA-6018-31D4-8564-E43F1B6D41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04D8EA-8518-EDB0-59AC-50C353E7CC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7A86B1-3481-47D6-81BB-5408DA21356A}"/>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013384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D3694-4BE7-272B-CA03-ED4B88E1B6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856F7-05A5-6815-4F62-F5B2CE1FF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84108B-2CDD-FCE6-8E9C-2488E0C32B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5DAAC2-0225-4A98-EC93-56E97CA92600}"/>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584599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00082-C118-775A-5E18-7539BF8840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C39237-0CD4-9923-2D87-8A2AC61B2D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B73DB8-1F64-B0F8-002A-76169D48FD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505555-FD51-01ED-C5B4-8539712A68E6}"/>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427362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A25AF-FF62-F04A-33A2-10F95AAF56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FD59F5-A9AA-08DA-A63F-4BBEB323C2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759B46-94CC-5870-393F-C2CCA86B16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A28663-2CE7-36B6-6980-5D13A7431EF4}"/>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932429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59497-C65E-9BF1-248C-40339AB6E8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E76B93-2301-C9DA-C1DC-08A10EBDCC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FEE80C-C7A3-6A88-FF77-74B091348E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B9018C-7265-9814-ED47-1B39EA958293}"/>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8740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gif"/><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6" name="Text 3"/>
          <p:cNvSpPr/>
          <p:nvPr/>
        </p:nvSpPr>
        <p:spPr>
          <a:xfrm>
            <a:off x="863798" y="5536883"/>
            <a:ext cx="7416403" cy="370165"/>
          </a:xfrm>
          <a:prstGeom prst="rect">
            <a:avLst/>
          </a:prstGeom>
          <a:noFill/>
          <a:ln/>
        </p:spPr>
        <p:txBody>
          <a:bodyPr wrap="none" lIns="0" tIns="0" rIns="0" bIns="0" rtlCol="0" anchor="t"/>
          <a:lstStyle/>
          <a:p>
            <a:pPr marL="0" indent="0" algn="l">
              <a:lnSpc>
                <a:spcPts val="2900"/>
              </a:lnSpc>
              <a:buNone/>
            </a:pPr>
            <a:endParaRPr lang="en-US" sz="1900" dirty="0"/>
          </a:p>
        </p:txBody>
      </p:sp>
      <p:sp>
        <p:nvSpPr>
          <p:cNvPr id="7" name="TextBox 6">
            <a:extLst>
              <a:ext uri="{FF2B5EF4-FFF2-40B4-BE49-F238E27FC236}">
                <a16:creationId xmlns:a16="http://schemas.microsoft.com/office/drawing/2014/main" id="{6E557968-8B1D-C5BB-8643-D63879A6E17C}"/>
              </a:ext>
            </a:extLst>
          </p:cNvPr>
          <p:cNvSpPr txBox="1"/>
          <p:nvPr/>
        </p:nvSpPr>
        <p:spPr>
          <a:xfrm>
            <a:off x="543422" y="2397562"/>
            <a:ext cx="7416403" cy="3139321"/>
          </a:xfrm>
          <a:prstGeom prst="rect">
            <a:avLst/>
          </a:prstGeom>
          <a:noFill/>
        </p:spPr>
        <p:txBody>
          <a:bodyPr wrap="square" rtlCol="0">
            <a:spAutoFit/>
          </a:bodyPr>
          <a:lstStyle/>
          <a:p>
            <a:r>
              <a:rPr lang="en-US" sz="6600" b="1" dirty="0">
                <a:solidFill>
                  <a:schemeClr val="bg1"/>
                </a:solidFill>
              </a:rPr>
              <a:t>Context Aware AI </a:t>
            </a:r>
          </a:p>
          <a:p>
            <a:r>
              <a:rPr lang="en-US" sz="6600" b="1" dirty="0">
                <a:solidFill>
                  <a:schemeClr val="bg1"/>
                </a:solidFill>
              </a:rPr>
              <a:t>For Cybersecurity</a:t>
            </a:r>
          </a:p>
          <a:p>
            <a:r>
              <a:rPr lang="en-US" sz="6600" b="1" dirty="0">
                <a:solidFill>
                  <a:schemeClr val="bg1"/>
                </a:solidFill>
              </a:rPr>
              <a:t>using </a:t>
            </a:r>
            <a:r>
              <a:rPr lang="en-US" sz="6600" b="1" dirty="0">
                <a:solidFill>
                  <a:srgbClr val="C00000"/>
                </a:solidFill>
              </a:rPr>
              <a:t>RAG</a:t>
            </a:r>
            <a:r>
              <a:rPr lang="en-US" sz="6600" b="1" dirty="0">
                <a:solidFill>
                  <a:schemeClr val="bg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2A99E-C591-CC4E-7586-D267F53231CD}"/>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32A4089C-2C96-B812-4163-DA7FAADD32B2}"/>
              </a:ext>
            </a:extLst>
          </p:cNvPr>
          <p:cNvSpPr/>
          <p:nvPr/>
        </p:nvSpPr>
        <p:spPr>
          <a:xfrm>
            <a:off x="266183" y="69652"/>
            <a:ext cx="14241553" cy="1400889"/>
          </a:xfrm>
          <a:prstGeom prst="rect">
            <a:avLst/>
          </a:prstGeom>
          <a:noFill/>
          <a:ln/>
        </p:spPr>
        <p:txBody>
          <a:bodyPr wrap="square" lIns="0" tIns="0" rIns="0" bIns="0" rtlCol="0" anchor="t"/>
          <a:lstStyle/>
          <a:p>
            <a:pPr marL="0" indent="0" algn="l">
              <a:lnSpc>
                <a:spcPts val="5500"/>
              </a:lnSpc>
              <a:buNone/>
            </a:pPr>
            <a:r>
              <a:rPr lang="en-US" sz="3200" b="1" dirty="0">
                <a:solidFill>
                  <a:srgbClr val="FFFFFF"/>
                </a:solidFill>
                <a:latin typeface="Montserrat Bold" pitchFamily="34" charset="0"/>
                <a:ea typeface="Montserrat Bold" pitchFamily="34" charset="-122"/>
                <a:cs typeface="Montserrat Bold" pitchFamily="34" charset="-120"/>
              </a:rPr>
              <a:t>3: SOSecure: Safer Code Generation with RAG and Stack Overflow Discussions</a:t>
            </a:r>
          </a:p>
        </p:txBody>
      </p:sp>
      <p:sp>
        <p:nvSpPr>
          <p:cNvPr id="2" name="Rectangle 1">
            <a:extLst>
              <a:ext uri="{FF2B5EF4-FFF2-40B4-BE49-F238E27FC236}">
                <a16:creationId xmlns:a16="http://schemas.microsoft.com/office/drawing/2014/main" id="{D3A5B0B7-6807-EFA0-EF62-3D531BEA30DC}"/>
              </a:ext>
            </a:extLst>
          </p:cNvPr>
          <p:cNvSpPr/>
          <p:nvPr/>
        </p:nvSpPr>
        <p:spPr>
          <a:xfrm>
            <a:off x="12525828" y="7678056"/>
            <a:ext cx="2104571" cy="551543"/>
          </a:xfrm>
          <a:prstGeom prst="rect">
            <a:avLst/>
          </a:prstGeom>
          <a:solidFill>
            <a:srgbClr val="111213"/>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71D5EE3-73BA-092A-55DB-B3571489D5F9}"/>
              </a:ext>
            </a:extLst>
          </p:cNvPr>
          <p:cNvSpPr txBox="1"/>
          <p:nvPr/>
        </p:nvSpPr>
        <p:spPr>
          <a:xfrm>
            <a:off x="194423" y="1436683"/>
            <a:ext cx="14241553" cy="6852582"/>
          </a:xfrm>
          <a:prstGeom prst="rect">
            <a:avLst/>
          </a:prstGeom>
          <a:noFill/>
        </p:spPr>
        <p:txBody>
          <a:bodyPr wrap="square" rtlCol="0">
            <a:spAutoFit/>
          </a:bodyPr>
          <a:lstStyle/>
          <a:p>
            <a:pPr marL="285750" indent="-285750" algn="l">
              <a:lnSpc>
                <a:spcPts val="2250"/>
              </a:lnSpc>
              <a:buFont typeface="Arial" panose="020B0604020202020204" pitchFamily="34" charset="0"/>
              <a:buChar char="•"/>
            </a:pPr>
            <a:r>
              <a:rPr lang="en-US" sz="1500" b="1" dirty="0">
                <a:solidFill>
                  <a:srgbClr val="E2E6E9"/>
                </a:solidFill>
                <a:latin typeface="Montserrat" panose="00000500000000000000" pitchFamily="2" charset="0"/>
                <a:ea typeface="Montserrat Bold" pitchFamily="34" charset="-122"/>
                <a:cs typeface="Montserrat Bold" pitchFamily="34" charset="-120"/>
              </a:rPr>
              <a:t>Objectives: </a:t>
            </a:r>
            <a:r>
              <a:rPr lang="en-US" sz="1500" dirty="0">
                <a:solidFill>
                  <a:srgbClr val="E2E6E9"/>
                </a:solidFill>
                <a:latin typeface="Montserrat" panose="00000500000000000000" pitchFamily="2" charset="0"/>
                <a:ea typeface="Montserrat Bold" pitchFamily="34" charset="-122"/>
                <a:cs typeface="Montserrat Bold" pitchFamily="34" charset="-120"/>
              </a:rPr>
              <a:t>This study aims to enhance the security of LLM-generated code by introducing SOSecure, a post-generation layer that uses vulnerability-focused Stack Overflow discussions to identify and revise insecure code, without retraining the LLM.</a:t>
            </a:r>
          </a:p>
          <a:p>
            <a:pPr marL="285750" indent="-285750" algn="l">
              <a:lnSpc>
                <a:spcPts val="2250"/>
              </a:lnSpc>
              <a:buFont typeface="Arial" panose="020B0604020202020204" pitchFamily="34" charset="0"/>
              <a:buChar char="•"/>
            </a:pPr>
            <a:r>
              <a:rPr lang="en-US" sz="1500" b="1" dirty="0">
                <a:solidFill>
                  <a:srgbClr val="E2E6E9"/>
                </a:solidFill>
                <a:latin typeface="Montserrat" panose="00000500000000000000" pitchFamily="2" charset="0"/>
                <a:ea typeface="Montserrat Bold" pitchFamily="34" charset="-122"/>
                <a:cs typeface="Montserrat Bold" pitchFamily="34" charset="-120"/>
              </a:rPr>
              <a:t>Methodology: </a:t>
            </a:r>
            <a:r>
              <a:rPr lang="en-US" sz="1500" dirty="0">
                <a:solidFill>
                  <a:srgbClr val="E2E6E9"/>
                </a:solidFill>
                <a:latin typeface="Montserrat" panose="00000500000000000000" pitchFamily="2" charset="0"/>
                <a:ea typeface="Montserrat Bold" pitchFamily="34" charset="-122"/>
                <a:cs typeface="Montserrat Bold" pitchFamily="34" charset="-120"/>
              </a:rPr>
              <a:t>The methodology follows three main steps: SO data collection, knowledge base construction, and a retrieval system. Security-relevant Stack Overflow posts are collected to build the knowledge base. Then, when given LLM-generated code, the retrieval system fetches related discussions to help the LLM identify and fix potential vulnerabilities.</a:t>
            </a:r>
          </a:p>
          <a:p>
            <a:pPr marL="285750" indent="-285750" algn="l">
              <a:lnSpc>
                <a:spcPts val="2250"/>
              </a:lnSpc>
              <a:buFont typeface="Arial" panose="020B0604020202020204" pitchFamily="34" charset="0"/>
              <a:buChar char="•"/>
            </a:pPr>
            <a:r>
              <a:rPr lang="en-US" sz="1500" b="1" dirty="0">
                <a:solidFill>
                  <a:srgbClr val="E2E6E9"/>
                </a:solidFill>
                <a:latin typeface="Montserrat" panose="00000500000000000000" pitchFamily="2" charset="0"/>
                <a:ea typeface="Montserrat Bold" pitchFamily="34" charset="-122"/>
                <a:cs typeface="Montserrat Bold" pitchFamily="34" charset="-120"/>
              </a:rPr>
              <a:t>Results: </a:t>
            </a:r>
            <a:r>
              <a:rPr lang="en-US" sz="1500" dirty="0">
                <a:solidFill>
                  <a:srgbClr val="E2E6E9"/>
                </a:solidFill>
                <a:latin typeface="Montserrat" panose="00000500000000000000" pitchFamily="2" charset="0"/>
                <a:ea typeface="Montserrat Bold" pitchFamily="34" charset="-122"/>
                <a:cs typeface="Montserrat Bold" pitchFamily="34" charset="-120"/>
              </a:rPr>
              <a:t>The results show that SOSecure significantly outperforms baseline LLM approaches in fixing security vulnerabilities across three benchmark datasets, achieving Fix Rates of up to 96.67% while maintaining a 0% rate of introducing new vulnerabilities. It consistently improves detection across various vulnerability types, especially those with high or critical severity. SOSecure also generalizes well across programming languages like Python and C, and its effectiveness peaks when retrieving about five relevant Stack Overflow discussions, beyond which performance declines due to contextual noise.</a:t>
            </a:r>
          </a:p>
          <a:p>
            <a:pPr marL="285750" indent="-285750" algn="l">
              <a:lnSpc>
                <a:spcPts val="2250"/>
              </a:lnSpc>
              <a:buFont typeface="Arial" panose="020B0604020202020204" pitchFamily="34" charset="0"/>
              <a:buChar char="•"/>
            </a:pPr>
            <a:r>
              <a:rPr lang="en-US" sz="1500" b="1" dirty="0">
                <a:solidFill>
                  <a:srgbClr val="E2E6E9"/>
                </a:solidFill>
                <a:latin typeface="Montserrat" panose="00000500000000000000" pitchFamily="2" charset="0"/>
                <a:ea typeface="Montserrat Bold" pitchFamily="34" charset="-122"/>
                <a:cs typeface="Montserrat Bold" pitchFamily="34" charset="-120"/>
              </a:rPr>
              <a:t>Limitations: </a:t>
            </a:r>
            <a:r>
              <a:rPr lang="en-US" sz="1500" dirty="0">
                <a:solidFill>
                  <a:srgbClr val="E2E6E9"/>
                </a:solidFill>
                <a:latin typeface="Montserrat" panose="00000500000000000000" pitchFamily="2" charset="0"/>
                <a:ea typeface="Montserrat Bold" pitchFamily="34" charset="-122"/>
                <a:cs typeface="Montserrat Bold" pitchFamily="34" charset="-120"/>
              </a:rPr>
              <a:t>The study is limited by potential inaccuracies in </a:t>
            </a:r>
            <a:r>
              <a:rPr lang="en-US" sz="1500" dirty="0" err="1">
                <a:solidFill>
                  <a:srgbClr val="E2E6E9"/>
                </a:solidFill>
                <a:latin typeface="Montserrat" panose="00000500000000000000" pitchFamily="2" charset="0"/>
                <a:ea typeface="Montserrat Bold" pitchFamily="34" charset="-122"/>
                <a:cs typeface="Montserrat Bold" pitchFamily="34" charset="-120"/>
              </a:rPr>
              <a:t>CodeQL</a:t>
            </a:r>
            <a:r>
              <a:rPr lang="en-US" sz="1500" dirty="0">
                <a:solidFill>
                  <a:srgbClr val="E2E6E9"/>
                </a:solidFill>
                <a:latin typeface="Montserrat" panose="00000500000000000000" pitchFamily="2" charset="0"/>
                <a:ea typeface="Montserrat Bold" pitchFamily="34" charset="-122"/>
                <a:cs typeface="Montserrat Bold" pitchFamily="34" charset="-120"/>
              </a:rPr>
              <a:t> and its reliance on CWEs with default queries. SOSecure’s effectiveness depends on the quality and relevance of Stack Overflow discussions, which may be lacking for niche technologies. It also struggles when secure fixes require knowledge not explicitly mentioned in retrieved content, and sometimes retrieves discussions focused on debugging rather than security, leading to incomplete fixes.</a:t>
            </a:r>
          </a:p>
          <a:p>
            <a:pPr marL="285750" indent="-285750" algn="l">
              <a:lnSpc>
                <a:spcPts val="2250"/>
              </a:lnSpc>
              <a:buFont typeface="Arial" panose="020B0604020202020204" pitchFamily="34" charset="0"/>
              <a:buChar char="•"/>
            </a:pPr>
            <a:r>
              <a:rPr lang="en-US" sz="1500" b="1" dirty="0">
                <a:solidFill>
                  <a:srgbClr val="E2E6E9"/>
                </a:solidFill>
                <a:latin typeface="Montserrat" panose="00000500000000000000" pitchFamily="2" charset="0"/>
                <a:ea typeface="Montserrat Bold" pitchFamily="34" charset="-122"/>
                <a:cs typeface="Montserrat Bold" pitchFamily="34" charset="-120"/>
              </a:rPr>
              <a:t>Implications: </a:t>
            </a:r>
            <a:r>
              <a:rPr lang="en-US" sz="1500" dirty="0">
                <a:solidFill>
                  <a:srgbClr val="E2E6E9"/>
                </a:solidFill>
                <a:latin typeface="Montserrat" panose="00000500000000000000" pitchFamily="2" charset="0"/>
                <a:ea typeface="Montserrat Bold" pitchFamily="34" charset="-122"/>
                <a:cs typeface="Montserrat Bold" pitchFamily="34" charset="-120"/>
              </a:rPr>
              <a:t>This research highlights the potential of retrieval-augmented methods like SOSecure to enhance the security of LLM-generated code by leveraging real-world developer discussions. Its language-agnostic design, ease of integration, and ability to continuously improve through updated Stack Overflow content make it a scalable and practical solution. The consistent performance across varying vulnerability types and programming languages demonstrates the value of community-driven knowledge in strengthening AI-assisted coding practices.</a:t>
            </a:r>
          </a:p>
          <a:p>
            <a:pPr marL="285750" indent="-285750" algn="l">
              <a:lnSpc>
                <a:spcPts val="2250"/>
              </a:lnSpc>
              <a:buFont typeface="Arial" panose="020B0604020202020204" pitchFamily="34" charset="0"/>
              <a:buChar char="•"/>
            </a:pPr>
            <a:r>
              <a:rPr lang="en-US" sz="1500" b="1" dirty="0">
                <a:solidFill>
                  <a:srgbClr val="E2E6E9"/>
                </a:solidFill>
                <a:latin typeface="Montserrat" panose="00000500000000000000" pitchFamily="2" charset="0"/>
                <a:ea typeface="Montserrat Bold" pitchFamily="34" charset="-122"/>
                <a:cs typeface="Montserrat Bold" pitchFamily="34" charset="-120"/>
              </a:rPr>
              <a:t>Future Works: </a:t>
            </a:r>
            <a:r>
              <a:rPr lang="en-US" sz="1500" dirty="0">
                <a:solidFill>
                  <a:srgbClr val="E2E6E9"/>
                </a:solidFill>
                <a:latin typeface="Montserrat" panose="00000500000000000000" pitchFamily="2" charset="0"/>
                <a:ea typeface="Montserrat Bold" pitchFamily="34" charset="-122"/>
                <a:cs typeface="Montserrat Bold" pitchFamily="34" charset="-120"/>
              </a:rPr>
              <a:t>Incorporating more diverse and complementary Stack Overflow discussions instead of relying solely on the top-k retrieved posts. Enhancing the retrieval strategy with advanced filtering and ranking mechanisms could help avoid irrelevant or debugging-focused content and better capture nuanced security guidance. Additionally, integrating alternative vulnerability detection tools alongside </a:t>
            </a:r>
            <a:r>
              <a:rPr lang="en-US" sz="1500" dirty="0" err="1">
                <a:solidFill>
                  <a:srgbClr val="E2E6E9"/>
                </a:solidFill>
                <a:latin typeface="Montserrat" panose="00000500000000000000" pitchFamily="2" charset="0"/>
                <a:ea typeface="Montserrat Bold" pitchFamily="34" charset="-122"/>
                <a:cs typeface="Montserrat Bold" pitchFamily="34" charset="-120"/>
              </a:rPr>
              <a:t>CodeQL</a:t>
            </a:r>
            <a:r>
              <a:rPr lang="en-US" sz="1500" dirty="0">
                <a:solidFill>
                  <a:srgbClr val="E2E6E9"/>
                </a:solidFill>
                <a:latin typeface="Montserrat" panose="00000500000000000000" pitchFamily="2" charset="0"/>
                <a:ea typeface="Montserrat Bold" pitchFamily="34" charset="-122"/>
                <a:cs typeface="Montserrat Bold" pitchFamily="34" charset="-120"/>
              </a:rPr>
              <a:t> may offer broader coverage of vulnerability types. An expansion of the current research to explore methods to infer missing security knowledge when it is not explicitly stated in community discussions, improving its ability to generate complete and accurate fixes.</a:t>
            </a:r>
            <a:endParaRPr lang="en-US" sz="1500" dirty="0">
              <a:latin typeface="Montserrat" panose="00000500000000000000" pitchFamily="2" charset="0"/>
            </a:endParaRPr>
          </a:p>
        </p:txBody>
      </p:sp>
    </p:spTree>
    <p:extLst>
      <p:ext uri="{BB962C8B-B14F-4D97-AF65-F5344CB8AC3E}">
        <p14:creationId xmlns:p14="http://schemas.microsoft.com/office/powerpoint/2010/main" val="197242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C71D5-859D-7B7B-B431-8B914CB59081}"/>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36208808-E788-49BA-8400-447432C6E45A}"/>
              </a:ext>
            </a:extLst>
          </p:cNvPr>
          <p:cNvSpPr/>
          <p:nvPr/>
        </p:nvSpPr>
        <p:spPr>
          <a:xfrm>
            <a:off x="266183" y="69652"/>
            <a:ext cx="14241553" cy="1400889"/>
          </a:xfrm>
          <a:prstGeom prst="rect">
            <a:avLst/>
          </a:prstGeom>
          <a:noFill/>
          <a:ln/>
        </p:spPr>
        <p:txBody>
          <a:bodyPr wrap="square" lIns="0" tIns="0" rIns="0" bIns="0" rtlCol="0" anchor="t"/>
          <a:lstStyle/>
          <a:p>
            <a:pPr marL="0" indent="0" algn="l">
              <a:lnSpc>
                <a:spcPts val="5500"/>
              </a:lnSpc>
              <a:buNone/>
            </a:pPr>
            <a:r>
              <a:rPr lang="en-US" sz="3200" b="1" dirty="0">
                <a:solidFill>
                  <a:srgbClr val="FFFFFF"/>
                </a:solidFill>
                <a:latin typeface="Montserrat Bold" pitchFamily="34" charset="0"/>
                <a:ea typeface="Montserrat Bold" pitchFamily="34" charset="-122"/>
                <a:cs typeface="Montserrat Bold" pitchFamily="34" charset="-120"/>
              </a:rPr>
              <a:t>4: </a:t>
            </a:r>
            <a:r>
              <a:rPr lang="en-US" sz="3200" b="1" dirty="0" err="1">
                <a:solidFill>
                  <a:srgbClr val="FFFFFF"/>
                </a:solidFill>
                <a:latin typeface="Montserrat Bold" pitchFamily="34" charset="0"/>
                <a:ea typeface="Montserrat Bold" pitchFamily="34" charset="-122"/>
                <a:cs typeface="Montserrat Bold" pitchFamily="34" charset="-120"/>
              </a:rPr>
              <a:t>ConfusedPilot</a:t>
            </a:r>
            <a:r>
              <a:rPr lang="en-US" sz="3200" b="1" dirty="0">
                <a:solidFill>
                  <a:srgbClr val="FFFFFF"/>
                </a:solidFill>
                <a:latin typeface="Montserrat Bold" pitchFamily="34" charset="0"/>
                <a:ea typeface="Montserrat Bold" pitchFamily="34" charset="-122"/>
                <a:cs typeface="Montserrat Bold" pitchFamily="34" charset="-120"/>
              </a:rPr>
              <a:t>: Confused Deputy Risks in RAG-based LLMs</a:t>
            </a:r>
          </a:p>
        </p:txBody>
      </p:sp>
      <p:sp>
        <p:nvSpPr>
          <p:cNvPr id="2" name="Rectangle 1">
            <a:extLst>
              <a:ext uri="{FF2B5EF4-FFF2-40B4-BE49-F238E27FC236}">
                <a16:creationId xmlns:a16="http://schemas.microsoft.com/office/drawing/2014/main" id="{222DE18A-9702-46F5-E9FB-C2C6D13B6865}"/>
              </a:ext>
            </a:extLst>
          </p:cNvPr>
          <p:cNvSpPr/>
          <p:nvPr/>
        </p:nvSpPr>
        <p:spPr>
          <a:xfrm>
            <a:off x="12525828" y="7678056"/>
            <a:ext cx="2104571" cy="551543"/>
          </a:xfrm>
          <a:prstGeom prst="rect">
            <a:avLst/>
          </a:prstGeom>
          <a:solidFill>
            <a:srgbClr val="111213"/>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DE670EC-AB70-5C9C-FDB8-CF87875BB5D6}"/>
              </a:ext>
            </a:extLst>
          </p:cNvPr>
          <p:cNvSpPr txBox="1"/>
          <p:nvPr/>
        </p:nvSpPr>
        <p:spPr>
          <a:xfrm>
            <a:off x="122664" y="903283"/>
            <a:ext cx="14241553" cy="7150804"/>
          </a:xfrm>
          <a:prstGeom prst="rect">
            <a:avLst/>
          </a:prstGeom>
          <a:noFill/>
        </p:spPr>
        <p:txBody>
          <a:bodyPr wrap="square" rtlCol="0">
            <a:spAutoFit/>
          </a:bodyPr>
          <a:lstStyle/>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Objectives: </a:t>
            </a:r>
            <a:r>
              <a:rPr lang="en-US" sz="1600" dirty="0">
                <a:solidFill>
                  <a:srgbClr val="E2E6E9"/>
                </a:solidFill>
                <a:latin typeface="Montserrat" panose="00000500000000000000" pitchFamily="2" charset="0"/>
                <a:ea typeface="Montserrat Bold" pitchFamily="34" charset="-122"/>
                <a:cs typeface="Montserrat Bold" pitchFamily="34" charset="-120"/>
              </a:rPr>
              <a:t>This research aims to uncover and analyze security vulnerabilities in RAG-based systems like Microsoft Copilot, focusing on how malicious documents can manipulate prompts, leak sensitive data, and spread misinformation within enterprises. It also proposes mitigation strategies and design guidelines to enhance the integrity, confidentiality, and trustworthiness of RAG deployments.</a:t>
            </a:r>
          </a:p>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Methodology: </a:t>
            </a:r>
            <a:r>
              <a:rPr lang="en-US" sz="1600" dirty="0">
                <a:solidFill>
                  <a:srgbClr val="E2E6E9"/>
                </a:solidFill>
                <a:latin typeface="Montserrat" panose="00000500000000000000" pitchFamily="2" charset="0"/>
                <a:ea typeface="Montserrat Bold" pitchFamily="34" charset="-122"/>
                <a:cs typeface="Montserrat Bold" pitchFamily="34" charset="-120"/>
              </a:rPr>
              <a:t>The methodology uses SharePoint to host documents generated from </a:t>
            </a:r>
            <a:r>
              <a:rPr lang="en-US" sz="1600" dirty="0" err="1">
                <a:solidFill>
                  <a:srgbClr val="E2E6E9"/>
                </a:solidFill>
                <a:latin typeface="Montserrat" panose="00000500000000000000" pitchFamily="2" charset="0"/>
                <a:ea typeface="Montserrat Bold" pitchFamily="34" charset="-122"/>
                <a:cs typeface="Montserrat Bold" pitchFamily="34" charset="-120"/>
              </a:rPr>
              <a:t>HotpotQA</a:t>
            </a:r>
            <a:r>
              <a:rPr lang="en-US" sz="1600" dirty="0">
                <a:solidFill>
                  <a:srgbClr val="E2E6E9"/>
                </a:solidFill>
                <a:latin typeface="Montserrat" panose="00000500000000000000" pitchFamily="2" charset="0"/>
                <a:ea typeface="Montserrat Bold" pitchFamily="34" charset="-122"/>
                <a:cs typeface="Montserrat Bold" pitchFamily="34" charset="-120"/>
              </a:rPr>
              <a:t>, which are accessed by Microsoft 365 Copilot. Malicious documents containing crafted strings are uploaded to manipulate Copilot’s behavior by misleading it, hiding sources, or blocking retrieval. These malicious documents are also deleted shortly after upload to study how cached data affects the LLM’s responses. The impact is measured by varying the ratio of malicious to benign documents and comparing the effects of deleting entire documents versus only their malicious content. Additionally, multiple attack types are combined to observe their combined effects.</a:t>
            </a:r>
          </a:p>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Results: </a:t>
            </a:r>
            <a:r>
              <a:rPr lang="en-US" sz="1600" dirty="0">
                <a:solidFill>
                  <a:srgbClr val="E2E6E9"/>
                </a:solidFill>
                <a:latin typeface="Montserrat" panose="00000500000000000000" pitchFamily="2" charset="0"/>
                <a:ea typeface="Montserrat Bold" pitchFamily="34" charset="-122"/>
                <a:cs typeface="Montserrat Bold" pitchFamily="34" charset="-120"/>
              </a:rPr>
              <a:t>The results confirm that all attack types effectively influenced Copilot's responses, potentially misleading corporate decisions. Increased numbers of benign or malicious documents introduced greater time delays, and deleted content lingered longer when only the text was removed, rather than deleting the entire document. Copilot could not generate new responses once documents were deleted, and restricted access to benign documents further increased the time delay in response changes.</a:t>
            </a:r>
          </a:p>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Limitations: </a:t>
            </a:r>
            <a:r>
              <a:rPr lang="en-US" sz="1600" dirty="0">
                <a:solidFill>
                  <a:srgbClr val="E2E6E9"/>
                </a:solidFill>
                <a:latin typeface="Montserrat" panose="00000500000000000000" pitchFamily="2" charset="0"/>
                <a:ea typeface="Montserrat Bold" pitchFamily="34" charset="-122"/>
                <a:cs typeface="Montserrat Bold" pitchFamily="34" charset="-120"/>
              </a:rPr>
              <a:t>Attacks are demonstrated in a controlled environment using Microsoft 365 Copilot, and findings may not generalize across all RAG implementations. Also, the study focuses only on insider threats using malicious documents and does not consider direct prompt engineering, model weight poisoning, privilege escalation, or hardware-level attacks.</a:t>
            </a:r>
          </a:p>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Implications: </a:t>
            </a:r>
            <a:r>
              <a:rPr lang="en-US" sz="1600" dirty="0">
                <a:solidFill>
                  <a:srgbClr val="E2E6E9"/>
                </a:solidFill>
                <a:latin typeface="Montserrat" panose="00000500000000000000" pitchFamily="2" charset="0"/>
                <a:ea typeface="Montserrat Bold" pitchFamily="34" charset="-122"/>
                <a:cs typeface="Montserrat Bold" pitchFamily="34" charset="-120"/>
              </a:rPr>
              <a:t>This study highlights the serious risks RAG-based systems like Copilot pose in enterprise environments when exploited. Attackers can manipulate Copilot to present false information, potentially leading to poor business decisions and financial loss. Disrupting internal services powered by Copilot can reduce productivity, especially in technical environments. Moreover, even brief access control misconfigurations can be exploited by Copilot to leak sensitive data to unauthorized users.</a:t>
            </a:r>
          </a:p>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Future works: </a:t>
            </a:r>
            <a:r>
              <a:rPr lang="en-US" sz="1600" dirty="0">
                <a:solidFill>
                  <a:srgbClr val="E2E6E9"/>
                </a:solidFill>
                <a:latin typeface="Montserrat" panose="00000500000000000000" pitchFamily="2" charset="0"/>
                <a:ea typeface="Montserrat Bold" pitchFamily="34" charset="-122"/>
                <a:cs typeface="Montserrat Bold" pitchFamily="34" charset="-120"/>
              </a:rPr>
              <a:t>Future work could focus on improving access control and cache management to prevent information leaks and ensure timely removal of outdated data in RAG systems. Strengthening validation and filtering methods to identify and block malicious documents before they affect LLM responses would enhance security. Additionally, defenses should be expanded beyond document-based attacks to address vulnerabilities from prompt engineering, model poisoning, and hardware-level threats.</a:t>
            </a:r>
            <a:endParaRPr lang="en-US" sz="1600" dirty="0">
              <a:latin typeface="Montserrat" panose="00000500000000000000" pitchFamily="2" charset="0"/>
            </a:endParaRPr>
          </a:p>
        </p:txBody>
      </p:sp>
    </p:spTree>
    <p:extLst>
      <p:ext uri="{BB962C8B-B14F-4D97-AF65-F5344CB8AC3E}">
        <p14:creationId xmlns:p14="http://schemas.microsoft.com/office/powerpoint/2010/main" val="232649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D1C78-504A-4F83-62F0-4C55DEEB03A6}"/>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0DF74E68-F6F4-5CF7-40A9-DB41E52F83A8}"/>
              </a:ext>
            </a:extLst>
          </p:cNvPr>
          <p:cNvSpPr/>
          <p:nvPr/>
        </p:nvSpPr>
        <p:spPr>
          <a:xfrm>
            <a:off x="266183" y="69652"/>
            <a:ext cx="14241553" cy="1400889"/>
          </a:xfrm>
          <a:prstGeom prst="rect">
            <a:avLst/>
          </a:prstGeom>
          <a:noFill/>
          <a:ln/>
        </p:spPr>
        <p:txBody>
          <a:bodyPr wrap="square" lIns="0" tIns="0" rIns="0" bIns="0" rtlCol="0" anchor="t"/>
          <a:lstStyle/>
          <a:p>
            <a:pPr marL="0" indent="0" algn="l">
              <a:lnSpc>
                <a:spcPts val="5500"/>
              </a:lnSpc>
              <a:buNone/>
            </a:pPr>
            <a:r>
              <a:rPr lang="en-US" sz="4000" b="1" dirty="0">
                <a:solidFill>
                  <a:srgbClr val="FFFFFF"/>
                </a:solidFill>
                <a:latin typeface="Montserrat Bold" pitchFamily="34" charset="0"/>
                <a:ea typeface="Montserrat Bold" pitchFamily="34" charset="-122"/>
                <a:cs typeface="Montserrat Bold" pitchFamily="34" charset="-120"/>
              </a:rPr>
              <a:t>Summary</a:t>
            </a:r>
          </a:p>
        </p:txBody>
      </p:sp>
      <p:graphicFrame>
        <p:nvGraphicFramePr>
          <p:cNvPr id="2" name="Table 1">
            <a:extLst>
              <a:ext uri="{FF2B5EF4-FFF2-40B4-BE49-F238E27FC236}">
                <a16:creationId xmlns:a16="http://schemas.microsoft.com/office/drawing/2014/main" id="{EAC9928E-CC21-70FA-6809-1AE333AF46D4}"/>
              </a:ext>
            </a:extLst>
          </p:cNvPr>
          <p:cNvGraphicFramePr>
            <a:graphicFrameLocks noGrp="1"/>
          </p:cNvGraphicFramePr>
          <p:nvPr>
            <p:extLst>
              <p:ext uri="{D42A27DB-BD31-4B8C-83A1-F6EECF244321}">
                <p14:modId xmlns:p14="http://schemas.microsoft.com/office/powerpoint/2010/main" val="1731469615"/>
              </p:ext>
            </p:extLst>
          </p:nvPr>
        </p:nvGraphicFramePr>
        <p:xfrm>
          <a:off x="122664" y="770096"/>
          <a:ext cx="14385070" cy="7452032"/>
        </p:xfrm>
        <a:graphic>
          <a:graphicData uri="http://schemas.openxmlformats.org/drawingml/2006/table">
            <a:tbl>
              <a:tblPr firstRow="1" bandRow="1">
                <a:tableStyleId>{073A0DAA-6AF3-43AB-8588-CEC1D06C72B9}</a:tableStyleId>
              </a:tblPr>
              <a:tblGrid>
                <a:gridCol w="2055010">
                  <a:extLst>
                    <a:ext uri="{9D8B030D-6E8A-4147-A177-3AD203B41FA5}">
                      <a16:colId xmlns:a16="http://schemas.microsoft.com/office/drawing/2014/main" val="3627671201"/>
                    </a:ext>
                  </a:extLst>
                </a:gridCol>
                <a:gridCol w="2055010">
                  <a:extLst>
                    <a:ext uri="{9D8B030D-6E8A-4147-A177-3AD203B41FA5}">
                      <a16:colId xmlns:a16="http://schemas.microsoft.com/office/drawing/2014/main" val="1211541609"/>
                    </a:ext>
                  </a:extLst>
                </a:gridCol>
                <a:gridCol w="2055010">
                  <a:extLst>
                    <a:ext uri="{9D8B030D-6E8A-4147-A177-3AD203B41FA5}">
                      <a16:colId xmlns:a16="http://schemas.microsoft.com/office/drawing/2014/main" val="526472383"/>
                    </a:ext>
                  </a:extLst>
                </a:gridCol>
                <a:gridCol w="2055010">
                  <a:extLst>
                    <a:ext uri="{9D8B030D-6E8A-4147-A177-3AD203B41FA5}">
                      <a16:colId xmlns:a16="http://schemas.microsoft.com/office/drawing/2014/main" val="2649174057"/>
                    </a:ext>
                  </a:extLst>
                </a:gridCol>
                <a:gridCol w="2055010">
                  <a:extLst>
                    <a:ext uri="{9D8B030D-6E8A-4147-A177-3AD203B41FA5}">
                      <a16:colId xmlns:a16="http://schemas.microsoft.com/office/drawing/2014/main" val="2730968213"/>
                    </a:ext>
                  </a:extLst>
                </a:gridCol>
                <a:gridCol w="2055010">
                  <a:extLst>
                    <a:ext uri="{9D8B030D-6E8A-4147-A177-3AD203B41FA5}">
                      <a16:colId xmlns:a16="http://schemas.microsoft.com/office/drawing/2014/main" val="126770683"/>
                    </a:ext>
                  </a:extLst>
                </a:gridCol>
                <a:gridCol w="2055010">
                  <a:extLst>
                    <a:ext uri="{9D8B030D-6E8A-4147-A177-3AD203B41FA5}">
                      <a16:colId xmlns:a16="http://schemas.microsoft.com/office/drawing/2014/main" val="3287959854"/>
                    </a:ext>
                  </a:extLst>
                </a:gridCol>
              </a:tblGrid>
              <a:tr h="436404">
                <a:tc>
                  <a:txBody>
                    <a:bodyPr/>
                    <a:lstStyle/>
                    <a:p>
                      <a:pPr algn="ctr"/>
                      <a:r>
                        <a:rPr lang="en-US" sz="1600" dirty="0"/>
                        <a:t>Topic</a:t>
                      </a:r>
                    </a:p>
                  </a:txBody>
                  <a:tcPr/>
                </a:tc>
                <a:tc>
                  <a:txBody>
                    <a:bodyPr/>
                    <a:lstStyle/>
                    <a:p>
                      <a:pPr algn="ctr"/>
                      <a:r>
                        <a:rPr lang="en-US" sz="1600" dirty="0"/>
                        <a:t>Objectives</a:t>
                      </a:r>
                    </a:p>
                  </a:txBody>
                  <a:tcPr/>
                </a:tc>
                <a:tc>
                  <a:txBody>
                    <a:bodyPr/>
                    <a:lstStyle/>
                    <a:p>
                      <a:pPr algn="ctr"/>
                      <a:r>
                        <a:rPr lang="en-US" sz="1600" dirty="0"/>
                        <a:t>Methodology</a:t>
                      </a:r>
                    </a:p>
                  </a:txBody>
                  <a:tcPr/>
                </a:tc>
                <a:tc>
                  <a:txBody>
                    <a:bodyPr/>
                    <a:lstStyle/>
                    <a:p>
                      <a:pPr algn="ctr"/>
                      <a:r>
                        <a:rPr lang="en-US" sz="1600" dirty="0"/>
                        <a:t>Results</a:t>
                      </a:r>
                    </a:p>
                  </a:txBody>
                  <a:tcPr/>
                </a:tc>
                <a:tc>
                  <a:txBody>
                    <a:bodyPr/>
                    <a:lstStyle/>
                    <a:p>
                      <a:pPr algn="ctr"/>
                      <a:r>
                        <a:rPr lang="en-US" sz="1600" dirty="0"/>
                        <a:t>Implications</a:t>
                      </a:r>
                    </a:p>
                  </a:txBody>
                  <a:tcPr/>
                </a:tc>
                <a:tc>
                  <a:txBody>
                    <a:bodyPr/>
                    <a:lstStyle/>
                    <a:p>
                      <a:pPr algn="ctr"/>
                      <a:r>
                        <a:rPr lang="en-US" sz="1600" dirty="0"/>
                        <a:t>Limitations</a:t>
                      </a:r>
                    </a:p>
                  </a:txBody>
                  <a:tcPr/>
                </a:tc>
                <a:tc>
                  <a:txBody>
                    <a:bodyPr/>
                    <a:lstStyle/>
                    <a:p>
                      <a:pPr algn="ctr"/>
                      <a:r>
                        <a:rPr lang="en-US" sz="1600" dirty="0"/>
                        <a:t>Future Work</a:t>
                      </a:r>
                    </a:p>
                  </a:txBody>
                  <a:tcPr/>
                </a:tc>
                <a:extLst>
                  <a:ext uri="{0D108BD9-81ED-4DB2-BD59-A6C34878D82A}">
                    <a16:rowId xmlns:a16="http://schemas.microsoft.com/office/drawing/2014/main" val="1616176552"/>
                  </a:ext>
                </a:extLst>
              </a:tr>
              <a:tr h="1246757">
                <a:tc>
                  <a:txBody>
                    <a:bodyPr/>
                    <a:lstStyle/>
                    <a:p>
                      <a:pPr algn="l"/>
                      <a:r>
                        <a:rPr lang="en-US" sz="1600" dirty="0"/>
                        <a:t>1. The Good and The Bad: Privacy Issues in RAG</a:t>
                      </a:r>
                    </a:p>
                  </a:txBody>
                  <a:tcPr/>
                </a:tc>
                <a:tc>
                  <a:txBody>
                    <a:bodyPr/>
                    <a:lstStyle/>
                    <a:p>
                      <a:pPr algn="l"/>
                      <a:r>
                        <a:rPr lang="en-US" sz="1600" dirty="0"/>
                        <a:t>To investigate privacy leakage from external retrieval DB and effect on LLM memorization of its training data</a:t>
                      </a:r>
                    </a:p>
                  </a:txBody>
                  <a:tcPr/>
                </a:tc>
                <a:tc>
                  <a:txBody>
                    <a:bodyPr/>
                    <a:lstStyle/>
                    <a:p>
                      <a:pPr algn="l"/>
                      <a:r>
                        <a:rPr lang="en-US" sz="1600" dirty="0"/>
                        <a:t>Black-box targeted and untargeted attacks using query manipulation to extract private data</a:t>
                      </a:r>
                    </a:p>
                  </a:txBody>
                  <a:tcPr/>
                </a:tc>
                <a:tc>
                  <a:txBody>
                    <a:bodyPr/>
                    <a:lstStyle/>
                    <a:p>
                      <a:pPr algn="l"/>
                      <a:r>
                        <a:rPr lang="en-US" sz="1600" dirty="0"/>
                        <a:t>Attacks successfully extract data from the external DB; Retrieval reduces PII leakage from LLM training data.</a:t>
                      </a:r>
                    </a:p>
                  </a:txBody>
                  <a:tcPr/>
                </a:tc>
                <a:tc>
                  <a:txBody>
                    <a:bodyPr/>
                    <a:lstStyle/>
                    <a:p>
                      <a:pPr algn="l"/>
                      <a:r>
                        <a:rPr lang="en-US" sz="1600" dirty="0"/>
                        <a:t>RAG vulnerable to retrieval data extraction; Retrieval may protect LLM’s training data privacy</a:t>
                      </a:r>
                    </a:p>
                  </a:txBody>
                  <a:tcPr/>
                </a:tc>
                <a:tc>
                  <a:txBody>
                    <a:bodyPr/>
                    <a:lstStyle/>
                    <a:p>
                      <a:pPr algn="l"/>
                      <a:r>
                        <a:rPr lang="en-US" sz="1600" dirty="0"/>
                        <a:t>Only inference-time retrieval studied; Other architectures not explored; mitigation strategies not discussed</a:t>
                      </a:r>
                    </a:p>
                  </a:txBody>
                  <a:tcPr/>
                </a:tc>
                <a:tc>
                  <a:txBody>
                    <a:bodyPr/>
                    <a:lstStyle/>
                    <a:p>
                      <a:pPr algn="l"/>
                      <a:r>
                        <a:rPr lang="en-US" sz="1600" dirty="0"/>
                        <a:t>Study pre-training and fine-tuning effects; Develop stronger mitigation; Optimize command structures</a:t>
                      </a:r>
                    </a:p>
                  </a:txBody>
                  <a:tcPr/>
                </a:tc>
                <a:extLst>
                  <a:ext uri="{0D108BD9-81ED-4DB2-BD59-A6C34878D82A}">
                    <a16:rowId xmlns:a16="http://schemas.microsoft.com/office/drawing/2014/main" val="2578085822"/>
                  </a:ext>
                </a:extLst>
              </a:tr>
              <a:tr h="1174376">
                <a:tc>
                  <a:txBody>
                    <a:bodyPr/>
                    <a:lstStyle/>
                    <a:p>
                      <a:pPr algn="l"/>
                      <a:r>
                        <a:rPr lang="en-US" sz="1600" dirty="0"/>
                        <a:t>2. Boosting Cybersecurity Scanning with LSAST</a:t>
                      </a:r>
                    </a:p>
                  </a:txBody>
                  <a:tcPr/>
                </a:tc>
                <a:tc>
                  <a:txBody>
                    <a:bodyPr/>
                    <a:lstStyle/>
                    <a:p>
                      <a:pPr algn="l"/>
                      <a:r>
                        <a:rPr lang="en-US" sz="1600" dirty="0"/>
                        <a:t>To build LSAST combining SAST and LLM, to improve vulnerability detection; Benchmark LSAST with few metrics</a:t>
                      </a:r>
                    </a:p>
                  </a:txBody>
                  <a:tcPr/>
                </a:tc>
                <a:tc>
                  <a:txBody>
                    <a:bodyPr/>
                    <a:lstStyle/>
                    <a:p>
                      <a:pPr algn="l"/>
                      <a:r>
                        <a:rPr lang="en-US" sz="1600" dirty="0"/>
                        <a:t>Integrate Bearer SAST scanner with LLM; Use a retrieval-augmented system with 8 knowledge retrieval methods</a:t>
                      </a:r>
                    </a:p>
                  </a:txBody>
                  <a:tcPr/>
                </a:tc>
                <a:tc>
                  <a:txBody>
                    <a:bodyPr/>
                    <a:lstStyle/>
                    <a:p>
                      <a:pPr algn="l"/>
                      <a:r>
                        <a:rPr lang="en-US" sz="1600" dirty="0"/>
                        <a:t>Abstraction and combined approaches outperform functionality-based; Raw LSAST (Bearer SAST result with no retrieval) performs best.</a:t>
                      </a:r>
                    </a:p>
                  </a:txBody>
                  <a:tcPr/>
                </a:tc>
                <a:tc>
                  <a:txBody>
                    <a:bodyPr/>
                    <a:lstStyle/>
                    <a:p>
                      <a:pPr algn="l"/>
                      <a:r>
                        <a:rPr lang="en-US" sz="1600" dirty="0"/>
                        <a:t>Combining SAST and LLM improves detection precision; Retrieval relevance is critical for better performance</a:t>
                      </a:r>
                    </a:p>
                  </a:txBody>
                  <a:tcPr/>
                </a:tc>
                <a:tc>
                  <a:txBody>
                    <a:bodyPr/>
                    <a:lstStyle/>
                    <a:p>
                      <a:pPr algn="l"/>
                      <a:r>
                        <a:rPr lang="en-US" sz="1600" dirty="0" err="1"/>
                        <a:t>HackerOne</a:t>
                      </a:r>
                      <a:r>
                        <a:rPr lang="en-US" sz="1600" dirty="0"/>
                        <a:t> data quality issues; Limited languages; No ensemble methods</a:t>
                      </a:r>
                    </a:p>
                  </a:txBody>
                  <a:tcPr/>
                </a:tc>
                <a:tc>
                  <a:txBody>
                    <a:bodyPr/>
                    <a:lstStyle/>
                    <a:p>
                      <a:pPr algn="l"/>
                      <a:r>
                        <a:rPr lang="en-US" sz="1600" dirty="0"/>
                        <a:t>Apply chain-of-thought reasoning; Scan full repos without chunking; Use ensemble methods</a:t>
                      </a:r>
                    </a:p>
                  </a:txBody>
                  <a:tcPr/>
                </a:tc>
                <a:extLst>
                  <a:ext uri="{0D108BD9-81ED-4DB2-BD59-A6C34878D82A}">
                    <a16:rowId xmlns:a16="http://schemas.microsoft.com/office/drawing/2014/main" val="3713442236"/>
                  </a:ext>
                </a:extLst>
              </a:tr>
              <a:tr h="1393602">
                <a:tc>
                  <a:txBody>
                    <a:bodyPr/>
                    <a:lstStyle/>
                    <a:p>
                      <a:pPr algn="l"/>
                      <a:r>
                        <a:rPr lang="en-US" sz="1600" dirty="0"/>
                        <a:t>3. SOSecure: Safer Code Generation with RAG + SO</a:t>
                      </a:r>
                    </a:p>
                  </a:txBody>
                  <a:tcPr/>
                </a:tc>
                <a:tc>
                  <a:txBody>
                    <a:bodyPr/>
                    <a:lstStyle/>
                    <a:p>
                      <a:pPr algn="l"/>
                      <a:r>
                        <a:rPr lang="en-US" sz="1600" dirty="0"/>
                        <a:t>To improve security of LLM-generated code using Stack Overflow discussions without retraining the LLM</a:t>
                      </a:r>
                    </a:p>
                  </a:txBody>
                  <a:tcPr/>
                </a:tc>
                <a:tc>
                  <a:txBody>
                    <a:bodyPr/>
                    <a:lstStyle/>
                    <a:p>
                      <a:pPr algn="l"/>
                      <a:r>
                        <a:rPr lang="en-US" sz="1600" dirty="0"/>
                        <a:t>Collect vulnerability-related SO posts; Build knowledge base; Retrieve relevant discussions for LLM from the external SO database</a:t>
                      </a:r>
                    </a:p>
                  </a:txBody>
                  <a:tcPr/>
                </a:tc>
                <a:tc>
                  <a:txBody>
                    <a:bodyPr/>
                    <a:lstStyle/>
                    <a:p>
                      <a:pPr algn="l"/>
                      <a:r>
                        <a:rPr lang="en-US" sz="1600" dirty="0"/>
                        <a:t>SOSecure achieves up to 96.67% fix rate; Improvements across severity levels and languages.</a:t>
                      </a:r>
                    </a:p>
                  </a:txBody>
                  <a:tcPr/>
                </a:tc>
                <a:tc>
                  <a:txBody>
                    <a:bodyPr/>
                    <a:lstStyle/>
                    <a:p>
                      <a:pPr algn="l"/>
                      <a:r>
                        <a:rPr lang="en-US" sz="1600" dirty="0"/>
                        <a:t>Retrieval augmentation strengthens security; Community knowledge boosts AI code safety</a:t>
                      </a:r>
                    </a:p>
                  </a:txBody>
                  <a:tcPr/>
                </a:tc>
                <a:tc>
                  <a:txBody>
                    <a:bodyPr/>
                    <a:lstStyle/>
                    <a:p>
                      <a:pPr algn="l"/>
                      <a:r>
                        <a:rPr lang="en-US" sz="1600" dirty="0"/>
                        <a:t>Relies on </a:t>
                      </a:r>
                      <a:r>
                        <a:rPr lang="en-US" sz="1600" dirty="0" err="1"/>
                        <a:t>CodeQL</a:t>
                      </a:r>
                      <a:r>
                        <a:rPr lang="en-US" sz="1600" dirty="0"/>
                        <a:t> which may have false positives/negatives; SO data quality varies; Limited CWEs</a:t>
                      </a:r>
                    </a:p>
                  </a:txBody>
                  <a:tcPr/>
                </a:tc>
                <a:tc>
                  <a:txBody>
                    <a:bodyPr/>
                    <a:lstStyle/>
                    <a:p>
                      <a:pPr algn="l"/>
                      <a:r>
                        <a:rPr lang="en-US" sz="1600" dirty="0"/>
                        <a:t>Include diverse SO discussions; Improve filtering; Add other vulnerability tools; Infer missing knowledge to LLM</a:t>
                      </a:r>
                    </a:p>
                  </a:txBody>
                  <a:tcPr/>
                </a:tc>
                <a:extLst>
                  <a:ext uri="{0D108BD9-81ED-4DB2-BD59-A6C34878D82A}">
                    <a16:rowId xmlns:a16="http://schemas.microsoft.com/office/drawing/2014/main" val="2551955048"/>
                  </a:ext>
                </a:extLst>
              </a:tr>
              <a:tr h="1620668">
                <a:tc>
                  <a:txBody>
                    <a:bodyPr/>
                    <a:lstStyle/>
                    <a:p>
                      <a:pPr algn="l"/>
                      <a:r>
                        <a:rPr lang="en-US" sz="1600" dirty="0"/>
                        <a:t>4. </a:t>
                      </a:r>
                      <a:r>
                        <a:rPr lang="en-US" sz="1600" dirty="0" err="1"/>
                        <a:t>ConfusedPilot</a:t>
                      </a:r>
                      <a:r>
                        <a:rPr lang="en-US" sz="1600" dirty="0"/>
                        <a:t>: Confused Deputy Risks in RAG</a:t>
                      </a:r>
                    </a:p>
                  </a:txBody>
                  <a:tcPr/>
                </a:tc>
                <a:tc>
                  <a:txBody>
                    <a:bodyPr/>
                    <a:lstStyle/>
                    <a:p>
                      <a:pPr algn="l"/>
                      <a:r>
                        <a:rPr lang="en-US" sz="1600" dirty="0"/>
                        <a:t>To expose security vulnerabilities in RAG systems (Copilot for MS365) by changing the external database.</a:t>
                      </a:r>
                    </a:p>
                  </a:txBody>
                  <a:tcPr/>
                </a:tc>
                <a:tc>
                  <a:txBody>
                    <a:bodyPr/>
                    <a:lstStyle/>
                    <a:p>
                      <a:pPr algn="l"/>
                      <a:r>
                        <a:rPr lang="en-US" sz="1600" dirty="0"/>
                        <a:t>Use SharePoint with </a:t>
                      </a:r>
                      <a:r>
                        <a:rPr lang="en-US" sz="1600" dirty="0" err="1"/>
                        <a:t>HotpotQA</a:t>
                      </a:r>
                      <a:r>
                        <a:rPr lang="en-US" sz="1600" dirty="0"/>
                        <a:t>-generated documents; Upload/delete malicious docs with crafted strings</a:t>
                      </a:r>
                    </a:p>
                  </a:txBody>
                  <a:tcPr/>
                </a:tc>
                <a:tc>
                  <a:txBody>
                    <a:bodyPr/>
                    <a:lstStyle/>
                    <a:p>
                      <a:pPr algn="l"/>
                      <a:r>
                        <a:rPr lang="en-US" sz="1600" dirty="0"/>
                        <a:t>Attacks mislead Copilot causing delays and misinformation; Deleted docs linger affecting cached responses</a:t>
                      </a:r>
                    </a:p>
                  </a:txBody>
                  <a:tcPr/>
                </a:tc>
                <a:tc>
                  <a:txBody>
                    <a:bodyPr/>
                    <a:lstStyle/>
                    <a:p>
                      <a:pPr algn="l"/>
                      <a:r>
                        <a:rPr lang="en-US" sz="1600" dirty="0"/>
                        <a:t>Risks of false info and productivity loss; Access misconfigurations cause data leaks</a:t>
                      </a:r>
                    </a:p>
                  </a:txBody>
                  <a:tcPr/>
                </a:tc>
                <a:tc>
                  <a:txBody>
                    <a:bodyPr/>
                    <a:lstStyle/>
                    <a:p>
                      <a:pPr algn="l"/>
                      <a:r>
                        <a:rPr lang="en-US" sz="1600" dirty="0"/>
                        <a:t>Controlled environment limits generalizability; Only insider threat attacks are considered</a:t>
                      </a:r>
                    </a:p>
                  </a:txBody>
                  <a:tcPr/>
                </a:tc>
                <a:tc>
                  <a:txBody>
                    <a:bodyPr/>
                    <a:lstStyle/>
                    <a:p>
                      <a:pPr algn="l"/>
                      <a:r>
                        <a:rPr lang="en-US" sz="1600" dirty="0"/>
                        <a:t>Enhance access control and cache management; Strengthen validation and filtering; Broaden defense scope</a:t>
                      </a:r>
                    </a:p>
                  </a:txBody>
                  <a:tcPr/>
                </a:tc>
                <a:extLst>
                  <a:ext uri="{0D108BD9-81ED-4DB2-BD59-A6C34878D82A}">
                    <a16:rowId xmlns:a16="http://schemas.microsoft.com/office/drawing/2014/main" val="4162096080"/>
                  </a:ext>
                </a:extLst>
              </a:tr>
            </a:tbl>
          </a:graphicData>
        </a:graphic>
      </p:graphicFrame>
    </p:spTree>
    <p:extLst>
      <p:ext uri="{BB962C8B-B14F-4D97-AF65-F5344CB8AC3E}">
        <p14:creationId xmlns:p14="http://schemas.microsoft.com/office/powerpoint/2010/main" val="218826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495498" y="562735"/>
            <a:ext cx="9120307"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Large Language Models (LLMs)</a:t>
            </a:r>
            <a:endParaRPr lang="en-US" sz="4400" dirty="0"/>
          </a:p>
        </p:txBody>
      </p:sp>
      <p:sp>
        <p:nvSpPr>
          <p:cNvPr id="6" name="Text 3"/>
          <p:cNvSpPr/>
          <p:nvPr/>
        </p:nvSpPr>
        <p:spPr>
          <a:xfrm>
            <a:off x="1139570" y="5828637"/>
            <a:ext cx="12902803" cy="370165"/>
          </a:xfrm>
          <a:prstGeom prst="rect">
            <a:avLst/>
          </a:prstGeom>
          <a:noFill/>
          <a:ln/>
        </p:spPr>
        <p:txBody>
          <a:bodyPr wrap="none" lIns="0" tIns="0" rIns="0" bIns="0" rtlCol="0" anchor="t"/>
          <a:lstStyle/>
          <a:p>
            <a:pPr marL="0" indent="0" algn="l">
              <a:lnSpc>
                <a:spcPts val="2900"/>
              </a:lnSpc>
              <a:buNone/>
            </a:pPr>
            <a:endParaRPr lang="en-US" sz="1900" dirty="0"/>
          </a:p>
        </p:txBody>
      </p:sp>
      <p:sp>
        <p:nvSpPr>
          <p:cNvPr id="8" name="Freeform 5">
            <a:extLst>
              <a:ext uri="{FF2B5EF4-FFF2-40B4-BE49-F238E27FC236}">
                <a16:creationId xmlns:a16="http://schemas.microsoft.com/office/drawing/2014/main" id="{FA3E256F-9AB5-8CAB-A719-B0CFCC9C7887}"/>
              </a:ext>
            </a:extLst>
          </p:cNvPr>
          <p:cNvSpPr/>
          <p:nvPr/>
        </p:nvSpPr>
        <p:spPr>
          <a:xfrm>
            <a:off x="2034413" y="2384451"/>
            <a:ext cx="4513345" cy="2840843"/>
          </a:xfrm>
          <a:custGeom>
            <a:avLst/>
            <a:gdLst/>
            <a:ahLst/>
            <a:cxnLst/>
            <a:rect l="l" t="t" r="r" b="b"/>
            <a:pathLst>
              <a:path w="5827057" h="3579648">
                <a:moveTo>
                  <a:pt x="0" y="0"/>
                </a:moveTo>
                <a:lnTo>
                  <a:pt x="5827057" y="0"/>
                </a:lnTo>
                <a:lnTo>
                  <a:pt x="5827057" y="3579648"/>
                </a:lnTo>
                <a:lnTo>
                  <a:pt x="0" y="3579648"/>
                </a:lnTo>
                <a:lnTo>
                  <a:pt x="0" y="0"/>
                </a:lnTo>
                <a:close/>
              </a:path>
            </a:pathLst>
          </a:custGeom>
          <a:blipFill>
            <a:blip r:embed="rId3"/>
            <a:stretch>
              <a:fillRect l="-23626" t="-9080" r="-18178" b="-6336"/>
            </a:stretch>
          </a:blipFill>
        </p:spPr>
      </p:sp>
      <p:sp>
        <p:nvSpPr>
          <p:cNvPr id="9" name="Freeform 6">
            <a:extLst>
              <a:ext uri="{FF2B5EF4-FFF2-40B4-BE49-F238E27FC236}">
                <a16:creationId xmlns:a16="http://schemas.microsoft.com/office/drawing/2014/main" id="{E3F8809C-C34D-D622-6FE3-22C332C3591F}"/>
              </a:ext>
            </a:extLst>
          </p:cNvPr>
          <p:cNvSpPr/>
          <p:nvPr/>
        </p:nvSpPr>
        <p:spPr>
          <a:xfrm>
            <a:off x="9102274" y="2402614"/>
            <a:ext cx="2861681" cy="2822680"/>
          </a:xfrm>
          <a:custGeom>
            <a:avLst/>
            <a:gdLst/>
            <a:ahLst/>
            <a:cxnLst/>
            <a:rect l="l" t="t" r="r" b="b"/>
            <a:pathLst>
              <a:path w="2861681" h="2861681">
                <a:moveTo>
                  <a:pt x="0" y="0"/>
                </a:moveTo>
                <a:lnTo>
                  <a:pt x="2861681" y="0"/>
                </a:lnTo>
                <a:lnTo>
                  <a:pt x="2861681" y="2861681"/>
                </a:lnTo>
                <a:lnTo>
                  <a:pt x="0" y="2861681"/>
                </a:lnTo>
                <a:lnTo>
                  <a:pt x="0" y="0"/>
                </a:lnTo>
                <a:close/>
              </a:path>
            </a:pathLst>
          </a:custGeom>
          <a:blipFill>
            <a:blip r:embed="rId4"/>
            <a:stretch>
              <a:fillRect/>
            </a:stretch>
          </a:blipFill>
        </p:spPr>
      </p:sp>
      <p:grpSp>
        <p:nvGrpSpPr>
          <p:cNvPr id="10" name="Group 2">
            <a:extLst>
              <a:ext uri="{FF2B5EF4-FFF2-40B4-BE49-F238E27FC236}">
                <a16:creationId xmlns:a16="http://schemas.microsoft.com/office/drawing/2014/main" id="{4D9BA09B-D561-B1DA-4283-3B8E49C27CF3}"/>
              </a:ext>
            </a:extLst>
          </p:cNvPr>
          <p:cNvGrpSpPr/>
          <p:nvPr/>
        </p:nvGrpSpPr>
        <p:grpSpPr>
          <a:xfrm>
            <a:off x="6903392" y="3369205"/>
            <a:ext cx="1843247" cy="681236"/>
            <a:chOff x="0" y="0"/>
            <a:chExt cx="993791" cy="647877"/>
          </a:xfrm>
        </p:grpSpPr>
        <p:sp>
          <p:nvSpPr>
            <p:cNvPr id="11" name="Freeform 3">
              <a:extLst>
                <a:ext uri="{FF2B5EF4-FFF2-40B4-BE49-F238E27FC236}">
                  <a16:creationId xmlns:a16="http://schemas.microsoft.com/office/drawing/2014/main" id="{6413FE83-68E5-135E-C2A9-B151634D7248}"/>
                </a:ext>
              </a:extLst>
            </p:cNvPr>
            <p:cNvSpPr/>
            <p:nvPr/>
          </p:nvSpPr>
          <p:spPr>
            <a:xfrm>
              <a:off x="0" y="0"/>
              <a:ext cx="993791" cy="647877"/>
            </a:xfrm>
            <a:custGeom>
              <a:avLst/>
              <a:gdLst/>
              <a:ahLst/>
              <a:cxnLst/>
              <a:rect l="l" t="t" r="r" b="b"/>
              <a:pathLst>
                <a:path w="993791" h="647877">
                  <a:moveTo>
                    <a:pt x="993791" y="323939"/>
                  </a:moveTo>
                  <a:lnTo>
                    <a:pt x="587391" y="0"/>
                  </a:lnTo>
                  <a:lnTo>
                    <a:pt x="587391" y="203200"/>
                  </a:lnTo>
                  <a:lnTo>
                    <a:pt x="0" y="203200"/>
                  </a:lnTo>
                  <a:lnTo>
                    <a:pt x="0" y="444677"/>
                  </a:lnTo>
                  <a:lnTo>
                    <a:pt x="587391" y="444677"/>
                  </a:lnTo>
                  <a:lnTo>
                    <a:pt x="587391" y="647877"/>
                  </a:lnTo>
                  <a:lnTo>
                    <a:pt x="993791" y="323939"/>
                  </a:lnTo>
                  <a:close/>
                </a:path>
              </a:pathLst>
            </a:custGeom>
            <a:solidFill>
              <a:schemeClr val="accent1">
                <a:lumMod val="20000"/>
                <a:lumOff val="80000"/>
              </a:schemeClr>
            </a:solidFill>
          </p:spPr>
          <p:txBody>
            <a:bodyPr/>
            <a:lstStyle/>
            <a:p>
              <a:endParaRPr lang="en-US" dirty="0"/>
            </a:p>
          </p:txBody>
        </p:sp>
        <p:sp>
          <p:nvSpPr>
            <p:cNvPr id="12" name="TextBox 4">
              <a:extLst>
                <a:ext uri="{FF2B5EF4-FFF2-40B4-BE49-F238E27FC236}">
                  <a16:creationId xmlns:a16="http://schemas.microsoft.com/office/drawing/2014/main" id="{F7399B49-0AAC-F2C5-1220-2F67E7D35869}"/>
                </a:ext>
              </a:extLst>
            </p:cNvPr>
            <p:cNvSpPr txBox="1"/>
            <p:nvPr/>
          </p:nvSpPr>
          <p:spPr>
            <a:xfrm>
              <a:off x="0" y="165100"/>
              <a:ext cx="892191" cy="279577"/>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8">
            <a:extLst>
              <a:ext uri="{FF2B5EF4-FFF2-40B4-BE49-F238E27FC236}">
                <a16:creationId xmlns:a16="http://schemas.microsoft.com/office/drawing/2014/main" id="{71857EAB-D321-AB60-2C34-624EAAB43C94}"/>
              </a:ext>
            </a:extLst>
          </p:cNvPr>
          <p:cNvSpPr txBox="1"/>
          <p:nvPr/>
        </p:nvSpPr>
        <p:spPr>
          <a:xfrm>
            <a:off x="-115499" y="6275621"/>
            <a:ext cx="15166439" cy="1103315"/>
          </a:xfrm>
          <a:prstGeom prst="rect">
            <a:avLst/>
          </a:prstGeom>
        </p:spPr>
        <p:txBody>
          <a:bodyPr lIns="0" tIns="0" rIns="0" bIns="0" rtlCol="0" anchor="t">
            <a:spAutoFit/>
          </a:bodyPr>
          <a:lstStyle/>
          <a:p>
            <a:pPr algn="ctr">
              <a:lnSpc>
                <a:spcPts val="4480"/>
              </a:lnSpc>
              <a:spcBef>
                <a:spcPct val="0"/>
              </a:spcBef>
            </a:pPr>
            <a:r>
              <a:rPr lang="en-US" sz="3200" b="1" dirty="0">
                <a:solidFill>
                  <a:schemeClr val="bg1"/>
                </a:solidFill>
                <a:latin typeface="Arial Bold"/>
                <a:ea typeface="Arial Bold"/>
                <a:cs typeface="Arial Bold"/>
                <a:sym typeface="Arial Bold"/>
              </a:rPr>
              <a:t>LLMs compress world knowledge, revolutionizing how we understand, generate, and secure information.</a:t>
            </a:r>
          </a:p>
        </p:txBody>
      </p:sp>
      <p:sp>
        <p:nvSpPr>
          <p:cNvPr id="14" name="Rectangle 13">
            <a:extLst>
              <a:ext uri="{FF2B5EF4-FFF2-40B4-BE49-F238E27FC236}">
                <a16:creationId xmlns:a16="http://schemas.microsoft.com/office/drawing/2014/main" id="{14043285-7132-CE76-2AB6-26B3FD0D3D84}"/>
              </a:ext>
            </a:extLst>
          </p:cNvPr>
          <p:cNvSpPr/>
          <p:nvPr/>
        </p:nvSpPr>
        <p:spPr>
          <a:xfrm>
            <a:off x="12525828" y="7678056"/>
            <a:ext cx="2104571" cy="551543"/>
          </a:xfrm>
          <a:prstGeom prst="rect">
            <a:avLst/>
          </a:prstGeom>
          <a:solidFill>
            <a:srgbClr val="111213"/>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5" name="Shape 1">
            <a:extLst>
              <a:ext uri="{FF2B5EF4-FFF2-40B4-BE49-F238E27FC236}">
                <a16:creationId xmlns:a16="http://schemas.microsoft.com/office/drawing/2014/main" id="{60EF0F05-BA64-F969-78B2-7A6D8FA2A77C}"/>
              </a:ext>
            </a:extLst>
          </p:cNvPr>
          <p:cNvSpPr/>
          <p:nvPr/>
        </p:nvSpPr>
        <p:spPr>
          <a:xfrm>
            <a:off x="9778324" y="3636432"/>
            <a:ext cx="4472192" cy="2683111"/>
          </a:xfrm>
          <a:prstGeom prst="roundRect">
            <a:avLst>
              <a:gd name="adj" fmla="val 0"/>
            </a:avLst>
          </a:prstGeom>
          <a:solidFill>
            <a:srgbClr val="303132"/>
          </a:solidFill>
          <a:ln/>
        </p:spPr>
      </p:sp>
      <p:sp>
        <p:nvSpPr>
          <p:cNvPr id="3" name="Text 0"/>
          <p:cNvSpPr/>
          <p:nvPr/>
        </p:nvSpPr>
        <p:spPr>
          <a:xfrm>
            <a:off x="312256" y="236686"/>
            <a:ext cx="13111644" cy="1402556"/>
          </a:xfrm>
          <a:prstGeom prst="rect">
            <a:avLst/>
          </a:prstGeom>
          <a:noFill/>
          <a:ln/>
        </p:spPr>
        <p:txBody>
          <a:bodyPr wrap="squar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Limitations of Current LLMs in Cybersecurity</a:t>
            </a:r>
            <a:endParaRPr lang="en-US" sz="4400" dirty="0"/>
          </a:p>
        </p:txBody>
      </p:sp>
      <p:sp>
        <p:nvSpPr>
          <p:cNvPr id="4" name="Shape 1"/>
          <p:cNvSpPr/>
          <p:nvPr/>
        </p:nvSpPr>
        <p:spPr>
          <a:xfrm>
            <a:off x="185612" y="1276432"/>
            <a:ext cx="8174617" cy="6729182"/>
          </a:xfrm>
          <a:prstGeom prst="roundRect">
            <a:avLst>
              <a:gd name="adj" fmla="val 0"/>
            </a:avLst>
          </a:prstGeom>
          <a:solidFill>
            <a:srgbClr val="303132"/>
          </a:solidFill>
          <a:ln/>
        </p:spPr>
      </p:sp>
      <p:sp>
        <p:nvSpPr>
          <p:cNvPr id="5" name="Text 2"/>
          <p:cNvSpPr/>
          <p:nvPr/>
        </p:nvSpPr>
        <p:spPr>
          <a:xfrm>
            <a:off x="352222" y="1445349"/>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1. Knowledge Cut-off </a:t>
            </a:r>
            <a:endParaRPr lang="en-US" sz="2200" dirty="0"/>
          </a:p>
        </p:txBody>
      </p:sp>
      <p:sp>
        <p:nvSpPr>
          <p:cNvPr id="11" name="Text 8"/>
          <p:cNvSpPr/>
          <p:nvPr/>
        </p:nvSpPr>
        <p:spPr>
          <a:xfrm>
            <a:off x="352222" y="4334305"/>
            <a:ext cx="3907869"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2. Lack of Domain Specificity</a:t>
            </a:r>
            <a:endParaRPr lang="en-US" sz="2200" dirty="0"/>
          </a:p>
        </p:txBody>
      </p:sp>
      <p:sp>
        <p:nvSpPr>
          <p:cNvPr id="13" name="Freeform 4">
            <a:extLst>
              <a:ext uri="{FF2B5EF4-FFF2-40B4-BE49-F238E27FC236}">
                <a16:creationId xmlns:a16="http://schemas.microsoft.com/office/drawing/2014/main" id="{D6172B20-7299-7EA2-F4D6-C2556E42B119}"/>
              </a:ext>
            </a:extLst>
          </p:cNvPr>
          <p:cNvSpPr/>
          <p:nvPr/>
        </p:nvSpPr>
        <p:spPr>
          <a:xfrm>
            <a:off x="379884" y="1964905"/>
            <a:ext cx="7645149" cy="1930910"/>
          </a:xfrm>
          <a:custGeom>
            <a:avLst/>
            <a:gdLst/>
            <a:ahLst/>
            <a:cxnLst/>
            <a:rect l="l" t="t" r="r" b="b"/>
            <a:pathLst>
              <a:path w="9249458" h="2336105">
                <a:moveTo>
                  <a:pt x="0" y="0"/>
                </a:moveTo>
                <a:lnTo>
                  <a:pt x="9249458" y="0"/>
                </a:lnTo>
                <a:lnTo>
                  <a:pt x="9249458" y="2336105"/>
                </a:lnTo>
                <a:lnTo>
                  <a:pt x="0" y="2336105"/>
                </a:lnTo>
                <a:lnTo>
                  <a:pt x="0" y="0"/>
                </a:lnTo>
                <a:close/>
              </a:path>
            </a:pathLst>
          </a:custGeom>
          <a:blipFill>
            <a:blip r:embed="rId3"/>
            <a:stretch>
              <a:fillRect/>
            </a:stretch>
          </a:blipFill>
        </p:spPr>
      </p:sp>
      <p:sp>
        <p:nvSpPr>
          <p:cNvPr id="16" name="Freeform 2">
            <a:extLst>
              <a:ext uri="{FF2B5EF4-FFF2-40B4-BE49-F238E27FC236}">
                <a16:creationId xmlns:a16="http://schemas.microsoft.com/office/drawing/2014/main" id="{D3A1ECBA-151B-B77C-59F0-E2528CF49B37}"/>
              </a:ext>
            </a:extLst>
          </p:cNvPr>
          <p:cNvSpPr/>
          <p:nvPr/>
        </p:nvSpPr>
        <p:spPr>
          <a:xfrm>
            <a:off x="379884" y="4774788"/>
            <a:ext cx="6180574" cy="3064622"/>
          </a:xfrm>
          <a:custGeom>
            <a:avLst/>
            <a:gdLst/>
            <a:ahLst/>
            <a:cxnLst/>
            <a:rect l="l" t="t" r="r" b="b"/>
            <a:pathLst>
              <a:path w="7223939" h="3758487">
                <a:moveTo>
                  <a:pt x="0" y="0"/>
                </a:moveTo>
                <a:lnTo>
                  <a:pt x="7223939" y="0"/>
                </a:lnTo>
                <a:lnTo>
                  <a:pt x="7223939" y="3758486"/>
                </a:lnTo>
                <a:lnTo>
                  <a:pt x="0" y="3758486"/>
                </a:lnTo>
                <a:lnTo>
                  <a:pt x="0" y="0"/>
                </a:lnTo>
                <a:close/>
              </a:path>
            </a:pathLst>
          </a:custGeom>
          <a:blipFill>
            <a:blip r:embed="rId4"/>
            <a:stretch>
              <a:fillRect/>
            </a:stretch>
          </a:blipFill>
        </p:spPr>
      </p:sp>
      <p:pic>
        <p:nvPicPr>
          <p:cNvPr id="17" name="Picture 5">
            <a:extLst>
              <a:ext uri="{FF2B5EF4-FFF2-40B4-BE49-F238E27FC236}">
                <a16:creationId xmlns:a16="http://schemas.microsoft.com/office/drawing/2014/main" id="{E186B215-96A4-19E0-AE63-F10E564C28B2}"/>
              </a:ext>
            </a:extLst>
          </p:cNvPr>
          <p:cNvPicPr>
            <a:picLocks noChangeAspect="1"/>
          </p:cNvPicPr>
          <p:nvPr/>
        </p:nvPicPr>
        <p:blipFill>
          <a:blip r:embed="rId5"/>
          <a:srcRect/>
          <a:stretch>
            <a:fillRect/>
          </a:stretch>
        </p:blipFill>
        <p:spPr>
          <a:xfrm>
            <a:off x="5813425" y="1716915"/>
            <a:ext cx="1501775" cy="908574"/>
          </a:xfrm>
          <a:prstGeom prst="rect">
            <a:avLst/>
          </a:prstGeom>
        </p:spPr>
      </p:pic>
      <p:pic>
        <p:nvPicPr>
          <p:cNvPr id="18" name="Picture 5">
            <a:extLst>
              <a:ext uri="{FF2B5EF4-FFF2-40B4-BE49-F238E27FC236}">
                <a16:creationId xmlns:a16="http://schemas.microsoft.com/office/drawing/2014/main" id="{9449E223-78A5-6CCC-DAD3-5D96057118D2}"/>
              </a:ext>
            </a:extLst>
          </p:cNvPr>
          <p:cNvPicPr>
            <a:picLocks noChangeAspect="1"/>
          </p:cNvPicPr>
          <p:nvPr/>
        </p:nvPicPr>
        <p:blipFill>
          <a:blip r:embed="rId5"/>
          <a:srcRect/>
          <a:stretch>
            <a:fillRect/>
          </a:stretch>
        </p:blipFill>
        <p:spPr>
          <a:xfrm>
            <a:off x="462655" y="5810408"/>
            <a:ext cx="1501775" cy="908574"/>
          </a:xfrm>
          <a:prstGeom prst="rect">
            <a:avLst/>
          </a:prstGeom>
        </p:spPr>
      </p:pic>
      <p:grpSp>
        <p:nvGrpSpPr>
          <p:cNvPr id="19" name="Group 2">
            <a:extLst>
              <a:ext uri="{FF2B5EF4-FFF2-40B4-BE49-F238E27FC236}">
                <a16:creationId xmlns:a16="http://schemas.microsoft.com/office/drawing/2014/main" id="{8F957CA0-F318-D371-C9DB-A33F53FB0CB0}"/>
              </a:ext>
            </a:extLst>
          </p:cNvPr>
          <p:cNvGrpSpPr/>
          <p:nvPr/>
        </p:nvGrpSpPr>
        <p:grpSpPr>
          <a:xfrm>
            <a:off x="8480541" y="4571141"/>
            <a:ext cx="1177471" cy="681236"/>
            <a:chOff x="0" y="0"/>
            <a:chExt cx="993791" cy="647877"/>
          </a:xfrm>
        </p:grpSpPr>
        <p:sp>
          <p:nvSpPr>
            <p:cNvPr id="20" name="Freeform 3">
              <a:extLst>
                <a:ext uri="{FF2B5EF4-FFF2-40B4-BE49-F238E27FC236}">
                  <a16:creationId xmlns:a16="http://schemas.microsoft.com/office/drawing/2014/main" id="{A4B3E872-78BB-FBAE-CB05-E4D6688FC492}"/>
                </a:ext>
              </a:extLst>
            </p:cNvPr>
            <p:cNvSpPr/>
            <p:nvPr/>
          </p:nvSpPr>
          <p:spPr>
            <a:xfrm>
              <a:off x="0" y="0"/>
              <a:ext cx="993791" cy="647877"/>
            </a:xfrm>
            <a:custGeom>
              <a:avLst/>
              <a:gdLst/>
              <a:ahLst/>
              <a:cxnLst/>
              <a:rect l="l" t="t" r="r" b="b"/>
              <a:pathLst>
                <a:path w="993791" h="647877">
                  <a:moveTo>
                    <a:pt x="993791" y="323939"/>
                  </a:moveTo>
                  <a:lnTo>
                    <a:pt x="587391" y="0"/>
                  </a:lnTo>
                  <a:lnTo>
                    <a:pt x="587391" y="203200"/>
                  </a:lnTo>
                  <a:lnTo>
                    <a:pt x="0" y="203200"/>
                  </a:lnTo>
                  <a:lnTo>
                    <a:pt x="0" y="444677"/>
                  </a:lnTo>
                  <a:lnTo>
                    <a:pt x="587391" y="444677"/>
                  </a:lnTo>
                  <a:lnTo>
                    <a:pt x="587391" y="647877"/>
                  </a:lnTo>
                  <a:lnTo>
                    <a:pt x="993791" y="323939"/>
                  </a:lnTo>
                  <a:close/>
                </a:path>
              </a:pathLst>
            </a:custGeom>
            <a:solidFill>
              <a:schemeClr val="accent1">
                <a:lumMod val="20000"/>
                <a:lumOff val="80000"/>
              </a:schemeClr>
            </a:solidFill>
          </p:spPr>
          <p:txBody>
            <a:bodyPr/>
            <a:lstStyle/>
            <a:p>
              <a:endParaRPr lang="en-US" dirty="0"/>
            </a:p>
          </p:txBody>
        </p:sp>
        <p:sp>
          <p:nvSpPr>
            <p:cNvPr id="21" name="TextBox 4">
              <a:extLst>
                <a:ext uri="{FF2B5EF4-FFF2-40B4-BE49-F238E27FC236}">
                  <a16:creationId xmlns:a16="http://schemas.microsoft.com/office/drawing/2014/main" id="{C6A51F6E-2F6D-BEB2-D664-57DBC77C7D62}"/>
                </a:ext>
              </a:extLst>
            </p:cNvPr>
            <p:cNvSpPr txBox="1"/>
            <p:nvPr/>
          </p:nvSpPr>
          <p:spPr>
            <a:xfrm>
              <a:off x="0" y="165100"/>
              <a:ext cx="892191" cy="279577"/>
            </a:xfrm>
            <a:prstGeom prst="rect">
              <a:avLst/>
            </a:prstGeom>
          </p:spPr>
          <p:txBody>
            <a:bodyPr lIns="50800" tIns="50800" rIns="50800" bIns="50800" rtlCol="0" anchor="ctr"/>
            <a:lstStyle/>
            <a:p>
              <a:pPr algn="ctr">
                <a:lnSpc>
                  <a:spcPts val="2659"/>
                </a:lnSpc>
                <a:spcBef>
                  <a:spcPct val="0"/>
                </a:spcBef>
              </a:pPr>
              <a:endParaRPr/>
            </a:p>
          </p:txBody>
        </p:sp>
      </p:grpSp>
      <p:sp>
        <p:nvSpPr>
          <p:cNvPr id="22" name="Text 2">
            <a:extLst>
              <a:ext uri="{FF2B5EF4-FFF2-40B4-BE49-F238E27FC236}">
                <a16:creationId xmlns:a16="http://schemas.microsoft.com/office/drawing/2014/main" id="{1E5A0448-9760-D535-8805-019EB62C01B6}"/>
              </a:ext>
            </a:extLst>
          </p:cNvPr>
          <p:cNvSpPr/>
          <p:nvPr/>
        </p:nvSpPr>
        <p:spPr>
          <a:xfrm>
            <a:off x="10074281" y="3749532"/>
            <a:ext cx="2804874" cy="350639"/>
          </a:xfrm>
          <a:prstGeom prst="rect">
            <a:avLst/>
          </a:prstGeom>
          <a:noFill/>
          <a:ln/>
        </p:spPr>
        <p:txBody>
          <a:bodyPr wrap="none" lIns="0" tIns="0" rIns="0" bIns="0" rtlCol="0" anchor="t"/>
          <a:lstStyle/>
          <a:p>
            <a:pPr marL="0" indent="0" algn="l">
              <a:lnSpc>
                <a:spcPts val="2750"/>
              </a:lnSpc>
              <a:buNone/>
            </a:pPr>
            <a:r>
              <a:rPr lang="en-US" sz="2600" b="1" dirty="0">
                <a:solidFill>
                  <a:srgbClr val="E2E6E9"/>
                </a:solidFill>
                <a:latin typeface="Montserrat Bold" pitchFamily="34" charset="0"/>
                <a:ea typeface="Montserrat Bold" pitchFamily="34" charset="-122"/>
                <a:cs typeface="Montserrat Bold" pitchFamily="34" charset="-120"/>
              </a:rPr>
              <a:t>What if we can retrieve,</a:t>
            </a:r>
          </a:p>
          <a:p>
            <a:pPr marL="0" indent="0" algn="l">
              <a:lnSpc>
                <a:spcPts val="2750"/>
              </a:lnSpc>
              <a:buNone/>
            </a:pPr>
            <a:endParaRPr lang="en-US" sz="2200" b="1" dirty="0">
              <a:solidFill>
                <a:srgbClr val="E2E6E9"/>
              </a:solidFill>
              <a:latin typeface="Montserrat Bold" pitchFamily="34" charset="0"/>
              <a:ea typeface="Montserrat Bold" pitchFamily="34" charset="-122"/>
            </a:endParaRPr>
          </a:p>
          <a:p>
            <a:pPr marL="0" indent="0" algn="l">
              <a:lnSpc>
                <a:spcPts val="2750"/>
              </a:lnSpc>
              <a:buNone/>
            </a:pPr>
            <a:endParaRPr lang="en-US" sz="2200" dirty="0"/>
          </a:p>
        </p:txBody>
      </p:sp>
      <p:sp>
        <p:nvSpPr>
          <p:cNvPr id="23" name="Text 2">
            <a:extLst>
              <a:ext uri="{FF2B5EF4-FFF2-40B4-BE49-F238E27FC236}">
                <a16:creationId xmlns:a16="http://schemas.microsoft.com/office/drawing/2014/main" id="{724769D3-CEA6-54EF-C4C1-B834868FD81C}"/>
              </a:ext>
            </a:extLst>
          </p:cNvPr>
          <p:cNvSpPr/>
          <p:nvPr/>
        </p:nvSpPr>
        <p:spPr>
          <a:xfrm>
            <a:off x="10391781" y="4732043"/>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Up-to-date documents</a:t>
            </a:r>
          </a:p>
          <a:p>
            <a:pPr marL="0" indent="0" algn="l">
              <a:lnSpc>
                <a:spcPts val="2750"/>
              </a:lnSpc>
              <a:buNone/>
            </a:pPr>
            <a:endParaRPr lang="en-US" sz="2200" b="1" dirty="0">
              <a:solidFill>
                <a:srgbClr val="E2E6E9"/>
              </a:solidFill>
              <a:latin typeface="Montserrat Bold" pitchFamily="34" charset="0"/>
              <a:ea typeface="Montserrat Bold" pitchFamily="34" charset="-122"/>
            </a:endParaRPr>
          </a:p>
          <a:p>
            <a:pPr marL="0" indent="0" algn="l">
              <a:lnSpc>
                <a:spcPts val="2750"/>
              </a:lnSpc>
              <a:buNone/>
            </a:pPr>
            <a:endParaRPr lang="en-US" sz="2200" dirty="0"/>
          </a:p>
        </p:txBody>
      </p:sp>
      <p:sp>
        <p:nvSpPr>
          <p:cNvPr id="24" name="Text 2">
            <a:extLst>
              <a:ext uri="{FF2B5EF4-FFF2-40B4-BE49-F238E27FC236}">
                <a16:creationId xmlns:a16="http://schemas.microsoft.com/office/drawing/2014/main" id="{1735305E-2166-3615-9712-124A3A8D13A6}"/>
              </a:ext>
            </a:extLst>
          </p:cNvPr>
          <p:cNvSpPr/>
          <p:nvPr/>
        </p:nvSpPr>
        <p:spPr>
          <a:xfrm>
            <a:off x="10391781" y="5529002"/>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Domain-specific data</a:t>
            </a:r>
          </a:p>
          <a:p>
            <a:pPr marL="0" indent="0" algn="l">
              <a:lnSpc>
                <a:spcPts val="2750"/>
              </a:lnSpc>
              <a:buNone/>
            </a:pPr>
            <a:endParaRPr lang="en-US" sz="2200" b="1" dirty="0">
              <a:solidFill>
                <a:srgbClr val="E2E6E9"/>
              </a:solidFill>
              <a:latin typeface="Montserrat Bold" pitchFamily="34" charset="0"/>
              <a:ea typeface="Montserrat Bold" pitchFamily="34" charset="-122"/>
            </a:endParaRPr>
          </a:p>
          <a:p>
            <a:pPr marL="0" indent="0" algn="l">
              <a:lnSpc>
                <a:spcPts val="2750"/>
              </a:lnSpc>
              <a:buNone/>
            </a:pPr>
            <a:endParaRPr lang="en-US" sz="2200" dirty="0"/>
          </a:p>
        </p:txBody>
      </p:sp>
      <p:sp>
        <p:nvSpPr>
          <p:cNvPr id="26" name="Rectangle 25">
            <a:extLst>
              <a:ext uri="{FF2B5EF4-FFF2-40B4-BE49-F238E27FC236}">
                <a16:creationId xmlns:a16="http://schemas.microsoft.com/office/drawing/2014/main" id="{FB9007F8-64C8-8B13-544E-F1440B398FC5}"/>
              </a:ext>
            </a:extLst>
          </p:cNvPr>
          <p:cNvSpPr/>
          <p:nvPr/>
        </p:nvSpPr>
        <p:spPr>
          <a:xfrm>
            <a:off x="12525828" y="7678056"/>
            <a:ext cx="2104571" cy="551543"/>
          </a:xfrm>
          <a:prstGeom prst="rect">
            <a:avLst/>
          </a:prstGeom>
          <a:solidFill>
            <a:srgbClr val="111213"/>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Text 2">
            <a:extLst>
              <a:ext uri="{FF2B5EF4-FFF2-40B4-BE49-F238E27FC236}">
                <a16:creationId xmlns:a16="http://schemas.microsoft.com/office/drawing/2014/main" id="{A024B19B-6548-6BE1-5646-D257D8058134}"/>
              </a:ext>
            </a:extLst>
          </p:cNvPr>
          <p:cNvSpPr/>
          <p:nvPr/>
        </p:nvSpPr>
        <p:spPr>
          <a:xfrm>
            <a:off x="10611983" y="6720291"/>
            <a:ext cx="2804874" cy="228154"/>
          </a:xfrm>
          <a:prstGeom prst="rect">
            <a:avLst/>
          </a:prstGeom>
          <a:noFill/>
          <a:ln/>
        </p:spPr>
        <p:txBody>
          <a:bodyPr wrap="none" lIns="0" tIns="0" rIns="0" bIns="0" rtlCol="0" anchor="t"/>
          <a:lstStyle/>
          <a:p>
            <a:pPr marL="0" indent="0">
              <a:lnSpc>
                <a:spcPts val="2750"/>
              </a:lnSpc>
              <a:buNone/>
            </a:pPr>
            <a:r>
              <a:rPr lang="en-US" sz="3600" b="1" dirty="0">
                <a:solidFill>
                  <a:srgbClr val="FF0000"/>
                </a:solidFill>
                <a:latin typeface="Montserrat Bold" pitchFamily="34" charset="0"/>
                <a:ea typeface="Montserrat Bold" pitchFamily="34" charset="-122"/>
                <a:cs typeface="Montserrat Bold" pitchFamily="34" charset="-120"/>
              </a:rPr>
              <a:t>R</a:t>
            </a:r>
            <a:r>
              <a:rPr lang="en-US" sz="3600" b="1" dirty="0">
                <a:solidFill>
                  <a:srgbClr val="E2E6E9"/>
                </a:solidFill>
                <a:latin typeface="Montserrat Bold" pitchFamily="34" charset="0"/>
                <a:ea typeface="Montserrat Bold" pitchFamily="34" charset="-122"/>
                <a:cs typeface="Montserrat Bold" pitchFamily="34" charset="-120"/>
              </a:rPr>
              <a:t>etrieval</a:t>
            </a:r>
          </a:p>
          <a:p>
            <a:pPr marL="0" indent="0">
              <a:lnSpc>
                <a:spcPts val="2750"/>
              </a:lnSpc>
              <a:buNone/>
            </a:pPr>
            <a:r>
              <a:rPr lang="en-US" sz="3600" b="1" dirty="0">
                <a:solidFill>
                  <a:srgbClr val="FF0000"/>
                </a:solidFill>
                <a:latin typeface="Montserrat Bold" pitchFamily="34" charset="0"/>
                <a:ea typeface="Montserrat Bold" pitchFamily="34" charset="-122"/>
                <a:cs typeface="Montserrat Bold" pitchFamily="34" charset="-120"/>
              </a:rPr>
              <a:t>A</a:t>
            </a:r>
            <a:r>
              <a:rPr lang="en-US" sz="3600" b="1" dirty="0">
                <a:solidFill>
                  <a:srgbClr val="E2E6E9"/>
                </a:solidFill>
                <a:latin typeface="Montserrat Bold" pitchFamily="34" charset="0"/>
                <a:ea typeface="Montserrat Bold" pitchFamily="34" charset="-122"/>
                <a:cs typeface="Montserrat Bold" pitchFamily="34" charset="-120"/>
              </a:rPr>
              <a:t>ugmented</a:t>
            </a:r>
          </a:p>
          <a:p>
            <a:pPr marL="0" indent="0">
              <a:lnSpc>
                <a:spcPts val="2750"/>
              </a:lnSpc>
              <a:buNone/>
            </a:pPr>
            <a:r>
              <a:rPr lang="en-US" sz="3600" b="1" dirty="0">
                <a:solidFill>
                  <a:srgbClr val="FF0000"/>
                </a:solidFill>
                <a:latin typeface="Montserrat Bold" pitchFamily="34" charset="0"/>
                <a:ea typeface="Montserrat Bold" pitchFamily="34" charset="-122"/>
                <a:cs typeface="Montserrat Bold" pitchFamily="34" charset="-120"/>
              </a:rPr>
              <a:t>G</a:t>
            </a:r>
            <a:r>
              <a:rPr lang="en-US" sz="3600" b="1" dirty="0">
                <a:solidFill>
                  <a:srgbClr val="E2E6E9"/>
                </a:solidFill>
                <a:latin typeface="Montserrat Bold" pitchFamily="34" charset="0"/>
                <a:ea typeface="Montserrat Bold" pitchFamily="34" charset="-122"/>
                <a:cs typeface="Montserrat Bold" pitchFamily="34" charset="-120"/>
              </a:rPr>
              <a:t>eneration</a:t>
            </a:r>
          </a:p>
          <a:p>
            <a:pPr marL="0" indent="0">
              <a:lnSpc>
                <a:spcPts val="2750"/>
              </a:lnSpc>
              <a:buNone/>
            </a:pPr>
            <a:endParaRPr lang="en-US" sz="3600" b="1" dirty="0">
              <a:solidFill>
                <a:srgbClr val="E2E6E9"/>
              </a:solidFill>
              <a:latin typeface="Montserrat Bold" pitchFamily="34" charset="0"/>
              <a:ea typeface="Montserrat Bold" pitchFamily="34" charset="-122"/>
            </a:endParaRPr>
          </a:p>
          <a:p>
            <a:pPr marL="0" indent="0">
              <a:lnSpc>
                <a:spcPts val="2750"/>
              </a:lnSpc>
              <a:buNone/>
            </a:pPr>
            <a:endParaRPr lang="en-US" sz="3600" dirty="0"/>
          </a:p>
        </p:txBody>
      </p:sp>
      <p:sp>
        <p:nvSpPr>
          <p:cNvPr id="28" name="Freeform 11">
            <a:extLst>
              <a:ext uri="{FF2B5EF4-FFF2-40B4-BE49-F238E27FC236}">
                <a16:creationId xmlns:a16="http://schemas.microsoft.com/office/drawing/2014/main" id="{C28C4F2C-CF2A-9E99-0717-EF25658C7399}"/>
              </a:ext>
            </a:extLst>
          </p:cNvPr>
          <p:cNvSpPr/>
          <p:nvPr/>
        </p:nvSpPr>
        <p:spPr>
          <a:xfrm>
            <a:off x="9130179" y="2757054"/>
            <a:ext cx="1340983" cy="1481006"/>
          </a:xfrm>
          <a:custGeom>
            <a:avLst/>
            <a:gdLst/>
            <a:ahLst/>
            <a:cxnLst/>
            <a:rect l="l" t="t" r="r" b="b"/>
            <a:pathLst>
              <a:path w="1684952" h="1860891">
                <a:moveTo>
                  <a:pt x="0" y="0"/>
                </a:moveTo>
                <a:lnTo>
                  <a:pt x="1684952" y="0"/>
                </a:lnTo>
                <a:lnTo>
                  <a:pt x="1684952" y="1860892"/>
                </a:lnTo>
                <a:lnTo>
                  <a:pt x="0" y="18608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par>
                                <p:cTn id="27" presetID="16" presetClass="entr" presetSubtype="21"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inVertic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arn(inVertical)">
                                      <p:cBhvr>
                                        <p:cTn id="41" dur="500"/>
                                        <p:tgtEl>
                                          <p:spTgt spid="16"/>
                                        </p:tgtEl>
                                      </p:cBhvr>
                                    </p:animEffect>
                                  </p:childTnLst>
                                </p:cTn>
                              </p:par>
                              <p:par>
                                <p:cTn id="42" presetID="16" presetClass="entr" presetSubtype="21"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arn(inVertical)">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1000"/>
                                        <p:tgtEl>
                                          <p:spTgt spid="25"/>
                                        </p:tgtEl>
                                      </p:cBhvr>
                                    </p:animEffect>
                                    <p:anim calcmode="lin" valueType="num">
                                      <p:cBhvr>
                                        <p:cTn id="55" dur="1000" fill="hold"/>
                                        <p:tgtEl>
                                          <p:spTgt spid="25"/>
                                        </p:tgtEl>
                                        <p:attrNameLst>
                                          <p:attrName>ppt_x</p:attrName>
                                        </p:attrNameLst>
                                      </p:cBhvr>
                                      <p:tavLst>
                                        <p:tav tm="0">
                                          <p:val>
                                            <p:strVal val="#ppt_x"/>
                                          </p:val>
                                        </p:tav>
                                        <p:tav tm="100000">
                                          <p:val>
                                            <p:strVal val="#ppt_x"/>
                                          </p:val>
                                        </p:tav>
                                      </p:tavLst>
                                    </p:anim>
                                    <p:anim calcmode="lin" valueType="num">
                                      <p:cBhvr>
                                        <p:cTn id="56" dur="1000" fill="hold"/>
                                        <p:tgtEl>
                                          <p:spTgt spid="2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wipe(down)">
                                      <p:cBhvr>
                                        <p:cTn id="76" dur="500"/>
                                        <p:tgtEl>
                                          <p:spTgt spid="27"/>
                                        </p:tgtEl>
                                      </p:cBhvr>
                                    </p:animEffect>
                                  </p:childTnLst>
                                </p:cTn>
                              </p:par>
                              <p:par>
                                <p:cTn id="77" presetID="22" presetClass="entr" presetSubtype="4"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P spid="22" grpId="0" animBg="1"/>
      <p:bldP spid="23" grpId="0" animBg="1"/>
      <p:bldP spid="24"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grpSp>
        <p:nvGrpSpPr>
          <p:cNvPr id="11" name="Group 2">
            <a:extLst>
              <a:ext uri="{FF2B5EF4-FFF2-40B4-BE49-F238E27FC236}">
                <a16:creationId xmlns:a16="http://schemas.microsoft.com/office/drawing/2014/main" id="{654CB488-8CFE-33B1-9DF5-0E0A4F59C711}"/>
              </a:ext>
            </a:extLst>
          </p:cNvPr>
          <p:cNvGrpSpPr/>
          <p:nvPr/>
        </p:nvGrpSpPr>
        <p:grpSpPr>
          <a:xfrm>
            <a:off x="1336129" y="2113025"/>
            <a:ext cx="4302953" cy="642449"/>
            <a:chOff x="0" y="0"/>
            <a:chExt cx="5179529" cy="672904"/>
          </a:xfrm>
        </p:grpSpPr>
        <p:sp>
          <p:nvSpPr>
            <p:cNvPr id="12" name="Freeform 3">
              <a:extLst>
                <a:ext uri="{FF2B5EF4-FFF2-40B4-BE49-F238E27FC236}">
                  <a16:creationId xmlns:a16="http://schemas.microsoft.com/office/drawing/2014/main" id="{7AF937EA-2991-02F1-1DFA-67D76F8264DA}"/>
                </a:ext>
              </a:extLst>
            </p:cNvPr>
            <p:cNvSpPr/>
            <p:nvPr/>
          </p:nvSpPr>
          <p:spPr>
            <a:xfrm>
              <a:off x="0" y="0"/>
              <a:ext cx="5179529" cy="672904"/>
            </a:xfrm>
            <a:custGeom>
              <a:avLst/>
              <a:gdLst/>
              <a:ahLst/>
              <a:cxnLst/>
              <a:rect l="l" t="t" r="r" b="b"/>
              <a:pathLst>
                <a:path w="5179529" h="672904">
                  <a:moveTo>
                    <a:pt x="5179529" y="336452"/>
                  </a:moveTo>
                  <a:lnTo>
                    <a:pt x="4773129" y="0"/>
                  </a:lnTo>
                  <a:lnTo>
                    <a:pt x="4773129" y="203200"/>
                  </a:lnTo>
                  <a:lnTo>
                    <a:pt x="0" y="203200"/>
                  </a:lnTo>
                  <a:lnTo>
                    <a:pt x="0" y="469704"/>
                  </a:lnTo>
                  <a:lnTo>
                    <a:pt x="4773129" y="469704"/>
                  </a:lnTo>
                  <a:lnTo>
                    <a:pt x="4773129" y="672904"/>
                  </a:lnTo>
                  <a:lnTo>
                    <a:pt x="5179529" y="336452"/>
                  </a:lnTo>
                  <a:close/>
                </a:path>
              </a:pathLst>
            </a:custGeom>
            <a:solidFill>
              <a:srgbClr val="0097B2"/>
            </a:solidFill>
          </p:spPr>
        </p:sp>
        <p:sp>
          <p:nvSpPr>
            <p:cNvPr id="13" name="TextBox 4">
              <a:extLst>
                <a:ext uri="{FF2B5EF4-FFF2-40B4-BE49-F238E27FC236}">
                  <a16:creationId xmlns:a16="http://schemas.microsoft.com/office/drawing/2014/main" id="{3926BCFA-1723-BDC2-5B38-BA18FAE032B8}"/>
                </a:ext>
              </a:extLst>
            </p:cNvPr>
            <p:cNvSpPr txBox="1"/>
            <p:nvPr/>
          </p:nvSpPr>
          <p:spPr>
            <a:xfrm>
              <a:off x="0" y="165100"/>
              <a:ext cx="5077929" cy="304604"/>
            </a:xfrm>
            <a:prstGeom prst="rect">
              <a:avLst/>
            </a:prstGeom>
          </p:spPr>
          <p:txBody>
            <a:bodyPr lIns="50800" tIns="50800" rIns="50800" bIns="50800" rtlCol="0" anchor="ctr"/>
            <a:lstStyle/>
            <a:p>
              <a:pPr algn="ctr">
                <a:lnSpc>
                  <a:spcPts val="2659"/>
                </a:lnSpc>
              </a:pPr>
              <a:endParaRPr/>
            </a:p>
          </p:txBody>
        </p:sp>
      </p:grpSp>
      <p:sp>
        <p:nvSpPr>
          <p:cNvPr id="14" name="Freeform 7">
            <a:extLst>
              <a:ext uri="{FF2B5EF4-FFF2-40B4-BE49-F238E27FC236}">
                <a16:creationId xmlns:a16="http://schemas.microsoft.com/office/drawing/2014/main" id="{55A3AE4D-D6C9-7A2C-F2B7-F1C396E6A867}"/>
              </a:ext>
            </a:extLst>
          </p:cNvPr>
          <p:cNvSpPr/>
          <p:nvPr/>
        </p:nvSpPr>
        <p:spPr>
          <a:xfrm>
            <a:off x="3232925" y="5562282"/>
            <a:ext cx="1431553" cy="1688705"/>
          </a:xfrm>
          <a:custGeom>
            <a:avLst/>
            <a:gdLst/>
            <a:ahLst/>
            <a:cxnLst/>
            <a:rect l="l" t="t" r="r" b="b"/>
            <a:pathLst>
              <a:path w="2021654" h="2027059">
                <a:moveTo>
                  <a:pt x="0" y="0"/>
                </a:moveTo>
                <a:lnTo>
                  <a:pt x="2021654" y="0"/>
                </a:lnTo>
                <a:lnTo>
                  <a:pt x="2021654" y="2027059"/>
                </a:lnTo>
                <a:lnTo>
                  <a:pt x="0" y="20270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5" name="Group 8">
            <a:extLst>
              <a:ext uri="{FF2B5EF4-FFF2-40B4-BE49-F238E27FC236}">
                <a16:creationId xmlns:a16="http://schemas.microsoft.com/office/drawing/2014/main" id="{3CE7C3C5-42E3-35D6-8670-ED75C69393EB}"/>
              </a:ext>
            </a:extLst>
          </p:cNvPr>
          <p:cNvGrpSpPr/>
          <p:nvPr/>
        </p:nvGrpSpPr>
        <p:grpSpPr>
          <a:xfrm>
            <a:off x="13054573" y="4301646"/>
            <a:ext cx="1063123" cy="2966314"/>
            <a:chOff x="-62797" y="-1350922"/>
            <a:chExt cx="1417497" cy="3955085"/>
          </a:xfrm>
        </p:grpSpPr>
        <p:sp>
          <p:nvSpPr>
            <p:cNvPr id="16" name="Freeform 9">
              <a:extLst>
                <a:ext uri="{FF2B5EF4-FFF2-40B4-BE49-F238E27FC236}">
                  <a16:creationId xmlns:a16="http://schemas.microsoft.com/office/drawing/2014/main" id="{FEF05DA5-09BB-1B66-2786-3E727799764A}"/>
                </a:ext>
              </a:extLst>
            </p:cNvPr>
            <p:cNvSpPr/>
            <p:nvPr/>
          </p:nvSpPr>
          <p:spPr>
            <a:xfrm>
              <a:off x="0" y="0"/>
              <a:ext cx="1200832" cy="1253240"/>
            </a:xfrm>
            <a:custGeom>
              <a:avLst/>
              <a:gdLst/>
              <a:ahLst/>
              <a:cxnLst/>
              <a:rect l="l" t="t" r="r" b="b"/>
              <a:pathLst>
                <a:path w="1200832" h="1253240">
                  <a:moveTo>
                    <a:pt x="0" y="0"/>
                  </a:moveTo>
                  <a:lnTo>
                    <a:pt x="1200832" y="0"/>
                  </a:lnTo>
                  <a:lnTo>
                    <a:pt x="1200832" y="1253240"/>
                  </a:lnTo>
                  <a:lnTo>
                    <a:pt x="0" y="12532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7" name="Freeform 10">
              <a:extLst>
                <a:ext uri="{FF2B5EF4-FFF2-40B4-BE49-F238E27FC236}">
                  <a16:creationId xmlns:a16="http://schemas.microsoft.com/office/drawing/2014/main" id="{3ABBA674-53E8-AE4D-D161-BA9C2A84806F}"/>
                </a:ext>
              </a:extLst>
            </p:cNvPr>
            <p:cNvSpPr/>
            <p:nvPr/>
          </p:nvSpPr>
          <p:spPr>
            <a:xfrm>
              <a:off x="153868" y="1350923"/>
              <a:ext cx="1200832" cy="1253240"/>
            </a:xfrm>
            <a:custGeom>
              <a:avLst/>
              <a:gdLst/>
              <a:ahLst/>
              <a:cxnLst/>
              <a:rect l="l" t="t" r="r" b="b"/>
              <a:pathLst>
                <a:path w="1200832" h="1253240">
                  <a:moveTo>
                    <a:pt x="0" y="0"/>
                  </a:moveTo>
                  <a:lnTo>
                    <a:pt x="1200832" y="0"/>
                  </a:lnTo>
                  <a:lnTo>
                    <a:pt x="1200832" y="1253240"/>
                  </a:lnTo>
                  <a:lnTo>
                    <a:pt x="0" y="12532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1">
              <a:extLst>
                <a:ext uri="{FF2B5EF4-FFF2-40B4-BE49-F238E27FC236}">
                  <a16:creationId xmlns:a16="http://schemas.microsoft.com/office/drawing/2014/main" id="{020816B7-6B3F-53E6-3C06-90F456E24B03}"/>
                </a:ext>
              </a:extLst>
            </p:cNvPr>
            <p:cNvSpPr/>
            <p:nvPr/>
          </p:nvSpPr>
          <p:spPr>
            <a:xfrm>
              <a:off x="-62797" y="-1350922"/>
              <a:ext cx="1200832" cy="1253240"/>
            </a:xfrm>
            <a:custGeom>
              <a:avLst/>
              <a:gdLst/>
              <a:ahLst/>
              <a:cxnLst/>
              <a:rect l="l" t="t" r="r" b="b"/>
              <a:pathLst>
                <a:path w="1200832" h="1253240">
                  <a:moveTo>
                    <a:pt x="0" y="0"/>
                  </a:moveTo>
                  <a:lnTo>
                    <a:pt x="1200832" y="0"/>
                  </a:lnTo>
                  <a:lnTo>
                    <a:pt x="1200832" y="1253240"/>
                  </a:lnTo>
                  <a:lnTo>
                    <a:pt x="0" y="12532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9" name="Group 12">
            <a:extLst>
              <a:ext uri="{FF2B5EF4-FFF2-40B4-BE49-F238E27FC236}">
                <a16:creationId xmlns:a16="http://schemas.microsoft.com/office/drawing/2014/main" id="{A1E0A8D0-0B4B-071A-8241-77823371E6A9}"/>
              </a:ext>
            </a:extLst>
          </p:cNvPr>
          <p:cNvGrpSpPr/>
          <p:nvPr/>
        </p:nvGrpSpPr>
        <p:grpSpPr>
          <a:xfrm>
            <a:off x="8102600" y="2083474"/>
            <a:ext cx="3577477" cy="642449"/>
            <a:chOff x="0" y="0"/>
            <a:chExt cx="4081017" cy="672904"/>
          </a:xfrm>
        </p:grpSpPr>
        <p:sp>
          <p:nvSpPr>
            <p:cNvPr id="20" name="Freeform 13">
              <a:extLst>
                <a:ext uri="{FF2B5EF4-FFF2-40B4-BE49-F238E27FC236}">
                  <a16:creationId xmlns:a16="http://schemas.microsoft.com/office/drawing/2014/main" id="{5A4A2F5B-FD03-1A69-E019-6380A31F2C30}"/>
                </a:ext>
              </a:extLst>
            </p:cNvPr>
            <p:cNvSpPr/>
            <p:nvPr/>
          </p:nvSpPr>
          <p:spPr>
            <a:xfrm>
              <a:off x="0" y="0"/>
              <a:ext cx="4081017" cy="672904"/>
            </a:xfrm>
            <a:custGeom>
              <a:avLst/>
              <a:gdLst/>
              <a:ahLst/>
              <a:cxnLst/>
              <a:rect l="l" t="t" r="r" b="b"/>
              <a:pathLst>
                <a:path w="4081017" h="672904">
                  <a:moveTo>
                    <a:pt x="4081017" y="336452"/>
                  </a:moveTo>
                  <a:lnTo>
                    <a:pt x="3674617" y="0"/>
                  </a:lnTo>
                  <a:lnTo>
                    <a:pt x="3674617" y="203200"/>
                  </a:lnTo>
                  <a:lnTo>
                    <a:pt x="0" y="203200"/>
                  </a:lnTo>
                  <a:lnTo>
                    <a:pt x="0" y="469704"/>
                  </a:lnTo>
                  <a:lnTo>
                    <a:pt x="3674617" y="469704"/>
                  </a:lnTo>
                  <a:lnTo>
                    <a:pt x="3674617" y="672904"/>
                  </a:lnTo>
                  <a:lnTo>
                    <a:pt x="4081017" y="336452"/>
                  </a:lnTo>
                  <a:close/>
                </a:path>
              </a:pathLst>
            </a:custGeom>
            <a:solidFill>
              <a:srgbClr val="0097B2"/>
            </a:solidFill>
          </p:spPr>
        </p:sp>
        <p:sp>
          <p:nvSpPr>
            <p:cNvPr id="21" name="TextBox 14">
              <a:extLst>
                <a:ext uri="{FF2B5EF4-FFF2-40B4-BE49-F238E27FC236}">
                  <a16:creationId xmlns:a16="http://schemas.microsoft.com/office/drawing/2014/main" id="{9248B3E8-DF73-961A-6236-C5A062EBC71E}"/>
                </a:ext>
              </a:extLst>
            </p:cNvPr>
            <p:cNvSpPr txBox="1"/>
            <p:nvPr/>
          </p:nvSpPr>
          <p:spPr>
            <a:xfrm>
              <a:off x="0" y="165100"/>
              <a:ext cx="3979417" cy="304604"/>
            </a:xfrm>
            <a:prstGeom prst="rect">
              <a:avLst/>
            </a:prstGeom>
          </p:spPr>
          <p:txBody>
            <a:bodyPr lIns="50800" tIns="50800" rIns="50800" bIns="50800" rtlCol="0" anchor="ctr"/>
            <a:lstStyle/>
            <a:p>
              <a:pPr algn="ctr">
                <a:lnSpc>
                  <a:spcPts val="2659"/>
                </a:lnSpc>
              </a:pPr>
              <a:endParaRPr/>
            </a:p>
          </p:txBody>
        </p:sp>
      </p:grpSp>
      <p:grpSp>
        <p:nvGrpSpPr>
          <p:cNvPr id="22" name="Group 15">
            <a:extLst>
              <a:ext uri="{FF2B5EF4-FFF2-40B4-BE49-F238E27FC236}">
                <a16:creationId xmlns:a16="http://schemas.microsoft.com/office/drawing/2014/main" id="{0BC6B9DE-ACE1-92EC-342D-7BCF65B1CF7A}"/>
              </a:ext>
            </a:extLst>
          </p:cNvPr>
          <p:cNvGrpSpPr/>
          <p:nvPr/>
        </p:nvGrpSpPr>
        <p:grpSpPr>
          <a:xfrm rot="18429031">
            <a:off x="4054287" y="4195390"/>
            <a:ext cx="2638262" cy="642449"/>
            <a:chOff x="0" y="0"/>
            <a:chExt cx="2825112" cy="672904"/>
          </a:xfrm>
        </p:grpSpPr>
        <p:sp>
          <p:nvSpPr>
            <p:cNvPr id="23" name="Freeform 16">
              <a:extLst>
                <a:ext uri="{FF2B5EF4-FFF2-40B4-BE49-F238E27FC236}">
                  <a16:creationId xmlns:a16="http://schemas.microsoft.com/office/drawing/2014/main" id="{D1D484FD-CA7F-3F7D-7637-CF0BCAF89618}"/>
                </a:ext>
              </a:extLst>
            </p:cNvPr>
            <p:cNvSpPr/>
            <p:nvPr/>
          </p:nvSpPr>
          <p:spPr>
            <a:xfrm>
              <a:off x="0" y="0"/>
              <a:ext cx="2825112" cy="672904"/>
            </a:xfrm>
            <a:custGeom>
              <a:avLst/>
              <a:gdLst/>
              <a:ahLst/>
              <a:cxnLst/>
              <a:rect l="l" t="t" r="r" b="b"/>
              <a:pathLst>
                <a:path w="2825112" h="672904">
                  <a:moveTo>
                    <a:pt x="2825112" y="336452"/>
                  </a:moveTo>
                  <a:lnTo>
                    <a:pt x="2418712" y="0"/>
                  </a:lnTo>
                  <a:lnTo>
                    <a:pt x="2418712" y="203200"/>
                  </a:lnTo>
                  <a:lnTo>
                    <a:pt x="0" y="203200"/>
                  </a:lnTo>
                  <a:lnTo>
                    <a:pt x="0" y="469704"/>
                  </a:lnTo>
                  <a:lnTo>
                    <a:pt x="2418712" y="469704"/>
                  </a:lnTo>
                  <a:lnTo>
                    <a:pt x="2418712" y="672904"/>
                  </a:lnTo>
                  <a:lnTo>
                    <a:pt x="2825112" y="336452"/>
                  </a:lnTo>
                  <a:close/>
                </a:path>
              </a:pathLst>
            </a:custGeom>
            <a:solidFill>
              <a:srgbClr val="0097B2"/>
            </a:solidFill>
          </p:spPr>
        </p:sp>
        <p:sp>
          <p:nvSpPr>
            <p:cNvPr id="24" name="TextBox 17">
              <a:extLst>
                <a:ext uri="{FF2B5EF4-FFF2-40B4-BE49-F238E27FC236}">
                  <a16:creationId xmlns:a16="http://schemas.microsoft.com/office/drawing/2014/main" id="{8C5B55AF-67AB-6A66-D8E9-A266C57C4996}"/>
                </a:ext>
              </a:extLst>
            </p:cNvPr>
            <p:cNvSpPr txBox="1"/>
            <p:nvPr/>
          </p:nvSpPr>
          <p:spPr>
            <a:xfrm>
              <a:off x="0" y="165100"/>
              <a:ext cx="2723512" cy="304604"/>
            </a:xfrm>
            <a:prstGeom prst="rect">
              <a:avLst/>
            </a:prstGeom>
          </p:spPr>
          <p:txBody>
            <a:bodyPr lIns="50800" tIns="50800" rIns="50800" bIns="50800" rtlCol="0" anchor="ctr"/>
            <a:lstStyle/>
            <a:p>
              <a:pPr algn="ctr">
                <a:lnSpc>
                  <a:spcPts val="2659"/>
                </a:lnSpc>
              </a:pPr>
              <a:endParaRPr/>
            </a:p>
          </p:txBody>
        </p:sp>
      </p:grpSp>
      <p:grpSp>
        <p:nvGrpSpPr>
          <p:cNvPr id="28" name="Group 21">
            <a:extLst>
              <a:ext uri="{FF2B5EF4-FFF2-40B4-BE49-F238E27FC236}">
                <a16:creationId xmlns:a16="http://schemas.microsoft.com/office/drawing/2014/main" id="{808DAE23-7C49-03DB-C541-31DCBE98C716}"/>
              </a:ext>
            </a:extLst>
          </p:cNvPr>
          <p:cNvGrpSpPr/>
          <p:nvPr/>
        </p:nvGrpSpPr>
        <p:grpSpPr>
          <a:xfrm>
            <a:off x="2120900" y="2531920"/>
            <a:ext cx="305898" cy="3971233"/>
            <a:chOff x="0" y="0"/>
            <a:chExt cx="70976" cy="1463151"/>
          </a:xfrm>
        </p:grpSpPr>
        <p:sp>
          <p:nvSpPr>
            <p:cNvPr id="29" name="Freeform 22">
              <a:extLst>
                <a:ext uri="{FF2B5EF4-FFF2-40B4-BE49-F238E27FC236}">
                  <a16:creationId xmlns:a16="http://schemas.microsoft.com/office/drawing/2014/main" id="{1600317D-656C-6331-6C80-2D17B2E162B0}"/>
                </a:ext>
              </a:extLst>
            </p:cNvPr>
            <p:cNvSpPr/>
            <p:nvPr/>
          </p:nvSpPr>
          <p:spPr>
            <a:xfrm>
              <a:off x="0" y="0"/>
              <a:ext cx="70976" cy="1463151"/>
            </a:xfrm>
            <a:custGeom>
              <a:avLst/>
              <a:gdLst/>
              <a:ahLst/>
              <a:cxnLst/>
              <a:rect l="l" t="t" r="r" b="b"/>
              <a:pathLst>
                <a:path w="70976" h="1463151">
                  <a:moveTo>
                    <a:pt x="0" y="0"/>
                  </a:moveTo>
                  <a:lnTo>
                    <a:pt x="70976" y="0"/>
                  </a:lnTo>
                  <a:lnTo>
                    <a:pt x="70976" y="1463151"/>
                  </a:lnTo>
                  <a:lnTo>
                    <a:pt x="0" y="1463151"/>
                  </a:lnTo>
                  <a:close/>
                </a:path>
              </a:pathLst>
            </a:custGeom>
            <a:solidFill>
              <a:srgbClr val="0097B2"/>
            </a:solidFill>
          </p:spPr>
        </p:sp>
        <p:sp>
          <p:nvSpPr>
            <p:cNvPr id="30" name="TextBox 23">
              <a:extLst>
                <a:ext uri="{FF2B5EF4-FFF2-40B4-BE49-F238E27FC236}">
                  <a16:creationId xmlns:a16="http://schemas.microsoft.com/office/drawing/2014/main" id="{E73E8B40-31CE-0F50-051B-F183C893A4B0}"/>
                </a:ext>
              </a:extLst>
            </p:cNvPr>
            <p:cNvSpPr txBox="1"/>
            <p:nvPr/>
          </p:nvSpPr>
          <p:spPr>
            <a:xfrm>
              <a:off x="0" y="-38100"/>
              <a:ext cx="70976" cy="1501251"/>
            </a:xfrm>
            <a:prstGeom prst="rect">
              <a:avLst/>
            </a:prstGeom>
          </p:spPr>
          <p:txBody>
            <a:bodyPr lIns="50800" tIns="50800" rIns="50800" bIns="50800" rtlCol="0" anchor="ctr"/>
            <a:lstStyle/>
            <a:p>
              <a:pPr algn="ctr">
                <a:lnSpc>
                  <a:spcPts val="2659"/>
                </a:lnSpc>
              </a:pPr>
              <a:endParaRPr/>
            </a:p>
          </p:txBody>
        </p:sp>
      </p:grpSp>
      <p:grpSp>
        <p:nvGrpSpPr>
          <p:cNvPr id="32" name="Group 25">
            <a:extLst>
              <a:ext uri="{FF2B5EF4-FFF2-40B4-BE49-F238E27FC236}">
                <a16:creationId xmlns:a16="http://schemas.microsoft.com/office/drawing/2014/main" id="{112B1A5C-3A2B-6F37-345E-38237D4B8A1C}"/>
              </a:ext>
            </a:extLst>
          </p:cNvPr>
          <p:cNvGrpSpPr/>
          <p:nvPr/>
        </p:nvGrpSpPr>
        <p:grpSpPr>
          <a:xfrm>
            <a:off x="9776485" y="4543698"/>
            <a:ext cx="1638371" cy="2942610"/>
            <a:chOff x="0" y="0"/>
            <a:chExt cx="2184495" cy="3923479"/>
          </a:xfrm>
        </p:grpSpPr>
        <p:sp>
          <p:nvSpPr>
            <p:cNvPr id="33" name="Freeform 26">
              <a:extLst>
                <a:ext uri="{FF2B5EF4-FFF2-40B4-BE49-F238E27FC236}">
                  <a16:creationId xmlns:a16="http://schemas.microsoft.com/office/drawing/2014/main" id="{E6BE606D-12A5-9CEB-C57A-CFE79EACA235}"/>
                </a:ext>
              </a:extLst>
            </p:cNvPr>
            <p:cNvSpPr/>
            <p:nvPr/>
          </p:nvSpPr>
          <p:spPr>
            <a:xfrm>
              <a:off x="0" y="0"/>
              <a:ext cx="1002831" cy="1231154"/>
            </a:xfrm>
            <a:custGeom>
              <a:avLst/>
              <a:gdLst/>
              <a:ahLst/>
              <a:cxnLst/>
              <a:rect l="l" t="t" r="r" b="b"/>
              <a:pathLst>
                <a:path w="1002831" h="1231154">
                  <a:moveTo>
                    <a:pt x="0" y="0"/>
                  </a:moveTo>
                  <a:lnTo>
                    <a:pt x="1002831" y="0"/>
                  </a:lnTo>
                  <a:lnTo>
                    <a:pt x="1002831" y="1231154"/>
                  </a:lnTo>
                  <a:lnTo>
                    <a:pt x="0" y="1231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4" name="Freeform 27">
              <a:extLst>
                <a:ext uri="{FF2B5EF4-FFF2-40B4-BE49-F238E27FC236}">
                  <a16:creationId xmlns:a16="http://schemas.microsoft.com/office/drawing/2014/main" id="{DA933FC9-F41D-B801-988E-B99ECCCDAA51}"/>
                </a:ext>
              </a:extLst>
            </p:cNvPr>
            <p:cNvSpPr/>
            <p:nvPr/>
          </p:nvSpPr>
          <p:spPr>
            <a:xfrm>
              <a:off x="0" y="1346163"/>
              <a:ext cx="1002831" cy="1231154"/>
            </a:xfrm>
            <a:custGeom>
              <a:avLst/>
              <a:gdLst/>
              <a:ahLst/>
              <a:cxnLst/>
              <a:rect l="l" t="t" r="r" b="b"/>
              <a:pathLst>
                <a:path w="1002831" h="1231154">
                  <a:moveTo>
                    <a:pt x="0" y="0"/>
                  </a:moveTo>
                  <a:lnTo>
                    <a:pt x="1002831" y="0"/>
                  </a:lnTo>
                  <a:lnTo>
                    <a:pt x="1002831" y="1231154"/>
                  </a:lnTo>
                  <a:lnTo>
                    <a:pt x="0" y="1231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5" name="Freeform 28">
              <a:extLst>
                <a:ext uri="{FF2B5EF4-FFF2-40B4-BE49-F238E27FC236}">
                  <a16:creationId xmlns:a16="http://schemas.microsoft.com/office/drawing/2014/main" id="{B4C99887-84E3-2C2E-0FC3-96D535D6D2EC}"/>
                </a:ext>
              </a:extLst>
            </p:cNvPr>
            <p:cNvSpPr/>
            <p:nvPr/>
          </p:nvSpPr>
          <p:spPr>
            <a:xfrm>
              <a:off x="0" y="2692326"/>
              <a:ext cx="1002831" cy="1231154"/>
            </a:xfrm>
            <a:custGeom>
              <a:avLst/>
              <a:gdLst/>
              <a:ahLst/>
              <a:cxnLst/>
              <a:rect l="l" t="t" r="r" b="b"/>
              <a:pathLst>
                <a:path w="1002831" h="1231154">
                  <a:moveTo>
                    <a:pt x="0" y="0"/>
                  </a:moveTo>
                  <a:lnTo>
                    <a:pt x="1002831" y="0"/>
                  </a:lnTo>
                  <a:lnTo>
                    <a:pt x="1002831" y="1231153"/>
                  </a:lnTo>
                  <a:lnTo>
                    <a:pt x="0" y="12311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6" name="Freeform 29">
              <a:extLst>
                <a:ext uri="{FF2B5EF4-FFF2-40B4-BE49-F238E27FC236}">
                  <a16:creationId xmlns:a16="http://schemas.microsoft.com/office/drawing/2014/main" id="{3D20083F-F6DD-6202-1604-EA803F2A77C7}"/>
                </a:ext>
              </a:extLst>
            </p:cNvPr>
            <p:cNvSpPr/>
            <p:nvPr/>
          </p:nvSpPr>
          <p:spPr>
            <a:xfrm>
              <a:off x="1181664" y="0"/>
              <a:ext cx="1002831" cy="1231154"/>
            </a:xfrm>
            <a:custGeom>
              <a:avLst/>
              <a:gdLst/>
              <a:ahLst/>
              <a:cxnLst/>
              <a:rect l="l" t="t" r="r" b="b"/>
              <a:pathLst>
                <a:path w="1002831" h="1231154">
                  <a:moveTo>
                    <a:pt x="0" y="0"/>
                  </a:moveTo>
                  <a:lnTo>
                    <a:pt x="1002831" y="0"/>
                  </a:lnTo>
                  <a:lnTo>
                    <a:pt x="1002831" y="1231154"/>
                  </a:lnTo>
                  <a:lnTo>
                    <a:pt x="0" y="1231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7" name="Freeform 30">
              <a:extLst>
                <a:ext uri="{FF2B5EF4-FFF2-40B4-BE49-F238E27FC236}">
                  <a16:creationId xmlns:a16="http://schemas.microsoft.com/office/drawing/2014/main" id="{58870173-8733-B3B1-A02D-550B617404C0}"/>
                </a:ext>
              </a:extLst>
            </p:cNvPr>
            <p:cNvSpPr/>
            <p:nvPr/>
          </p:nvSpPr>
          <p:spPr>
            <a:xfrm>
              <a:off x="1181664" y="1346163"/>
              <a:ext cx="1002831" cy="1231154"/>
            </a:xfrm>
            <a:custGeom>
              <a:avLst/>
              <a:gdLst/>
              <a:ahLst/>
              <a:cxnLst/>
              <a:rect l="l" t="t" r="r" b="b"/>
              <a:pathLst>
                <a:path w="1002831" h="1231154">
                  <a:moveTo>
                    <a:pt x="0" y="0"/>
                  </a:moveTo>
                  <a:lnTo>
                    <a:pt x="1002831" y="0"/>
                  </a:lnTo>
                  <a:lnTo>
                    <a:pt x="1002831" y="1231154"/>
                  </a:lnTo>
                  <a:lnTo>
                    <a:pt x="0" y="12311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8" name="Freeform 31">
              <a:extLst>
                <a:ext uri="{FF2B5EF4-FFF2-40B4-BE49-F238E27FC236}">
                  <a16:creationId xmlns:a16="http://schemas.microsoft.com/office/drawing/2014/main" id="{10E22F09-512A-E3F5-44F9-7F880D10C190}"/>
                </a:ext>
              </a:extLst>
            </p:cNvPr>
            <p:cNvSpPr/>
            <p:nvPr/>
          </p:nvSpPr>
          <p:spPr>
            <a:xfrm>
              <a:off x="1181664" y="2692326"/>
              <a:ext cx="1002831" cy="1231154"/>
            </a:xfrm>
            <a:custGeom>
              <a:avLst/>
              <a:gdLst/>
              <a:ahLst/>
              <a:cxnLst/>
              <a:rect l="l" t="t" r="r" b="b"/>
              <a:pathLst>
                <a:path w="1002831" h="1231154">
                  <a:moveTo>
                    <a:pt x="0" y="0"/>
                  </a:moveTo>
                  <a:lnTo>
                    <a:pt x="1002831" y="0"/>
                  </a:lnTo>
                  <a:lnTo>
                    <a:pt x="1002831" y="1231153"/>
                  </a:lnTo>
                  <a:lnTo>
                    <a:pt x="0" y="12311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39" name="Freeform 32">
            <a:extLst>
              <a:ext uri="{FF2B5EF4-FFF2-40B4-BE49-F238E27FC236}">
                <a16:creationId xmlns:a16="http://schemas.microsoft.com/office/drawing/2014/main" id="{68BA679C-BD4D-6A6F-E2CC-2C9BE7F60DF6}"/>
              </a:ext>
            </a:extLst>
          </p:cNvPr>
          <p:cNvSpPr/>
          <p:nvPr/>
        </p:nvSpPr>
        <p:spPr>
          <a:xfrm>
            <a:off x="5973598" y="5731902"/>
            <a:ext cx="2355116" cy="1633221"/>
          </a:xfrm>
          <a:custGeom>
            <a:avLst/>
            <a:gdLst/>
            <a:ahLst/>
            <a:cxnLst/>
            <a:rect l="l" t="t" r="r" b="b"/>
            <a:pathLst>
              <a:path w="2613153" h="1633221">
                <a:moveTo>
                  <a:pt x="0" y="0"/>
                </a:moveTo>
                <a:lnTo>
                  <a:pt x="2613153" y="0"/>
                </a:lnTo>
                <a:lnTo>
                  <a:pt x="2613153" y="1633221"/>
                </a:lnTo>
                <a:lnTo>
                  <a:pt x="0" y="1633221"/>
                </a:lnTo>
                <a:lnTo>
                  <a:pt x="0" y="0"/>
                </a:lnTo>
                <a:close/>
              </a:path>
            </a:pathLst>
          </a:custGeom>
          <a:blipFill>
            <a:blip r:embed="rId9"/>
            <a:stretch>
              <a:fillRect/>
            </a:stretch>
          </a:blipFill>
        </p:spPr>
      </p:sp>
      <p:sp>
        <p:nvSpPr>
          <p:cNvPr id="41" name="TextBox 34">
            <a:extLst>
              <a:ext uri="{FF2B5EF4-FFF2-40B4-BE49-F238E27FC236}">
                <a16:creationId xmlns:a16="http://schemas.microsoft.com/office/drawing/2014/main" id="{6A334283-591E-5D76-0F38-897A7CDEC4A5}"/>
              </a:ext>
            </a:extLst>
          </p:cNvPr>
          <p:cNvSpPr txBox="1"/>
          <p:nvPr/>
        </p:nvSpPr>
        <p:spPr>
          <a:xfrm>
            <a:off x="1336129" y="1674381"/>
            <a:ext cx="2062262" cy="397032"/>
          </a:xfrm>
          <a:prstGeom prst="rect">
            <a:avLst/>
          </a:prstGeom>
        </p:spPr>
        <p:txBody>
          <a:bodyPr wrap="square" lIns="0" tIns="0" rIns="0" bIns="0" rtlCol="0" anchor="t">
            <a:spAutoFit/>
          </a:bodyPr>
          <a:lstStyle/>
          <a:p>
            <a:pPr algn="ctr">
              <a:lnSpc>
                <a:spcPts val="3359"/>
              </a:lnSpc>
              <a:spcBef>
                <a:spcPct val="0"/>
              </a:spcBef>
            </a:pPr>
            <a:r>
              <a:rPr lang="en-US" sz="2400" b="1" dirty="0">
                <a:solidFill>
                  <a:schemeClr val="bg1"/>
                </a:solidFill>
                <a:latin typeface="Arial Bold"/>
                <a:ea typeface="Arial Bold"/>
                <a:cs typeface="Arial Bold"/>
                <a:sym typeface="Arial Bold"/>
              </a:rPr>
              <a:t>Query</a:t>
            </a:r>
          </a:p>
        </p:txBody>
      </p:sp>
      <p:sp>
        <p:nvSpPr>
          <p:cNvPr id="42" name="TextBox 36">
            <a:extLst>
              <a:ext uri="{FF2B5EF4-FFF2-40B4-BE49-F238E27FC236}">
                <a16:creationId xmlns:a16="http://schemas.microsoft.com/office/drawing/2014/main" id="{B13E42C0-17F0-7CA6-8306-E423782500CF}"/>
              </a:ext>
            </a:extLst>
          </p:cNvPr>
          <p:cNvSpPr txBox="1"/>
          <p:nvPr/>
        </p:nvSpPr>
        <p:spPr>
          <a:xfrm>
            <a:off x="2558785" y="7507814"/>
            <a:ext cx="2803294" cy="397032"/>
          </a:xfrm>
          <a:prstGeom prst="rect">
            <a:avLst/>
          </a:prstGeom>
        </p:spPr>
        <p:txBody>
          <a:bodyPr wrap="square" lIns="0" tIns="0" rIns="0" bIns="0" rtlCol="0" anchor="t">
            <a:spAutoFit/>
          </a:bodyPr>
          <a:lstStyle/>
          <a:p>
            <a:pPr algn="ctr">
              <a:lnSpc>
                <a:spcPts val="3359"/>
              </a:lnSpc>
              <a:spcBef>
                <a:spcPct val="0"/>
              </a:spcBef>
            </a:pPr>
            <a:r>
              <a:rPr lang="en-US" sz="2400" b="1" dirty="0">
                <a:solidFill>
                  <a:schemeClr val="bg1"/>
                </a:solidFill>
                <a:latin typeface="Arial Bold"/>
                <a:ea typeface="Arial Bold"/>
                <a:cs typeface="Arial Bold"/>
                <a:sym typeface="Arial Bold"/>
              </a:rPr>
              <a:t>Vector Database</a:t>
            </a:r>
          </a:p>
        </p:txBody>
      </p:sp>
      <p:sp>
        <p:nvSpPr>
          <p:cNvPr id="43" name="TextBox 37">
            <a:extLst>
              <a:ext uri="{FF2B5EF4-FFF2-40B4-BE49-F238E27FC236}">
                <a16:creationId xmlns:a16="http://schemas.microsoft.com/office/drawing/2014/main" id="{1CB6DF3D-2912-9A2F-1C38-3E49CFC1430A}"/>
              </a:ext>
            </a:extLst>
          </p:cNvPr>
          <p:cNvSpPr txBox="1"/>
          <p:nvPr/>
        </p:nvSpPr>
        <p:spPr>
          <a:xfrm>
            <a:off x="8700788" y="1715993"/>
            <a:ext cx="2062262" cy="397032"/>
          </a:xfrm>
          <a:prstGeom prst="rect">
            <a:avLst/>
          </a:prstGeom>
        </p:spPr>
        <p:txBody>
          <a:bodyPr wrap="square" lIns="0" tIns="0" rIns="0" bIns="0" rtlCol="0" anchor="t">
            <a:spAutoFit/>
          </a:bodyPr>
          <a:lstStyle/>
          <a:p>
            <a:pPr algn="ctr">
              <a:lnSpc>
                <a:spcPts val="3359"/>
              </a:lnSpc>
              <a:spcBef>
                <a:spcPct val="0"/>
              </a:spcBef>
            </a:pPr>
            <a:r>
              <a:rPr lang="en-US" sz="2400" b="1" dirty="0">
                <a:solidFill>
                  <a:schemeClr val="bg1"/>
                </a:solidFill>
                <a:latin typeface="Arial Bold"/>
                <a:ea typeface="Arial Bold"/>
                <a:cs typeface="Arial Bold"/>
                <a:sym typeface="Arial Bold"/>
              </a:rPr>
              <a:t>Response</a:t>
            </a:r>
          </a:p>
        </p:txBody>
      </p:sp>
      <p:sp>
        <p:nvSpPr>
          <p:cNvPr id="44" name="TextBox 38">
            <a:extLst>
              <a:ext uri="{FF2B5EF4-FFF2-40B4-BE49-F238E27FC236}">
                <a16:creationId xmlns:a16="http://schemas.microsoft.com/office/drawing/2014/main" id="{9104E5AB-FC79-B681-80F1-3BD555751E7E}"/>
              </a:ext>
            </a:extLst>
          </p:cNvPr>
          <p:cNvSpPr txBox="1"/>
          <p:nvPr/>
        </p:nvSpPr>
        <p:spPr>
          <a:xfrm>
            <a:off x="1197811" y="4951754"/>
            <a:ext cx="2062262" cy="833049"/>
          </a:xfrm>
          <a:prstGeom prst="rect">
            <a:avLst/>
          </a:prstGeom>
        </p:spPr>
        <p:txBody>
          <a:bodyPr wrap="square" lIns="0" tIns="0" rIns="0" bIns="0" rtlCol="0" anchor="t">
            <a:spAutoFit/>
          </a:bodyPr>
          <a:lstStyle/>
          <a:p>
            <a:pPr algn="ctr">
              <a:lnSpc>
                <a:spcPts val="3359"/>
              </a:lnSpc>
              <a:spcBef>
                <a:spcPct val="0"/>
              </a:spcBef>
            </a:pPr>
            <a:r>
              <a:rPr lang="en-US" sz="2400" b="1" dirty="0">
                <a:solidFill>
                  <a:schemeClr val="bg1"/>
                </a:solidFill>
                <a:latin typeface="Arial Bold"/>
                <a:ea typeface="Arial Bold"/>
                <a:cs typeface="Arial Bold"/>
                <a:sym typeface="Arial Bold"/>
              </a:rPr>
              <a:t>Query Embedding</a:t>
            </a:r>
          </a:p>
        </p:txBody>
      </p:sp>
      <p:sp>
        <p:nvSpPr>
          <p:cNvPr id="45" name="TextBox 39">
            <a:extLst>
              <a:ext uri="{FF2B5EF4-FFF2-40B4-BE49-F238E27FC236}">
                <a16:creationId xmlns:a16="http://schemas.microsoft.com/office/drawing/2014/main" id="{10FA39A7-7A87-4567-C559-68A25F41661D}"/>
              </a:ext>
            </a:extLst>
          </p:cNvPr>
          <p:cNvSpPr txBox="1"/>
          <p:nvPr/>
        </p:nvSpPr>
        <p:spPr>
          <a:xfrm>
            <a:off x="5298213" y="4385327"/>
            <a:ext cx="2221587" cy="833049"/>
          </a:xfrm>
          <a:prstGeom prst="rect">
            <a:avLst/>
          </a:prstGeom>
        </p:spPr>
        <p:txBody>
          <a:bodyPr wrap="square" lIns="0" tIns="0" rIns="0" bIns="0" rtlCol="0" anchor="t">
            <a:spAutoFit/>
          </a:bodyPr>
          <a:lstStyle/>
          <a:p>
            <a:pPr algn="ctr">
              <a:lnSpc>
                <a:spcPts val="3359"/>
              </a:lnSpc>
              <a:spcBef>
                <a:spcPct val="0"/>
              </a:spcBef>
            </a:pPr>
            <a:r>
              <a:rPr lang="en-US" sz="2400" b="1" dirty="0">
                <a:solidFill>
                  <a:schemeClr val="bg1"/>
                </a:solidFill>
                <a:latin typeface="Arial Bold"/>
                <a:ea typeface="Arial Bold"/>
                <a:cs typeface="Arial Bold"/>
                <a:sym typeface="Arial Bold"/>
              </a:rPr>
              <a:t>Contextual Data (Top-k)</a:t>
            </a:r>
          </a:p>
        </p:txBody>
      </p:sp>
      <p:sp>
        <p:nvSpPr>
          <p:cNvPr id="46" name="TextBox 40">
            <a:extLst>
              <a:ext uri="{FF2B5EF4-FFF2-40B4-BE49-F238E27FC236}">
                <a16:creationId xmlns:a16="http://schemas.microsoft.com/office/drawing/2014/main" id="{C0749129-6C2A-50AB-246D-E793EAC38805}"/>
              </a:ext>
            </a:extLst>
          </p:cNvPr>
          <p:cNvSpPr txBox="1"/>
          <p:nvPr/>
        </p:nvSpPr>
        <p:spPr>
          <a:xfrm>
            <a:off x="9154918" y="7507814"/>
            <a:ext cx="2803294" cy="397032"/>
          </a:xfrm>
          <a:prstGeom prst="rect">
            <a:avLst/>
          </a:prstGeom>
        </p:spPr>
        <p:txBody>
          <a:bodyPr wrap="square" lIns="0" tIns="0" rIns="0" bIns="0" rtlCol="0" anchor="t">
            <a:spAutoFit/>
          </a:bodyPr>
          <a:lstStyle/>
          <a:p>
            <a:pPr algn="ctr">
              <a:lnSpc>
                <a:spcPts val="3359"/>
              </a:lnSpc>
              <a:spcBef>
                <a:spcPct val="0"/>
              </a:spcBef>
            </a:pPr>
            <a:r>
              <a:rPr lang="en-US" sz="2400" b="1" dirty="0">
                <a:solidFill>
                  <a:schemeClr val="bg1"/>
                </a:solidFill>
                <a:latin typeface="Arial Bold"/>
                <a:ea typeface="Arial Bold"/>
                <a:cs typeface="Arial Bold"/>
                <a:sym typeface="Arial Bold"/>
              </a:rPr>
              <a:t>Chunking</a:t>
            </a:r>
          </a:p>
        </p:txBody>
      </p:sp>
      <p:sp>
        <p:nvSpPr>
          <p:cNvPr id="47" name="TextBox 41">
            <a:extLst>
              <a:ext uri="{FF2B5EF4-FFF2-40B4-BE49-F238E27FC236}">
                <a16:creationId xmlns:a16="http://schemas.microsoft.com/office/drawing/2014/main" id="{8879878D-7178-9064-EB91-8DB312F13182}"/>
              </a:ext>
            </a:extLst>
          </p:cNvPr>
          <p:cNvSpPr txBox="1"/>
          <p:nvPr/>
        </p:nvSpPr>
        <p:spPr>
          <a:xfrm>
            <a:off x="5712042" y="7507814"/>
            <a:ext cx="2803294" cy="397032"/>
          </a:xfrm>
          <a:prstGeom prst="rect">
            <a:avLst/>
          </a:prstGeom>
        </p:spPr>
        <p:txBody>
          <a:bodyPr wrap="square" lIns="0" tIns="0" rIns="0" bIns="0" rtlCol="0" anchor="t">
            <a:spAutoFit/>
          </a:bodyPr>
          <a:lstStyle/>
          <a:p>
            <a:pPr algn="ctr">
              <a:lnSpc>
                <a:spcPts val="3359"/>
              </a:lnSpc>
              <a:spcBef>
                <a:spcPct val="0"/>
              </a:spcBef>
            </a:pPr>
            <a:r>
              <a:rPr lang="en-US" sz="2400" b="1" dirty="0">
                <a:solidFill>
                  <a:schemeClr val="bg1"/>
                </a:solidFill>
                <a:latin typeface="Arial Bold"/>
                <a:ea typeface="Arial Bold"/>
                <a:cs typeface="Arial Bold"/>
                <a:sym typeface="Arial Bold"/>
              </a:rPr>
              <a:t>Embedding</a:t>
            </a:r>
          </a:p>
        </p:txBody>
      </p:sp>
      <p:grpSp>
        <p:nvGrpSpPr>
          <p:cNvPr id="48" name="Group 42">
            <a:extLst>
              <a:ext uri="{FF2B5EF4-FFF2-40B4-BE49-F238E27FC236}">
                <a16:creationId xmlns:a16="http://schemas.microsoft.com/office/drawing/2014/main" id="{A346D801-325E-3C4B-4281-F713841A32CE}"/>
              </a:ext>
            </a:extLst>
          </p:cNvPr>
          <p:cNvGrpSpPr/>
          <p:nvPr/>
        </p:nvGrpSpPr>
        <p:grpSpPr>
          <a:xfrm rot="-10800000">
            <a:off x="11704818" y="6257198"/>
            <a:ext cx="990435" cy="642449"/>
            <a:chOff x="0" y="0"/>
            <a:chExt cx="1037386" cy="672904"/>
          </a:xfrm>
        </p:grpSpPr>
        <p:sp>
          <p:nvSpPr>
            <p:cNvPr id="49" name="Freeform 43">
              <a:extLst>
                <a:ext uri="{FF2B5EF4-FFF2-40B4-BE49-F238E27FC236}">
                  <a16:creationId xmlns:a16="http://schemas.microsoft.com/office/drawing/2014/main" id="{72F599AC-31BA-22B5-2F49-1B7C60F5092A}"/>
                </a:ext>
              </a:extLst>
            </p:cNvPr>
            <p:cNvSpPr/>
            <p:nvPr/>
          </p:nvSpPr>
          <p:spPr>
            <a:xfrm>
              <a:off x="0" y="0"/>
              <a:ext cx="1037386" cy="672904"/>
            </a:xfrm>
            <a:custGeom>
              <a:avLst/>
              <a:gdLst/>
              <a:ahLst/>
              <a:cxnLst/>
              <a:rect l="l" t="t" r="r" b="b"/>
              <a:pathLst>
                <a:path w="1037386" h="672904">
                  <a:moveTo>
                    <a:pt x="1037386" y="336452"/>
                  </a:moveTo>
                  <a:lnTo>
                    <a:pt x="630986" y="0"/>
                  </a:lnTo>
                  <a:lnTo>
                    <a:pt x="630986" y="203200"/>
                  </a:lnTo>
                  <a:lnTo>
                    <a:pt x="0" y="203200"/>
                  </a:lnTo>
                  <a:lnTo>
                    <a:pt x="0" y="469704"/>
                  </a:lnTo>
                  <a:lnTo>
                    <a:pt x="630986" y="469704"/>
                  </a:lnTo>
                  <a:lnTo>
                    <a:pt x="630986" y="672904"/>
                  </a:lnTo>
                  <a:lnTo>
                    <a:pt x="1037386" y="336452"/>
                  </a:lnTo>
                  <a:close/>
                </a:path>
              </a:pathLst>
            </a:custGeom>
            <a:solidFill>
              <a:srgbClr val="0097B2"/>
            </a:solidFill>
          </p:spPr>
        </p:sp>
        <p:sp>
          <p:nvSpPr>
            <p:cNvPr id="50" name="TextBox 44">
              <a:extLst>
                <a:ext uri="{FF2B5EF4-FFF2-40B4-BE49-F238E27FC236}">
                  <a16:creationId xmlns:a16="http://schemas.microsoft.com/office/drawing/2014/main" id="{85F531E3-B45B-26A9-DCD1-406502FE9FCF}"/>
                </a:ext>
              </a:extLst>
            </p:cNvPr>
            <p:cNvSpPr txBox="1"/>
            <p:nvPr/>
          </p:nvSpPr>
          <p:spPr>
            <a:xfrm>
              <a:off x="0" y="165100"/>
              <a:ext cx="935786" cy="304604"/>
            </a:xfrm>
            <a:prstGeom prst="rect">
              <a:avLst/>
            </a:prstGeom>
          </p:spPr>
          <p:txBody>
            <a:bodyPr lIns="50800" tIns="50800" rIns="50800" bIns="50800" rtlCol="0" anchor="ctr"/>
            <a:lstStyle/>
            <a:p>
              <a:pPr algn="ctr">
                <a:lnSpc>
                  <a:spcPts val="2659"/>
                </a:lnSpc>
              </a:pPr>
              <a:endParaRPr/>
            </a:p>
          </p:txBody>
        </p:sp>
      </p:grpSp>
      <p:grpSp>
        <p:nvGrpSpPr>
          <p:cNvPr id="51" name="Group 45">
            <a:extLst>
              <a:ext uri="{FF2B5EF4-FFF2-40B4-BE49-F238E27FC236}">
                <a16:creationId xmlns:a16="http://schemas.microsoft.com/office/drawing/2014/main" id="{EF975D69-9772-3222-3C11-7DCE2492B730}"/>
              </a:ext>
            </a:extLst>
          </p:cNvPr>
          <p:cNvGrpSpPr/>
          <p:nvPr/>
        </p:nvGrpSpPr>
        <p:grpSpPr>
          <a:xfrm rot="-10800000">
            <a:off x="8557382" y="6236554"/>
            <a:ext cx="990435" cy="642449"/>
            <a:chOff x="0" y="0"/>
            <a:chExt cx="1037386" cy="672904"/>
          </a:xfrm>
        </p:grpSpPr>
        <p:sp>
          <p:nvSpPr>
            <p:cNvPr id="52" name="Freeform 46">
              <a:extLst>
                <a:ext uri="{FF2B5EF4-FFF2-40B4-BE49-F238E27FC236}">
                  <a16:creationId xmlns:a16="http://schemas.microsoft.com/office/drawing/2014/main" id="{A9D7FBA3-AD98-2339-9FF4-508830752D36}"/>
                </a:ext>
              </a:extLst>
            </p:cNvPr>
            <p:cNvSpPr/>
            <p:nvPr/>
          </p:nvSpPr>
          <p:spPr>
            <a:xfrm>
              <a:off x="0" y="0"/>
              <a:ext cx="1037386" cy="672904"/>
            </a:xfrm>
            <a:custGeom>
              <a:avLst/>
              <a:gdLst/>
              <a:ahLst/>
              <a:cxnLst/>
              <a:rect l="l" t="t" r="r" b="b"/>
              <a:pathLst>
                <a:path w="1037386" h="672904">
                  <a:moveTo>
                    <a:pt x="1037386" y="336452"/>
                  </a:moveTo>
                  <a:lnTo>
                    <a:pt x="630986" y="0"/>
                  </a:lnTo>
                  <a:lnTo>
                    <a:pt x="630986" y="203200"/>
                  </a:lnTo>
                  <a:lnTo>
                    <a:pt x="0" y="203200"/>
                  </a:lnTo>
                  <a:lnTo>
                    <a:pt x="0" y="469704"/>
                  </a:lnTo>
                  <a:lnTo>
                    <a:pt x="630986" y="469704"/>
                  </a:lnTo>
                  <a:lnTo>
                    <a:pt x="630986" y="672904"/>
                  </a:lnTo>
                  <a:lnTo>
                    <a:pt x="1037386" y="336452"/>
                  </a:lnTo>
                  <a:close/>
                </a:path>
              </a:pathLst>
            </a:custGeom>
            <a:solidFill>
              <a:srgbClr val="0097B2"/>
            </a:solidFill>
          </p:spPr>
        </p:sp>
        <p:sp>
          <p:nvSpPr>
            <p:cNvPr id="53" name="TextBox 47">
              <a:extLst>
                <a:ext uri="{FF2B5EF4-FFF2-40B4-BE49-F238E27FC236}">
                  <a16:creationId xmlns:a16="http://schemas.microsoft.com/office/drawing/2014/main" id="{DFCE196D-5BF7-78A0-FDF7-01F6B0298E28}"/>
                </a:ext>
              </a:extLst>
            </p:cNvPr>
            <p:cNvSpPr txBox="1"/>
            <p:nvPr/>
          </p:nvSpPr>
          <p:spPr>
            <a:xfrm>
              <a:off x="0" y="165100"/>
              <a:ext cx="935786" cy="304604"/>
            </a:xfrm>
            <a:prstGeom prst="rect">
              <a:avLst/>
            </a:prstGeom>
          </p:spPr>
          <p:txBody>
            <a:bodyPr lIns="50800" tIns="50800" rIns="50800" bIns="50800" rtlCol="0" anchor="ctr"/>
            <a:lstStyle/>
            <a:p>
              <a:pPr algn="ctr">
                <a:lnSpc>
                  <a:spcPts val="2659"/>
                </a:lnSpc>
              </a:pPr>
              <a:endParaRPr/>
            </a:p>
          </p:txBody>
        </p:sp>
      </p:grpSp>
      <p:grpSp>
        <p:nvGrpSpPr>
          <p:cNvPr id="54" name="Group 48">
            <a:extLst>
              <a:ext uri="{FF2B5EF4-FFF2-40B4-BE49-F238E27FC236}">
                <a16:creationId xmlns:a16="http://schemas.microsoft.com/office/drawing/2014/main" id="{DC4C2FE1-D3F0-4A11-362C-A76D1FD5D0CC}"/>
              </a:ext>
            </a:extLst>
          </p:cNvPr>
          <p:cNvGrpSpPr/>
          <p:nvPr/>
        </p:nvGrpSpPr>
        <p:grpSpPr>
          <a:xfrm rot="-10800000">
            <a:off x="4754495" y="6217566"/>
            <a:ext cx="990435" cy="642449"/>
            <a:chOff x="0" y="0"/>
            <a:chExt cx="1037386" cy="672904"/>
          </a:xfrm>
        </p:grpSpPr>
        <p:sp>
          <p:nvSpPr>
            <p:cNvPr id="55" name="Freeform 49">
              <a:extLst>
                <a:ext uri="{FF2B5EF4-FFF2-40B4-BE49-F238E27FC236}">
                  <a16:creationId xmlns:a16="http://schemas.microsoft.com/office/drawing/2014/main" id="{E115B90B-0A9C-076D-8D29-C6A1D67AA677}"/>
                </a:ext>
              </a:extLst>
            </p:cNvPr>
            <p:cNvSpPr/>
            <p:nvPr/>
          </p:nvSpPr>
          <p:spPr>
            <a:xfrm>
              <a:off x="0" y="0"/>
              <a:ext cx="1037386" cy="672904"/>
            </a:xfrm>
            <a:custGeom>
              <a:avLst/>
              <a:gdLst/>
              <a:ahLst/>
              <a:cxnLst/>
              <a:rect l="l" t="t" r="r" b="b"/>
              <a:pathLst>
                <a:path w="1037386" h="672904">
                  <a:moveTo>
                    <a:pt x="1037386" y="336452"/>
                  </a:moveTo>
                  <a:lnTo>
                    <a:pt x="630986" y="0"/>
                  </a:lnTo>
                  <a:lnTo>
                    <a:pt x="630986" y="203200"/>
                  </a:lnTo>
                  <a:lnTo>
                    <a:pt x="0" y="203200"/>
                  </a:lnTo>
                  <a:lnTo>
                    <a:pt x="0" y="469704"/>
                  </a:lnTo>
                  <a:lnTo>
                    <a:pt x="630986" y="469704"/>
                  </a:lnTo>
                  <a:lnTo>
                    <a:pt x="630986" y="672904"/>
                  </a:lnTo>
                  <a:lnTo>
                    <a:pt x="1037386" y="336452"/>
                  </a:lnTo>
                  <a:close/>
                </a:path>
              </a:pathLst>
            </a:custGeom>
            <a:solidFill>
              <a:srgbClr val="0097B2"/>
            </a:solidFill>
          </p:spPr>
        </p:sp>
        <p:sp>
          <p:nvSpPr>
            <p:cNvPr id="56" name="TextBox 50">
              <a:extLst>
                <a:ext uri="{FF2B5EF4-FFF2-40B4-BE49-F238E27FC236}">
                  <a16:creationId xmlns:a16="http://schemas.microsoft.com/office/drawing/2014/main" id="{B3D5B5BB-7F0E-3078-C270-DF08C359654E}"/>
                </a:ext>
              </a:extLst>
            </p:cNvPr>
            <p:cNvSpPr txBox="1"/>
            <p:nvPr/>
          </p:nvSpPr>
          <p:spPr>
            <a:xfrm>
              <a:off x="0" y="165100"/>
              <a:ext cx="935786" cy="304604"/>
            </a:xfrm>
            <a:prstGeom prst="rect">
              <a:avLst/>
            </a:prstGeom>
          </p:spPr>
          <p:txBody>
            <a:bodyPr lIns="50800" tIns="50800" rIns="50800" bIns="50800" rtlCol="0" anchor="ctr"/>
            <a:lstStyle/>
            <a:p>
              <a:pPr algn="ctr">
                <a:lnSpc>
                  <a:spcPts val="2659"/>
                </a:lnSpc>
              </a:pPr>
              <a:endParaRPr/>
            </a:p>
          </p:txBody>
        </p:sp>
      </p:grpSp>
      <p:sp>
        <p:nvSpPr>
          <p:cNvPr id="57" name="Rectangle 56">
            <a:extLst>
              <a:ext uri="{FF2B5EF4-FFF2-40B4-BE49-F238E27FC236}">
                <a16:creationId xmlns:a16="http://schemas.microsoft.com/office/drawing/2014/main" id="{5C37233E-8F5E-C22A-E98D-0D12C6F2A5CE}"/>
              </a:ext>
            </a:extLst>
          </p:cNvPr>
          <p:cNvSpPr/>
          <p:nvPr/>
        </p:nvSpPr>
        <p:spPr>
          <a:xfrm>
            <a:off x="12525828" y="7678056"/>
            <a:ext cx="2104571" cy="551543"/>
          </a:xfrm>
          <a:prstGeom prst="rect">
            <a:avLst/>
          </a:prstGeom>
          <a:solidFill>
            <a:srgbClr val="111213"/>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TextBox 33">
            <a:extLst>
              <a:ext uri="{FF2B5EF4-FFF2-40B4-BE49-F238E27FC236}">
                <a16:creationId xmlns:a16="http://schemas.microsoft.com/office/drawing/2014/main" id="{E2E0361C-D85E-B534-8A0D-C3F180AD4D86}"/>
              </a:ext>
            </a:extLst>
          </p:cNvPr>
          <p:cNvSpPr txBox="1"/>
          <p:nvPr/>
        </p:nvSpPr>
        <p:spPr>
          <a:xfrm>
            <a:off x="12310963" y="7261531"/>
            <a:ext cx="2803294" cy="833049"/>
          </a:xfrm>
          <a:prstGeom prst="rect">
            <a:avLst/>
          </a:prstGeom>
        </p:spPr>
        <p:txBody>
          <a:bodyPr wrap="square" lIns="0" tIns="0" rIns="0" bIns="0" rtlCol="0" anchor="t">
            <a:spAutoFit/>
          </a:bodyPr>
          <a:lstStyle/>
          <a:p>
            <a:pPr algn="ctr">
              <a:lnSpc>
                <a:spcPts val="3359"/>
              </a:lnSpc>
              <a:spcBef>
                <a:spcPct val="0"/>
              </a:spcBef>
            </a:pPr>
            <a:r>
              <a:rPr lang="en-US" sz="2400" b="1" dirty="0">
                <a:solidFill>
                  <a:schemeClr val="bg1"/>
                </a:solidFill>
                <a:latin typeface="Arial Bold"/>
                <a:ea typeface="Arial Bold"/>
                <a:cs typeface="Arial Bold"/>
                <a:sym typeface="Arial Bold"/>
              </a:rPr>
              <a:t>Original</a:t>
            </a:r>
          </a:p>
          <a:p>
            <a:pPr algn="ctr">
              <a:lnSpc>
                <a:spcPts val="3359"/>
              </a:lnSpc>
              <a:spcBef>
                <a:spcPct val="0"/>
              </a:spcBef>
            </a:pPr>
            <a:r>
              <a:rPr lang="en-US" sz="2400" b="1" dirty="0">
                <a:solidFill>
                  <a:schemeClr val="bg1"/>
                </a:solidFill>
                <a:latin typeface="Arial Bold"/>
                <a:ea typeface="Arial Bold"/>
                <a:cs typeface="Arial Bold"/>
                <a:sym typeface="Arial Bold"/>
              </a:rPr>
              <a:t>Database</a:t>
            </a:r>
          </a:p>
        </p:txBody>
      </p:sp>
      <p:pic>
        <p:nvPicPr>
          <p:cNvPr id="58" name="Picture 5">
            <a:extLst>
              <a:ext uri="{FF2B5EF4-FFF2-40B4-BE49-F238E27FC236}">
                <a16:creationId xmlns:a16="http://schemas.microsoft.com/office/drawing/2014/main" id="{B879A725-653A-5670-E500-39124A8E7677}"/>
              </a:ext>
            </a:extLst>
          </p:cNvPr>
          <p:cNvPicPr>
            <a:picLocks noChangeAspect="1"/>
          </p:cNvPicPr>
          <p:nvPr/>
        </p:nvPicPr>
        <p:blipFill>
          <a:blip r:embed="rId10"/>
          <a:srcRect/>
          <a:stretch>
            <a:fillRect/>
          </a:stretch>
        </p:blipFill>
        <p:spPr>
          <a:xfrm>
            <a:off x="0" y="1674059"/>
            <a:ext cx="1153114" cy="1938008"/>
          </a:xfrm>
          <a:prstGeom prst="rect">
            <a:avLst/>
          </a:prstGeom>
        </p:spPr>
      </p:pic>
      <p:sp>
        <p:nvSpPr>
          <p:cNvPr id="59" name="Rectangle 1">
            <a:extLst>
              <a:ext uri="{FF2B5EF4-FFF2-40B4-BE49-F238E27FC236}">
                <a16:creationId xmlns:a16="http://schemas.microsoft.com/office/drawing/2014/main" id="{4D3B72E1-12B7-EDBB-4DD8-EA0DE0B31E07}"/>
              </a:ext>
            </a:extLst>
          </p:cNvPr>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1" name="Freeform 2">
            <a:extLst>
              <a:ext uri="{FF2B5EF4-FFF2-40B4-BE49-F238E27FC236}">
                <a16:creationId xmlns:a16="http://schemas.microsoft.com/office/drawing/2014/main" id="{D7828D4B-38F1-5DB2-2804-DC7065CE8508}"/>
              </a:ext>
            </a:extLst>
          </p:cNvPr>
          <p:cNvSpPr/>
          <p:nvPr/>
        </p:nvSpPr>
        <p:spPr>
          <a:xfrm>
            <a:off x="12200035" y="1694553"/>
            <a:ext cx="2063592" cy="1733836"/>
          </a:xfrm>
          <a:custGeom>
            <a:avLst/>
            <a:gdLst/>
            <a:ahLst/>
            <a:cxnLst/>
            <a:rect l="l" t="t" r="r" b="b"/>
            <a:pathLst>
              <a:path w="4590548" h="4114800">
                <a:moveTo>
                  <a:pt x="0" y="0"/>
                </a:moveTo>
                <a:lnTo>
                  <a:pt x="4590548" y="0"/>
                </a:lnTo>
                <a:lnTo>
                  <a:pt x="459054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62" name="Group 48">
            <a:extLst>
              <a:ext uri="{FF2B5EF4-FFF2-40B4-BE49-F238E27FC236}">
                <a16:creationId xmlns:a16="http://schemas.microsoft.com/office/drawing/2014/main" id="{162621DC-7865-A6FD-0A19-60E2D26953F7}"/>
              </a:ext>
            </a:extLst>
          </p:cNvPr>
          <p:cNvGrpSpPr/>
          <p:nvPr/>
        </p:nvGrpSpPr>
        <p:grpSpPr>
          <a:xfrm>
            <a:off x="2118009" y="6285180"/>
            <a:ext cx="990435" cy="642449"/>
            <a:chOff x="0" y="0"/>
            <a:chExt cx="1037386" cy="672904"/>
          </a:xfrm>
        </p:grpSpPr>
        <p:sp>
          <p:nvSpPr>
            <p:cNvPr id="63" name="Freeform 49">
              <a:extLst>
                <a:ext uri="{FF2B5EF4-FFF2-40B4-BE49-F238E27FC236}">
                  <a16:creationId xmlns:a16="http://schemas.microsoft.com/office/drawing/2014/main" id="{0CBCDE2E-5241-FF2B-DA03-EB12C14E522B}"/>
                </a:ext>
              </a:extLst>
            </p:cNvPr>
            <p:cNvSpPr/>
            <p:nvPr/>
          </p:nvSpPr>
          <p:spPr>
            <a:xfrm>
              <a:off x="0" y="0"/>
              <a:ext cx="1037386" cy="672904"/>
            </a:xfrm>
            <a:custGeom>
              <a:avLst/>
              <a:gdLst/>
              <a:ahLst/>
              <a:cxnLst/>
              <a:rect l="l" t="t" r="r" b="b"/>
              <a:pathLst>
                <a:path w="1037386" h="672904">
                  <a:moveTo>
                    <a:pt x="1037386" y="336452"/>
                  </a:moveTo>
                  <a:lnTo>
                    <a:pt x="630986" y="0"/>
                  </a:lnTo>
                  <a:lnTo>
                    <a:pt x="630986" y="203200"/>
                  </a:lnTo>
                  <a:lnTo>
                    <a:pt x="0" y="203200"/>
                  </a:lnTo>
                  <a:lnTo>
                    <a:pt x="0" y="469704"/>
                  </a:lnTo>
                  <a:lnTo>
                    <a:pt x="630986" y="469704"/>
                  </a:lnTo>
                  <a:lnTo>
                    <a:pt x="630986" y="672904"/>
                  </a:lnTo>
                  <a:lnTo>
                    <a:pt x="1037386" y="336452"/>
                  </a:lnTo>
                  <a:close/>
                </a:path>
              </a:pathLst>
            </a:custGeom>
            <a:solidFill>
              <a:srgbClr val="0097B2"/>
            </a:solidFill>
          </p:spPr>
        </p:sp>
        <p:sp>
          <p:nvSpPr>
            <p:cNvPr id="64" name="TextBox 50">
              <a:extLst>
                <a:ext uri="{FF2B5EF4-FFF2-40B4-BE49-F238E27FC236}">
                  <a16:creationId xmlns:a16="http://schemas.microsoft.com/office/drawing/2014/main" id="{B88B65EE-2064-8BBC-8D3F-27D4DD46D2EA}"/>
                </a:ext>
              </a:extLst>
            </p:cNvPr>
            <p:cNvSpPr txBox="1"/>
            <p:nvPr/>
          </p:nvSpPr>
          <p:spPr>
            <a:xfrm>
              <a:off x="0" y="165100"/>
              <a:ext cx="935786" cy="304604"/>
            </a:xfrm>
            <a:prstGeom prst="rect">
              <a:avLst/>
            </a:prstGeom>
          </p:spPr>
          <p:txBody>
            <a:bodyPr lIns="50800" tIns="50800" rIns="50800" bIns="50800" rtlCol="0" anchor="ctr"/>
            <a:lstStyle/>
            <a:p>
              <a:pPr algn="ctr">
                <a:lnSpc>
                  <a:spcPts val="2659"/>
                </a:lnSpc>
              </a:pPr>
              <a:endParaRPr/>
            </a:p>
          </p:txBody>
        </p:sp>
      </p:grpSp>
      <p:sp>
        <p:nvSpPr>
          <p:cNvPr id="66" name="Freeform 3">
            <a:extLst>
              <a:ext uri="{FF2B5EF4-FFF2-40B4-BE49-F238E27FC236}">
                <a16:creationId xmlns:a16="http://schemas.microsoft.com/office/drawing/2014/main" id="{169705B3-2E58-A46D-9F57-0A1738113969}"/>
              </a:ext>
            </a:extLst>
          </p:cNvPr>
          <p:cNvSpPr/>
          <p:nvPr/>
        </p:nvSpPr>
        <p:spPr>
          <a:xfrm>
            <a:off x="5861909" y="1538556"/>
            <a:ext cx="2062262" cy="1874642"/>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67" name="Text 0">
            <a:extLst>
              <a:ext uri="{FF2B5EF4-FFF2-40B4-BE49-F238E27FC236}">
                <a16:creationId xmlns:a16="http://schemas.microsoft.com/office/drawing/2014/main" id="{D98359D8-37CB-CDA6-42A1-ED8E8E288D8C}"/>
              </a:ext>
            </a:extLst>
          </p:cNvPr>
          <p:cNvSpPr/>
          <p:nvPr/>
        </p:nvSpPr>
        <p:spPr>
          <a:xfrm>
            <a:off x="291342" y="307107"/>
            <a:ext cx="9120307"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RAG Architecture: How it works</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anim calcmode="lin" valueType="num">
                                      <p:cBhvr>
                                        <p:cTn id="8" dur="1000" fill="hold"/>
                                        <p:tgtEl>
                                          <p:spTgt spid="67"/>
                                        </p:tgtEl>
                                        <p:attrNameLst>
                                          <p:attrName>ppt_x</p:attrName>
                                        </p:attrNameLst>
                                      </p:cBhvr>
                                      <p:tavLst>
                                        <p:tav tm="0">
                                          <p:val>
                                            <p:strVal val="#ppt_x"/>
                                          </p:val>
                                        </p:tav>
                                        <p:tav tm="100000">
                                          <p:val>
                                            <p:strVal val="#ppt_x"/>
                                          </p:val>
                                        </p:tav>
                                      </p:tavLst>
                                    </p:anim>
                                    <p:anim calcmode="lin" valueType="num">
                                      <p:cBhvr>
                                        <p:cTn id="9"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down)">
                                      <p:cBhvr>
                                        <p:cTn id="14" dur="5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down)">
                                      <p:cBhvr>
                                        <p:cTn id="30" dur="500"/>
                                        <p:tgtEl>
                                          <p:spTgt spid="43"/>
                                        </p:tgtEl>
                                      </p:cBhvr>
                                    </p:animEffect>
                                  </p:childTnLst>
                                </p:cTn>
                              </p:par>
                              <p:par>
                                <p:cTn id="31" presetID="22" presetClass="entr" presetSubtype="4"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par>
                                <p:cTn id="34" presetID="22" presetClass="entr" presetSubtype="4" fill="hold" nodeType="with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down)">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inVertical)">
                                      <p:cBhvr>
                                        <p:cTn id="41" dur="500"/>
                                        <p:tgtEl>
                                          <p:spTgt spid="28"/>
                                        </p:tgtEl>
                                      </p:cBhvr>
                                    </p:animEffect>
                                  </p:childTnLst>
                                </p:cTn>
                              </p:par>
                              <p:par>
                                <p:cTn id="42" presetID="16" presetClass="entr" presetSubtype="21"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barn(inVertical)">
                                      <p:cBhvr>
                                        <p:cTn id="44" dur="500"/>
                                        <p:tgtEl>
                                          <p:spTgt spid="62"/>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arn(inVertical)">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barn(inVertical)">
                                      <p:cBhvr>
                                        <p:cTn id="55" dur="5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down)">
                                      <p:cBhvr>
                                        <p:cTn id="60" dur="500"/>
                                        <p:tgtEl>
                                          <p:spTgt spid="15"/>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500"/>
                                        <p:tgtEl>
                                          <p:spTgt spid="4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wipe(down)">
                                      <p:cBhvr>
                                        <p:cTn id="68" dur="500"/>
                                        <p:tgtEl>
                                          <p:spTgt spid="48"/>
                                        </p:tgtEl>
                                      </p:cBhvr>
                                    </p:animEffect>
                                  </p:childTnLst>
                                </p:cTn>
                              </p:par>
                              <p:par>
                                <p:cTn id="69" presetID="22" presetClass="entr" presetSubtype="4"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down)">
                                      <p:cBhvr>
                                        <p:cTn id="79" dur="500"/>
                                        <p:tgtEl>
                                          <p:spTgt spid="51"/>
                                        </p:tgtEl>
                                      </p:cBhvr>
                                    </p:animEffect>
                                  </p:childTnLst>
                                </p:cTn>
                              </p:par>
                              <p:par>
                                <p:cTn id="80" presetID="22" presetClass="entr" presetSubtype="4" fill="hold"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down)">
                                      <p:cBhvr>
                                        <p:cTn id="82" dur="500"/>
                                        <p:tgtEl>
                                          <p:spTgt spid="3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wipe(down)">
                                      <p:cBhvr>
                                        <p:cTn id="85" dur="500"/>
                                        <p:tgtEl>
                                          <p:spTgt spid="47"/>
                                        </p:tgtEl>
                                      </p:cBhvr>
                                    </p:animEffect>
                                  </p:childTnLst>
                                </p:cTn>
                              </p:par>
                              <p:par>
                                <p:cTn id="86" presetID="22" presetClass="entr" presetSubtype="4" fill="hold"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wipe(down)">
                                      <p:cBhvr>
                                        <p:cTn id="88" dur="500"/>
                                        <p:tgtEl>
                                          <p:spTgt spid="5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wipe(down)">
                                      <p:cBhvr>
                                        <p:cTn id="93" dur="500"/>
                                        <p:tgtEl>
                                          <p:spTgt spid="45"/>
                                        </p:tgtEl>
                                      </p:cBhvr>
                                    </p:animEffect>
                                  </p:childTnLst>
                                </p:cTn>
                              </p:par>
                              <p:par>
                                <p:cTn id="94" presetID="22" presetClass="entr" presetSubtype="4" fill="hold" nodeType="with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wipe(down)">
                                      <p:cBhvr>
                                        <p:cTn id="9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0" grpId="0"/>
      <p:bldP spid="6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880600" y="0"/>
            <a:ext cx="5486400" cy="8229600"/>
          </a:xfrm>
          <a:prstGeom prst="rect">
            <a:avLst/>
          </a:prstGeom>
        </p:spPr>
      </p:pic>
      <p:sp>
        <p:nvSpPr>
          <p:cNvPr id="4" name="Shape 1"/>
          <p:cNvSpPr/>
          <p:nvPr/>
        </p:nvSpPr>
        <p:spPr>
          <a:xfrm flipH="1">
            <a:off x="533440" y="2004774"/>
            <a:ext cx="45719" cy="5107426"/>
          </a:xfrm>
          <a:prstGeom prst="roundRect">
            <a:avLst>
              <a:gd name="adj" fmla="val 105955"/>
            </a:avLst>
          </a:prstGeom>
          <a:solidFill>
            <a:srgbClr val="494A4B"/>
          </a:solidFill>
          <a:ln/>
        </p:spPr>
      </p:sp>
      <p:sp>
        <p:nvSpPr>
          <p:cNvPr id="5" name="Shape 2"/>
          <p:cNvSpPr/>
          <p:nvPr/>
        </p:nvSpPr>
        <p:spPr>
          <a:xfrm>
            <a:off x="775613" y="2231707"/>
            <a:ext cx="645795" cy="30480"/>
          </a:xfrm>
          <a:prstGeom prst="roundRect">
            <a:avLst>
              <a:gd name="adj" fmla="val 105955"/>
            </a:avLst>
          </a:prstGeom>
          <a:solidFill>
            <a:srgbClr val="494A4B"/>
          </a:solidFill>
          <a:ln/>
        </p:spPr>
      </p:sp>
      <p:sp>
        <p:nvSpPr>
          <p:cNvPr id="6" name="Shape 3"/>
          <p:cNvSpPr/>
          <p:nvPr/>
        </p:nvSpPr>
        <p:spPr>
          <a:xfrm>
            <a:off x="321747" y="2004774"/>
            <a:ext cx="484346" cy="484346"/>
          </a:xfrm>
          <a:prstGeom prst="roundRect">
            <a:avLst>
              <a:gd name="adj" fmla="val 6668"/>
            </a:avLst>
          </a:prstGeom>
          <a:solidFill>
            <a:srgbClr val="303132"/>
          </a:solidFill>
          <a:ln/>
        </p:spPr>
      </p:sp>
      <p:pic>
        <p:nvPicPr>
          <p:cNvPr id="7" name="Image 1" descr="preencoded.png"/>
          <p:cNvPicPr>
            <a:picLocks noChangeAspect="1"/>
          </p:cNvPicPr>
          <p:nvPr/>
        </p:nvPicPr>
        <p:blipFill>
          <a:blip r:embed="rId4"/>
          <a:stretch>
            <a:fillRect/>
          </a:stretch>
        </p:blipFill>
        <p:spPr>
          <a:xfrm>
            <a:off x="417175" y="2063472"/>
            <a:ext cx="293489" cy="366951"/>
          </a:xfrm>
          <a:prstGeom prst="rect">
            <a:avLst/>
          </a:prstGeom>
        </p:spPr>
      </p:pic>
      <p:sp>
        <p:nvSpPr>
          <p:cNvPr id="10" name="Shape 6"/>
          <p:cNvSpPr/>
          <p:nvPr/>
        </p:nvSpPr>
        <p:spPr>
          <a:xfrm>
            <a:off x="775613" y="3493889"/>
            <a:ext cx="645795" cy="30480"/>
          </a:xfrm>
          <a:prstGeom prst="roundRect">
            <a:avLst>
              <a:gd name="adj" fmla="val 105955"/>
            </a:avLst>
          </a:prstGeom>
          <a:solidFill>
            <a:srgbClr val="494A4B"/>
          </a:solidFill>
          <a:ln/>
        </p:spPr>
      </p:sp>
      <p:sp>
        <p:nvSpPr>
          <p:cNvPr id="11" name="Shape 7"/>
          <p:cNvSpPr/>
          <p:nvPr/>
        </p:nvSpPr>
        <p:spPr>
          <a:xfrm>
            <a:off x="321747" y="3266956"/>
            <a:ext cx="484346" cy="484346"/>
          </a:xfrm>
          <a:prstGeom prst="roundRect">
            <a:avLst>
              <a:gd name="adj" fmla="val 6668"/>
            </a:avLst>
          </a:prstGeom>
          <a:solidFill>
            <a:srgbClr val="303132"/>
          </a:solidFill>
          <a:ln/>
        </p:spPr>
      </p:sp>
      <p:pic>
        <p:nvPicPr>
          <p:cNvPr id="12" name="Image 2" descr="preencoded.png"/>
          <p:cNvPicPr>
            <a:picLocks noChangeAspect="1"/>
          </p:cNvPicPr>
          <p:nvPr/>
        </p:nvPicPr>
        <p:blipFill>
          <a:blip r:embed="rId5"/>
          <a:stretch>
            <a:fillRect/>
          </a:stretch>
        </p:blipFill>
        <p:spPr>
          <a:xfrm>
            <a:off x="417175" y="3325654"/>
            <a:ext cx="293489" cy="366951"/>
          </a:xfrm>
          <a:prstGeom prst="rect">
            <a:avLst/>
          </a:prstGeom>
        </p:spPr>
      </p:pic>
      <p:sp>
        <p:nvSpPr>
          <p:cNvPr id="15" name="Shape 10"/>
          <p:cNvSpPr/>
          <p:nvPr/>
        </p:nvSpPr>
        <p:spPr>
          <a:xfrm>
            <a:off x="775613" y="4756071"/>
            <a:ext cx="645795" cy="30480"/>
          </a:xfrm>
          <a:prstGeom prst="roundRect">
            <a:avLst>
              <a:gd name="adj" fmla="val 105955"/>
            </a:avLst>
          </a:prstGeom>
          <a:solidFill>
            <a:srgbClr val="494A4B"/>
          </a:solidFill>
          <a:ln/>
        </p:spPr>
      </p:sp>
      <p:sp>
        <p:nvSpPr>
          <p:cNvPr id="16" name="Shape 11"/>
          <p:cNvSpPr/>
          <p:nvPr/>
        </p:nvSpPr>
        <p:spPr>
          <a:xfrm>
            <a:off x="321747" y="4529138"/>
            <a:ext cx="484346" cy="484346"/>
          </a:xfrm>
          <a:prstGeom prst="roundRect">
            <a:avLst>
              <a:gd name="adj" fmla="val 6668"/>
            </a:avLst>
          </a:prstGeom>
          <a:solidFill>
            <a:srgbClr val="303132"/>
          </a:solidFill>
          <a:ln/>
        </p:spPr>
      </p:sp>
      <p:pic>
        <p:nvPicPr>
          <p:cNvPr id="17" name="Image 3" descr="preencoded.png"/>
          <p:cNvPicPr>
            <a:picLocks noChangeAspect="1"/>
          </p:cNvPicPr>
          <p:nvPr/>
        </p:nvPicPr>
        <p:blipFill>
          <a:blip r:embed="rId6"/>
          <a:stretch>
            <a:fillRect/>
          </a:stretch>
        </p:blipFill>
        <p:spPr>
          <a:xfrm>
            <a:off x="417175" y="4587835"/>
            <a:ext cx="293489" cy="366951"/>
          </a:xfrm>
          <a:prstGeom prst="rect">
            <a:avLst/>
          </a:prstGeom>
        </p:spPr>
      </p:pic>
      <p:sp>
        <p:nvSpPr>
          <p:cNvPr id="21" name="Text 1">
            <a:extLst>
              <a:ext uri="{FF2B5EF4-FFF2-40B4-BE49-F238E27FC236}">
                <a16:creationId xmlns:a16="http://schemas.microsoft.com/office/drawing/2014/main" id="{30AD8FCF-0BB0-0E24-1351-1C44E4BDE6B3}"/>
              </a:ext>
            </a:extLst>
          </p:cNvPr>
          <p:cNvSpPr/>
          <p:nvPr/>
        </p:nvSpPr>
        <p:spPr>
          <a:xfrm>
            <a:off x="1486357" y="2151896"/>
            <a:ext cx="2584847" cy="289679"/>
          </a:xfrm>
          <a:prstGeom prst="rect">
            <a:avLst/>
          </a:prstGeom>
          <a:noFill/>
          <a:ln/>
        </p:spPr>
        <p:txBody>
          <a:bodyPr wrap="none" lIns="0" tIns="0" rIns="0" bIns="0" rtlCol="0" anchor="t"/>
          <a:lstStyle/>
          <a:p>
            <a:pPr marL="0" indent="0" algn="l">
              <a:lnSpc>
                <a:spcPts val="2250"/>
              </a:lnSpc>
              <a:buNone/>
            </a:pPr>
            <a:r>
              <a:rPr lang="en-US" sz="2400" b="1" dirty="0">
                <a:solidFill>
                  <a:srgbClr val="E2E6E9"/>
                </a:solidFill>
                <a:latin typeface="Montserrat Bold" pitchFamily="34" charset="0"/>
                <a:ea typeface="Montserrat Bold" pitchFamily="34" charset="-122"/>
                <a:cs typeface="Montserrat Bold" pitchFamily="34" charset="-120"/>
              </a:rPr>
              <a:t>Cyber Threat Intelligence Augmentation</a:t>
            </a:r>
          </a:p>
        </p:txBody>
      </p:sp>
      <p:sp>
        <p:nvSpPr>
          <p:cNvPr id="22" name="Text 1">
            <a:extLst>
              <a:ext uri="{FF2B5EF4-FFF2-40B4-BE49-F238E27FC236}">
                <a16:creationId xmlns:a16="http://schemas.microsoft.com/office/drawing/2014/main" id="{1EF2DDB1-32DE-8DCD-4AC5-11BD541AF674}"/>
              </a:ext>
            </a:extLst>
          </p:cNvPr>
          <p:cNvSpPr/>
          <p:nvPr/>
        </p:nvSpPr>
        <p:spPr>
          <a:xfrm>
            <a:off x="1504097" y="3349049"/>
            <a:ext cx="2584847" cy="289679"/>
          </a:xfrm>
          <a:prstGeom prst="rect">
            <a:avLst/>
          </a:prstGeom>
          <a:noFill/>
          <a:ln/>
        </p:spPr>
        <p:txBody>
          <a:bodyPr wrap="none" lIns="0" tIns="0" rIns="0" bIns="0" rtlCol="0" anchor="t"/>
          <a:lstStyle/>
          <a:p>
            <a:pPr marL="0" indent="0" algn="l">
              <a:lnSpc>
                <a:spcPts val="2250"/>
              </a:lnSpc>
              <a:buNone/>
            </a:pPr>
            <a:r>
              <a:rPr lang="en-US" sz="2400" b="1" dirty="0">
                <a:solidFill>
                  <a:srgbClr val="E2E6E9"/>
                </a:solidFill>
                <a:latin typeface="Montserrat Bold" pitchFamily="34" charset="0"/>
                <a:ea typeface="Montserrat Bold" pitchFamily="34" charset="-122"/>
                <a:cs typeface="Montserrat Bold" pitchFamily="34" charset="-120"/>
              </a:rPr>
              <a:t>Dynamic Incident Response Assistant</a:t>
            </a:r>
          </a:p>
        </p:txBody>
      </p:sp>
      <p:sp>
        <p:nvSpPr>
          <p:cNvPr id="23" name="Text 1">
            <a:extLst>
              <a:ext uri="{FF2B5EF4-FFF2-40B4-BE49-F238E27FC236}">
                <a16:creationId xmlns:a16="http://schemas.microsoft.com/office/drawing/2014/main" id="{D85A991D-08FD-FBE4-04CA-CD3208B515F7}"/>
              </a:ext>
            </a:extLst>
          </p:cNvPr>
          <p:cNvSpPr/>
          <p:nvPr/>
        </p:nvSpPr>
        <p:spPr>
          <a:xfrm>
            <a:off x="1504096" y="4611230"/>
            <a:ext cx="2584847" cy="289679"/>
          </a:xfrm>
          <a:prstGeom prst="rect">
            <a:avLst/>
          </a:prstGeom>
          <a:noFill/>
          <a:ln/>
        </p:spPr>
        <p:txBody>
          <a:bodyPr wrap="none" lIns="0" tIns="0" rIns="0" bIns="0" rtlCol="0" anchor="t"/>
          <a:lstStyle/>
          <a:p>
            <a:pPr marL="0" indent="0" algn="l">
              <a:lnSpc>
                <a:spcPts val="2250"/>
              </a:lnSpc>
              <a:buNone/>
            </a:pPr>
            <a:r>
              <a:rPr lang="en-US" sz="2400" b="1" dirty="0">
                <a:solidFill>
                  <a:srgbClr val="E2E6E9"/>
                </a:solidFill>
                <a:latin typeface="Montserrat Bold" pitchFamily="34" charset="0"/>
                <a:ea typeface="Montserrat Bold" pitchFamily="34" charset="-122"/>
                <a:cs typeface="Montserrat Bold" pitchFamily="34" charset="-120"/>
              </a:rPr>
              <a:t>Vulnerability Management &amp; Patch Recommendations</a:t>
            </a:r>
          </a:p>
        </p:txBody>
      </p:sp>
      <p:grpSp>
        <p:nvGrpSpPr>
          <p:cNvPr id="28" name="Group 27">
            <a:extLst>
              <a:ext uri="{FF2B5EF4-FFF2-40B4-BE49-F238E27FC236}">
                <a16:creationId xmlns:a16="http://schemas.microsoft.com/office/drawing/2014/main" id="{FDD02A8E-5A6D-4CEA-555D-E366B5A324DD}"/>
              </a:ext>
            </a:extLst>
          </p:cNvPr>
          <p:cNvGrpSpPr/>
          <p:nvPr/>
        </p:nvGrpSpPr>
        <p:grpSpPr>
          <a:xfrm>
            <a:off x="321747" y="5791320"/>
            <a:ext cx="484346" cy="484346"/>
            <a:chOff x="753547" y="6121835"/>
            <a:chExt cx="484346" cy="484346"/>
          </a:xfrm>
        </p:grpSpPr>
        <p:sp>
          <p:nvSpPr>
            <p:cNvPr id="26" name="Shape 3">
              <a:extLst>
                <a:ext uri="{FF2B5EF4-FFF2-40B4-BE49-F238E27FC236}">
                  <a16:creationId xmlns:a16="http://schemas.microsoft.com/office/drawing/2014/main" id="{D6CB6F11-AFF3-0F39-DCDB-C7CE03389B1D}"/>
                </a:ext>
              </a:extLst>
            </p:cNvPr>
            <p:cNvSpPr/>
            <p:nvPr/>
          </p:nvSpPr>
          <p:spPr>
            <a:xfrm>
              <a:off x="753547" y="6121835"/>
              <a:ext cx="484346" cy="484346"/>
            </a:xfrm>
            <a:prstGeom prst="roundRect">
              <a:avLst>
                <a:gd name="adj" fmla="val 6668"/>
              </a:avLst>
            </a:prstGeom>
            <a:solidFill>
              <a:srgbClr val="303132"/>
            </a:solidFill>
            <a:ln/>
          </p:spPr>
        </p:sp>
        <p:pic>
          <p:nvPicPr>
            <p:cNvPr id="27" name="Image 1" descr="preencoded.png">
              <a:extLst>
                <a:ext uri="{FF2B5EF4-FFF2-40B4-BE49-F238E27FC236}">
                  <a16:creationId xmlns:a16="http://schemas.microsoft.com/office/drawing/2014/main" id="{A1899C20-DA3F-9DD0-6540-30BB2426B091}"/>
                </a:ext>
              </a:extLst>
            </p:cNvPr>
            <p:cNvPicPr>
              <a:picLocks noChangeAspect="1"/>
            </p:cNvPicPr>
            <p:nvPr/>
          </p:nvPicPr>
          <p:blipFill>
            <a:blip r:embed="rId4"/>
            <a:stretch>
              <a:fillRect/>
            </a:stretch>
          </p:blipFill>
          <p:spPr>
            <a:xfrm>
              <a:off x="848975" y="6180533"/>
              <a:ext cx="293489" cy="366951"/>
            </a:xfrm>
            <a:prstGeom prst="rect">
              <a:avLst/>
            </a:prstGeom>
          </p:spPr>
        </p:pic>
      </p:grpSp>
      <p:grpSp>
        <p:nvGrpSpPr>
          <p:cNvPr id="31" name="Group 30">
            <a:extLst>
              <a:ext uri="{FF2B5EF4-FFF2-40B4-BE49-F238E27FC236}">
                <a16:creationId xmlns:a16="http://schemas.microsoft.com/office/drawing/2014/main" id="{3690E032-E42E-0845-0C05-B7CEC22DD59E}"/>
              </a:ext>
            </a:extLst>
          </p:cNvPr>
          <p:cNvGrpSpPr/>
          <p:nvPr/>
        </p:nvGrpSpPr>
        <p:grpSpPr>
          <a:xfrm>
            <a:off x="304007" y="7053502"/>
            <a:ext cx="484346" cy="484346"/>
            <a:chOff x="765711" y="6759888"/>
            <a:chExt cx="484346" cy="484346"/>
          </a:xfrm>
        </p:grpSpPr>
        <p:sp>
          <p:nvSpPr>
            <p:cNvPr id="29" name="Shape 7">
              <a:extLst>
                <a:ext uri="{FF2B5EF4-FFF2-40B4-BE49-F238E27FC236}">
                  <a16:creationId xmlns:a16="http://schemas.microsoft.com/office/drawing/2014/main" id="{2A08F7E7-5FFD-1618-4D98-319BA44765F9}"/>
                </a:ext>
              </a:extLst>
            </p:cNvPr>
            <p:cNvSpPr/>
            <p:nvPr/>
          </p:nvSpPr>
          <p:spPr>
            <a:xfrm>
              <a:off x="765711" y="6759888"/>
              <a:ext cx="484346" cy="484346"/>
            </a:xfrm>
            <a:prstGeom prst="roundRect">
              <a:avLst>
                <a:gd name="adj" fmla="val 6668"/>
              </a:avLst>
            </a:prstGeom>
            <a:solidFill>
              <a:srgbClr val="303132"/>
            </a:solidFill>
            <a:ln/>
          </p:spPr>
        </p:sp>
        <p:pic>
          <p:nvPicPr>
            <p:cNvPr id="30" name="Image 2" descr="preencoded.png">
              <a:extLst>
                <a:ext uri="{FF2B5EF4-FFF2-40B4-BE49-F238E27FC236}">
                  <a16:creationId xmlns:a16="http://schemas.microsoft.com/office/drawing/2014/main" id="{CE716B01-FD59-14EF-886C-B57F02D38048}"/>
                </a:ext>
              </a:extLst>
            </p:cNvPr>
            <p:cNvPicPr>
              <a:picLocks noChangeAspect="1"/>
            </p:cNvPicPr>
            <p:nvPr/>
          </p:nvPicPr>
          <p:blipFill>
            <a:blip r:embed="rId5"/>
            <a:stretch>
              <a:fillRect/>
            </a:stretch>
          </p:blipFill>
          <p:spPr>
            <a:xfrm>
              <a:off x="861139" y="6818586"/>
              <a:ext cx="293489" cy="366951"/>
            </a:xfrm>
            <a:prstGeom prst="rect">
              <a:avLst/>
            </a:prstGeom>
          </p:spPr>
        </p:pic>
      </p:grpSp>
      <p:sp>
        <p:nvSpPr>
          <p:cNvPr id="32" name="Shape 10">
            <a:extLst>
              <a:ext uri="{FF2B5EF4-FFF2-40B4-BE49-F238E27FC236}">
                <a16:creationId xmlns:a16="http://schemas.microsoft.com/office/drawing/2014/main" id="{4C00D8AB-921E-D828-9BA5-BF642CBBDEF9}"/>
              </a:ext>
            </a:extLst>
          </p:cNvPr>
          <p:cNvSpPr/>
          <p:nvPr/>
        </p:nvSpPr>
        <p:spPr>
          <a:xfrm>
            <a:off x="775613" y="5987773"/>
            <a:ext cx="645795" cy="30480"/>
          </a:xfrm>
          <a:prstGeom prst="roundRect">
            <a:avLst>
              <a:gd name="adj" fmla="val 105955"/>
            </a:avLst>
          </a:prstGeom>
          <a:solidFill>
            <a:srgbClr val="494A4B"/>
          </a:solidFill>
          <a:ln/>
        </p:spPr>
      </p:sp>
      <p:sp>
        <p:nvSpPr>
          <p:cNvPr id="33" name="Shape 10">
            <a:extLst>
              <a:ext uri="{FF2B5EF4-FFF2-40B4-BE49-F238E27FC236}">
                <a16:creationId xmlns:a16="http://schemas.microsoft.com/office/drawing/2014/main" id="{0D7C6FAB-9BB9-E67D-2633-34479B657F3B}"/>
              </a:ext>
            </a:extLst>
          </p:cNvPr>
          <p:cNvSpPr/>
          <p:nvPr/>
        </p:nvSpPr>
        <p:spPr>
          <a:xfrm>
            <a:off x="775613" y="7295675"/>
            <a:ext cx="645795" cy="30480"/>
          </a:xfrm>
          <a:prstGeom prst="roundRect">
            <a:avLst>
              <a:gd name="adj" fmla="val 105955"/>
            </a:avLst>
          </a:prstGeom>
          <a:solidFill>
            <a:srgbClr val="494A4B"/>
          </a:solidFill>
          <a:ln/>
        </p:spPr>
      </p:sp>
      <p:sp>
        <p:nvSpPr>
          <p:cNvPr id="34" name="Text 1">
            <a:extLst>
              <a:ext uri="{FF2B5EF4-FFF2-40B4-BE49-F238E27FC236}">
                <a16:creationId xmlns:a16="http://schemas.microsoft.com/office/drawing/2014/main" id="{B13ACE69-9B48-8507-619A-A0D79472215A}"/>
              </a:ext>
            </a:extLst>
          </p:cNvPr>
          <p:cNvSpPr/>
          <p:nvPr/>
        </p:nvSpPr>
        <p:spPr>
          <a:xfrm>
            <a:off x="1504097" y="5873413"/>
            <a:ext cx="2584847" cy="289679"/>
          </a:xfrm>
          <a:prstGeom prst="rect">
            <a:avLst/>
          </a:prstGeom>
          <a:noFill/>
          <a:ln/>
        </p:spPr>
        <p:txBody>
          <a:bodyPr wrap="none" lIns="0" tIns="0" rIns="0" bIns="0" rtlCol="0" anchor="t"/>
          <a:lstStyle/>
          <a:p>
            <a:pPr marL="0" indent="0" algn="l">
              <a:lnSpc>
                <a:spcPts val="2250"/>
              </a:lnSpc>
              <a:buNone/>
            </a:pPr>
            <a:r>
              <a:rPr lang="en-US" sz="2400" b="1" dirty="0">
                <a:solidFill>
                  <a:srgbClr val="E2E6E9"/>
                </a:solidFill>
                <a:latin typeface="Montserrat Bold" pitchFamily="34" charset="0"/>
                <a:ea typeface="Montserrat Bold" pitchFamily="34" charset="-122"/>
                <a:cs typeface="Montserrat Bold" pitchFamily="34" charset="-120"/>
              </a:rPr>
              <a:t>Context-Aware Log Analysis</a:t>
            </a:r>
          </a:p>
        </p:txBody>
      </p:sp>
      <p:sp>
        <p:nvSpPr>
          <p:cNvPr id="35" name="Text 1">
            <a:extLst>
              <a:ext uri="{FF2B5EF4-FFF2-40B4-BE49-F238E27FC236}">
                <a16:creationId xmlns:a16="http://schemas.microsoft.com/office/drawing/2014/main" id="{AC19CA08-398E-A829-3BDC-4D49036E28FE}"/>
              </a:ext>
            </a:extLst>
          </p:cNvPr>
          <p:cNvSpPr/>
          <p:nvPr/>
        </p:nvSpPr>
        <p:spPr>
          <a:xfrm>
            <a:off x="1504095" y="7166075"/>
            <a:ext cx="2584847" cy="289679"/>
          </a:xfrm>
          <a:prstGeom prst="rect">
            <a:avLst/>
          </a:prstGeom>
          <a:noFill/>
          <a:ln/>
        </p:spPr>
        <p:txBody>
          <a:bodyPr wrap="none" lIns="0" tIns="0" rIns="0" bIns="0" rtlCol="0" anchor="t"/>
          <a:lstStyle/>
          <a:p>
            <a:pPr marL="0" indent="0" algn="l">
              <a:lnSpc>
                <a:spcPts val="2250"/>
              </a:lnSpc>
              <a:buNone/>
            </a:pPr>
            <a:r>
              <a:rPr lang="en-US" sz="2400" b="1" dirty="0">
                <a:solidFill>
                  <a:srgbClr val="E2E6E9"/>
                </a:solidFill>
                <a:latin typeface="Montserrat Bold" pitchFamily="34" charset="0"/>
                <a:ea typeface="Montserrat Bold" pitchFamily="34" charset="-122"/>
                <a:cs typeface="Montserrat Bold" pitchFamily="34" charset="-120"/>
              </a:rPr>
              <a:t>Cybersecurity Awareness and Training</a:t>
            </a:r>
          </a:p>
        </p:txBody>
      </p:sp>
      <p:sp>
        <p:nvSpPr>
          <p:cNvPr id="36" name="Text 0">
            <a:extLst>
              <a:ext uri="{FF2B5EF4-FFF2-40B4-BE49-F238E27FC236}">
                <a16:creationId xmlns:a16="http://schemas.microsoft.com/office/drawing/2014/main" id="{2C5297CD-CC9A-326D-9E73-F6FA9FCA4371}"/>
              </a:ext>
            </a:extLst>
          </p:cNvPr>
          <p:cNvSpPr/>
          <p:nvPr/>
        </p:nvSpPr>
        <p:spPr>
          <a:xfrm>
            <a:off x="296804" y="414635"/>
            <a:ext cx="13111644" cy="1402556"/>
          </a:xfrm>
          <a:prstGeom prst="rect">
            <a:avLst/>
          </a:prstGeom>
          <a:noFill/>
          <a:ln/>
        </p:spPr>
        <p:txBody>
          <a:bodyPr wrap="squar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RAG framework for Cybersecurity</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par>
                                <p:cTn id="29" presetID="16" presetClass="entr" presetSubtype="2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par>
                                <p:cTn id="37" presetID="16" presetClass="entr" presetSubtype="21"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par>
                                <p:cTn id="40" presetID="16" presetClass="entr" presetSubtype="21"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arn(inVertical)">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par>
                                <p:cTn id="51" presetID="16" presetClass="entr" presetSubtype="21"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par>
                                <p:cTn id="54" presetID="16" presetClass="entr" presetSubtype="21"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arn(inVertical)">
                                      <p:cBhvr>
                                        <p:cTn id="56" dur="500"/>
                                        <p:tgtEl>
                                          <p:spTgt spid="17"/>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arn(inVertical)">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barn(inVertical)">
                                      <p:cBhvr>
                                        <p:cTn id="64" dur="500"/>
                                        <p:tgtEl>
                                          <p:spTgt spid="28"/>
                                        </p:tgtEl>
                                      </p:cBhvr>
                                    </p:animEffect>
                                  </p:childTnLst>
                                </p:cTn>
                              </p:par>
                              <p:par>
                                <p:cTn id="65" presetID="16" presetClass="entr" presetSubtype="21"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arn(inVertical)">
                                      <p:cBhvr>
                                        <p:cTn id="67" dur="500"/>
                                        <p:tgtEl>
                                          <p:spTgt spid="32"/>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barn(inVertical)">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barn(inVertical)">
                                      <p:cBhvr>
                                        <p:cTn id="75" dur="500"/>
                                        <p:tgtEl>
                                          <p:spTgt spid="31"/>
                                        </p:tgtEl>
                                      </p:cBhvr>
                                    </p:animEffect>
                                  </p:childTnLst>
                                </p:cTn>
                              </p:par>
                              <p:par>
                                <p:cTn id="76" presetID="16" presetClass="entr" presetSubtype="21"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barn(inVertical)">
                                      <p:cBhvr>
                                        <p:cTn id="78" dur="500"/>
                                        <p:tgtEl>
                                          <p:spTgt spid="3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barn(inVertical)">
                                      <p:cBhvr>
                                        <p:cTn id="8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34"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57533-B8EA-AC73-E1C0-911C54F60105}"/>
            </a:ext>
          </a:extLst>
        </p:cNvPr>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BA897E0B-68D2-4E59-790C-75177AEE0DC5}"/>
              </a:ext>
            </a:extLst>
          </p:cNvPr>
          <p:cNvGraphicFramePr>
            <a:graphicFrameLocks noGrp="1"/>
          </p:cNvGraphicFramePr>
          <p:nvPr>
            <p:extLst>
              <p:ext uri="{D42A27DB-BD31-4B8C-83A1-F6EECF244321}">
                <p14:modId xmlns:p14="http://schemas.microsoft.com/office/powerpoint/2010/main" val="3270782636"/>
              </p:ext>
            </p:extLst>
          </p:nvPr>
        </p:nvGraphicFramePr>
        <p:xfrm>
          <a:off x="127000" y="1309648"/>
          <a:ext cx="14363700" cy="6805651"/>
        </p:xfrm>
        <a:graphic>
          <a:graphicData uri="http://schemas.openxmlformats.org/drawingml/2006/table">
            <a:tbl>
              <a:tblPr firstRow="1" bandRow="1">
                <a:tableStyleId>{073A0DAA-6AF3-43AB-8588-CEC1D06C72B9}</a:tableStyleId>
              </a:tblPr>
              <a:tblGrid>
                <a:gridCol w="2819400">
                  <a:extLst>
                    <a:ext uri="{9D8B030D-6E8A-4147-A177-3AD203B41FA5}">
                      <a16:colId xmlns:a16="http://schemas.microsoft.com/office/drawing/2014/main" val="242504617"/>
                    </a:ext>
                  </a:extLst>
                </a:gridCol>
                <a:gridCol w="3810000">
                  <a:extLst>
                    <a:ext uri="{9D8B030D-6E8A-4147-A177-3AD203B41FA5}">
                      <a16:colId xmlns:a16="http://schemas.microsoft.com/office/drawing/2014/main" val="3588900032"/>
                    </a:ext>
                  </a:extLst>
                </a:gridCol>
                <a:gridCol w="4025900">
                  <a:extLst>
                    <a:ext uri="{9D8B030D-6E8A-4147-A177-3AD203B41FA5}">
                      <a16:colId xmlns:a16="http://schemas.microsoft.com/office/drawing/2014/main" val="3027005667"/>
                    </a:ext>
                  </a:extLst>
                </a:gridCol>
                <a:gridCol w="3708400">
                  <a:extLst>
                    <a:ext uri="{9D8B030D-6E8A-4147-A177-3AD203B41FA5}">
                      <a16:colId xmlns:a16="http://schemas.microsoft.com/office/drawing/2014/main" val="308515304"/>
                    </a:ext>
                  </a:extLst>
                </a:gridCol>
              </a:tblGrid>
              <a:tr h="405561">
                <a:tc>
                  <a:txBody>
                    <a:bodyPr/>
                    <a:lstStyle/>
                    <a:p>
                      <a:pPr algn="ctr"/>
                      <a:r>
                        <a:rPr lang="en-US" dirty="0"/>
                        <a:t>Content</a:t>
                      </a:r>
                    </a:p>
                  </a:txBody>
                  <a:tcPr/>
                </a:tc>
                <a:tc>
                  <a:txBody>
                    <a:bodyPr/>
                    <a:lstStyle/>
                    <a:p>
                      <a:pPr algn="ctr"/>
                      <a:r>
                        <a:rPr lang="en-US" dirty="0"/>
                        <a:t>Purpose</a:t>
                      </a:r>
                    </a:p>
                  </a:txBody>
                  <a:tcPr/>
                </a:tc>
                <a:tc>
                  <a:txBody>
                    <a:bodyPr/>
                    <a:lstStyle/>
                    <a:p>
                      <a:pPr algn="ctr"/>
                      <a:r>
                        <a:rPr lang="en-US" dirty="0"/>
                        <a:t>Tool/Library</a:t>
                      </a:r>
                    </a:p>
                  </a:txBody>
                  <a:tcPr/>
                </a:tc>
                <a:tc>
                  <a:txBody>
                    <a:bodyPr/>
                    <a:lstStyle/>
                    <a:p>
                      <a:pPr algn="ctr"/>
                      <a:r>
                        <a:rPr lang="en-US" dirty="0"/>
                        <a:t>Remarks</a:t>
                      </a:r>
                    </a:p>
                  </a:txBody>
                  <a:tcPr/>
                </a:tc>
                <a:extLst>
                  <a:ext uri="{0D108BD9-81ED-4DB2-BD59-A6C34878D82A}">
                    <a16:rowId xmlns:a16="http://schemas.microsoft.com/office/drawing/2014/main" val="1260314194"/>
                  </a:ext>
                </a:extLst>
              </a:tr>
              <a:tr h="1300018">
                <a:tc>
                  <a:txBody>
                    <a:bodyPr/>
                    <a:lstStyle/>
                    <a:p>
                      <a:r>
                        <a:rPr lang="en-US" dirty="0"/>
                        <a:t>Embedding Model</a:t>
                      </a:r>
                    </a:p>
                  </a:txBody>
                  <a:tcPr/>
                </a:tc>
                <a:tc>
                  <a:txBody>
                    <a:bodyPr/>
                    <a:lstStyle/>
                    <a:p>
                      <a:r>
                        <a:rPr lang="en-US" dirty="0"/>
                        <a:t>Converts text into dense vector embeddings</a:t>
                      </a:r>
                    </a:p>
                  </a:txBody>
                  <a:tcPr/>
                </a:tc>
                <a:tc>
                  <a:txBody>
                    <a:bodyPr/>
                    <a:lstStyle/>
                    <a:p>
                      <a:r>
                        <a:rPr lang="en-US" dirty="0" err="1"/>
                        <a:t>HuggingFaceEmbedding</a:t>
                      </a:r>
                      <a:r>
                        <a:rPr lang="en-US" dirty="0"/>
                        <a:t> from llama-index-embeddings-</a:t>
                      </a:r>
                      <a:r>
                        <a:rPr lang="en-US" dirty="0" err="1"/>
                        <a:t>huggingface</a:t>
                      </a:r>
                      <a:endParaRPr lang="en-US" dirty="0"/>
                    </a:p>
                  </a:txBody>
                  <a:tcPr/>
                </a:tc>
                <a:tc>
                  <a:txBody>
                    <a:bodyPr/>
                    <a:lstStyle/>
                    <a:p>
                      <a:r>
                        <a:rPr lang="en-US" dirty="0"/>
                        <a:t>"BAAI/bge-small-en-v1.5" from Hugging Face</a:t>
                      </a:r>
                    </a:p>
                  </a:txBody>
                  <a:tcPr/>
                </a:tc>
                <a:extLst>
                  <a:ext uri="{0D108BD9-81ED-4DB2-BD59-A6C34878D82A}">
                    <a16:rowId xmlns:a16="http://schemas.microsoft.com/office/drawing/2014/main" val="4231031597"/>
                  </a:ext>
                </a:extLst>
              </a:tr>
              <a:tr h="700010">
                <a:tc>
                  <a:txBody>
                    <a:bodyPr/>
                    <a:lstStyle/>
                    <a:p>
                      <a:r>
                        <a:rPr lang="en-US" dirty="0"/>
                        <a:t>Vector Store Index</a:t>
                      </a:r>
                    </a:p>
                  </a:txBody>
                  <a:tcPr/>
                </a:tc>
                <a:tc>
                  <a:txBody>
                    <a:bodyPr/>
                    <a:lstStyle/>
                    <a:p>
                      <a:r>
                        <a:rPr lang="en-US" dirty="0"/>
                        <a:t>Creates an index from document embeddings</a:t>
                      </a:r>
                    </a:p>
                  </a:txBody>
                  <a:tcPr/>
                </a:tc>
                <a:tc>
                  <a:txBody>
                    <a:bodyPr/>
                    <a:lstStyle/>
                    <a:p>
                      <a:r>
                        <a:rPr lang="en-US" dirty="0" err="1"/>
                        <a:t>VectorStoreIndex</a:t>
                      </a:r>
                      <a:r>
                        <a:rPr lang="en-US" dirty="0"/>
                        <a:t> from </a:t>
                      </a:r>
                      <a:r>
                        <a:rPr lang="en-US" dirty="0" err="1"/>
                        <a:t>llama_index</a:t>
                      </a:r>
                      <a:endParaRPr lang="en-US" dirty="0"/>
                    </a:p>
                  </a:txBody>
                  <a:tcPr/>
                </a:tc>
                <a:tc>
                  <a:txBody>
                    <a:bodyPr/>
                    <a:lstStyle/>
                    <a:p>
                      <a:r>
                        <a:rPr lang="en-US" dirty="0"/>
                        <a:t>Index is used to support similarity search</a:t>
                      </a:r>
                    </a:p>
                  </a:txBody>
                  <a:tcPr/>
                </a:tc>
                <a:extLst>
                  <a:ext uri="{0D108BD9-81ED-4DB2-BD59-A6C34878D82A}">
                    <a16:rowId xmlns:a16="http://schemas.microsoft.com/office/drawing/2014/main" val="310435726"/>
                  </a:ext>
                </a:extLst>
              </a:tr>
              <a:tr h="1000014">
                <a:tc>
                  <a:txBody>
                    <a:bodyPr/>
                    <a:lstStyle/>
                    <a:p>
                      <a:r>
                        <a:rPr lang="en-US" dirty="0"/>
                        <a:t>Retriever</a:t>
                      </a:r>
                    </a:p>
                  </a:txBody>
                  <a:tcPr/>
                </a:tc>
                <a:tc>
                  <a:txBody>
                    <a:bodyPr/>
                    <a:lstStyle/>
                    <a:p>
                      <a:r>
                        <a:rPr lang="en-US" dirty="0"/>
                        <a:t>Finds relevant documents based on a query</a:t>
                      </a:r>
                    </a:p>
                  </a:txBody>
                  <a:tcPr/>
                </a:tc>
                <a:tc>
                  <a:txBody>
                    <a:bodyPr/>
                    <a:lstStyle/>
                    <a:p>
                      <a:r>
                        <a:rPr lang="en-US" dirty="0" err="1"/>
                        <a:t>VectorIndexRetriever</a:t>
                      </a:r>
                      <a:r>
                        <a:rPr lang="en-US" dirty="0"/>
                        <a:t> from </a:t>
                      </a:r>
                      <a:r>
                        <a:rPr lang="en-US" dirty="0" err="1"/>
                        <a:t>llama_index</a:t>
                      </a:r>
                      <a:endParaRPr lang="en-US" dirty="0"/>
                    </a:p>
                  </a:txBody>
                  <a:tcPr/>
                </a:tc>
                <a:tc>
                  <a:txBody>
                    <a:bodyPr/>
                    <a:lstStyle/>
                    <a:p>
                      <a:r>
                        <a:rPr lang="en-US" dirty="0"/>
                        <a:t>Retrieves top k documents (</a:t>
                      </a:r>
                      <a:r>
                        <a:rPr lang="en-US" dirty="0" err="1"/>
                        <a:t>top_k</a:t>
                      </a:r>
                      <a:r>
                        <a:rPr lang="en-US" dirty="0"/>
                        <a:t>=3) based on similarity</a:t>
                      </a:r>
                    </a:p>
                  </a:txBody>
                  <a:tcPr/>
                </a:tc>
                <a:extLst>
                  <a:ext uri="{0D108BD9-81ED-4DB2-BD59-A6C34878D82A}">
                    <a16:rowId xmlns:a16="http://schemas.microsoft.com/office/drawing/2014/main" val="448884327"/>
                  </a:ext>
                </a:extLst>
              </a:tr>
              <a:tr h="700010">
                <a:tc>
                  <a:txBody>
                    <a:bodyPr/>
                    <a:lstStyle/>
                    <a:p>
                      <a:r>
                        <a:rPr lang="en-US" dirty="0"/>
                        <a:t>Postprocessor</a:t>
                      </a:r>
                    </a:p>
                  </a:txBody>
                  <a:tcPr/>
                </a:tc>
                <a:tc>
                  <a:txBody>
                    <a:bodyPr/>
                    <a:lstStyle/>
                    <a:p>
                      <a:r>
                        <a:rPr lang="en-US" dirty="0"/>
                        <a:t>Filters results based on similarity cutoff</a:t>
                      </a:r>
                    </a:p>
                  </a:txBody>
                  <a:tcPr/>
                </a:tc>
                <a:tc>
                  <a:txBody>
                    <a:bodyPr/>
                    <a:lstStyle/>
                    <a:p>
                      <a:r>
                        <a:rPr lang="en-US" dirty="0" err="1"/>
                        <a:t>SimilarityPostprocessor</a:t>
                      </a:r>
                      <a:r>
                        <a:rPr lang="en-US" dirty="0"/>
                        <a:t> from </a:t>
                      </a:r>
                      <a:r>
                        <a:rPr lang="en-US" dirty="0" err="1"/>
                        <a:t>llama_index</a:t>
                      </a:r>
                      <a:endParaRPr lang="en-US" dirty="0"/>
                    </a:p>
                  </a:txBody>
                  <a:tcPr/>
                </a:tc>
                <a:tc>
                  <a:txBody>
                    <a:bodyPr/>
                    <a:lstStyle/>
                    <a:p>
                      <a:r>
                        <a:rPr lang="en-US" dirty="0"/>
                        <a:t>Filters out results with similarity &lt; 0.5</a:t>
                      </a:r>
                    </a:p>
                  </a:txBody>
                  <a:tcPr/>
                </a:tc>
                <a:extLst>
                  <a:ext uri="{0D108BD9-81ED-4DB2-BD59-A6C34878D82A}">
                    <a16:rowId xmlns:a16="http://schemas.microsoft.com/office/drawing/2014/main" val="4001999053"/>
                  </a:ext>
                </a:extLst>
              </a:tr>
              <a:tr h="1000014">
                <a:tc>
                  <a:txBody>
                    <a:bodyPr/>
                    <a:lstStyle/>
                    <a:p>
                      <a:r>
                        <a:rPr lang="en-US" dirty="0"/>
                        <a:t>Language Model (LM)</a:t>
                      </a:r>
                    </a:p>
                  </a:txBody>
                  <a:tcPr/>
                </a:tc>
                <a:tc>
                  <a:txBody>
                    <a:bodyPr/>
                    <a:lstStyle/>
                    <a:p>
                      <a:r>
                        <a:rPr lang="en-US" dirty="0"/>
                        <a:t>Generates responses based on prompts and/or context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rPr>
                        <a:t>TheBloke</a:t>
                      </a:r>
                      <a:r>
                        <a:rPr lang="en-US" sz="1800" b="0" kern="1200" dirty="0">
                          <a:solidFill>
                            <a:schemeClr val="dk1"/>
                          </a:solidFill>
                          <a:effectLst/>
                        </a:rPr>
                        <a:t>/Mistral-7B-Instruct-v0.2-GPTQ</a:t>
                      </a:r>
                      <a:endParaRPr lang="en-US" sz="1800" b="0" kern="1200" dirty="0">
                        <a:solidFill>
                          <a:schemeClr val="dk1"/>
                        </a:solidFill>
                        <a:effectLst/>
                        <a:latin typeface="+mn-lt"/>
                        <a:ea typeface="+mn-ea"/>
                        <a:cs typeface="+mn-cs"/>
                      </a:endParaRPr>
                    </a:p>
                  </a:txBody>
                  <a:tcPr/>
                </a:tc>
                <a:tc>
                  <a:txBody>
                    <a:bodyPr/>
                    <a:lstStyle/>
                    <a:p>
                      <a:r>
                        <a:rPr lang="en-US" dirty="0"/>
                        <a:t>7B parameters, fast inference</a:t>
                      </a:r>
                    </a:p>
                  </a:txBody>
                  <a:tcPr/>
                </a:tc>
                <a:extLst>
                  <a:ext uri="{0D108BD9-81ED-4DB2-BD59-A6C34878D82A}">
                    <a16:rowId xmlns:a16="http://schemas.microsoft.com/office/drawing/2014/main" val="39423739"/>
                  </a:ext>
                </a:extLst>
              </a:tr>
              <a:tr h="700010">
                <a:tc>
                  <a:txBody>
                    <a:bodyPr/>
                    <a:lstStyle/>
                    <a:p>
                      <a:r>
                        <a:rPr lang="en-US" dirty="0"/>
                        <a:t>Tokenizer</a:t>
                      </a:r>
                    </a:p>
                  </a:txBody>
                  <a:tcPr/>
                </a:tc>
                <a:tc>
                  <a:txBody>
                    <a:bodyPr/>
                    <a:lstStyle/>
                    <a:p>
                      <a:r>
                        <a:rPr lang="en-US" dirty="0"/>
                        <a:t>Tokenizes inputs to be fed into the LLM</a:t>
                      </a:r>
                    </a:p>
                  </a:txBody>
                  <a:tcPr/>
                </a:tc>
                <a:tc>
                  <a:txBody>
                    <a:bodyPr/>
                    <a:lstStyle/>
                    <a:p>
                      <a:r>
                        <a:rPr lang="en-US" dirty="0" err="1"/>
                        <a:t>AutoTokenizer</a:t>
                      </a:r>
                      <a:r>
                        <a:rPr lang="en-US" dirty="0"/>
                        <a:t> from transformers</a:t>
                      </a:r>
                    </a:p>
                  </a:txBody>
                  <a:tcPr/>
                </a:tc>
                <a:tc>
                  <a:txBody>
                    <a:bodyPr/>
                    <a:lstStyle/>
                    <a:p>
                      <a:endParaRPr lang="en-US" dirty="0"/>
                    </a:p>
                  </a:txBody>
                  <a:tcPr/>
                </a:tc>
                <a:extLst>
                  <a:ext uri="{0D108BD9-81ED-4DB2-BD59-A6C34878D82A}">
                    <a16:rowId xmlns:a16="http://schemas.microsoft.com/office/drawing/2014/main" val="446208773"/>
                  </a:ext>
                </a:extLst>
              </a:tr>
              <a:tr h="1000014">
                <a:tc>
                  <a:txBody>
                    <a:bodyPr/>
                    <a:lstStyle/>
                    <a:p>
                      <a:r>
                        <a:rPr lang="en-US" dirty="0"/>
                        <a:t>Inference</a:t>
                      </a:r>
                    </a:p>
                  </a:txBody>
                  <a:tcPr/>
                </a:tc>
                <a:tc>
                  <a:txBody>
                    <a:bodyPr/>
                    <a:lstStyle/>
                    <a:p>
                      <a:r>
                        <a:rPr lang="en-US" dirty="0"/>
                        <a:t>Generates text response from model output</a:t>
                      </a:r>
                    </a:p>
                  </a:txBody>
                  <a:tcPr/>
                </a:tc>
                <a:tc>
                  <a:txBody>
                    <a:bodyPr/>
                    <a:lstStyle/>
                    <a:p>
                      <a:r>
                        <a:rPr lang="en-US" dirty="0"/>
                        <a:t>.generate() from Hugging Face Transformers</a:t>
                      </a:r>
                    </a:p>
                  </a:txBody>
                  <a:tcPr/>
                </a:tc>
                <a:tc>
                  <a:txBody>
                    <a:bodyPr/>
                    <a:lstStyle/>
                    <a:p>
                      <a:r>
                        <a:rPr lang="en-US" dirty="0"/>
                        <a:t>Sets </a:t>
                      </a:r>
                      <a:r>
                        <a:rPr lang="en-US" dirty="0" err="1"/>
                        <a:t>max_new_tokens</a:t>
                      </a:r>
                      <a:r>
                        <a:rPr lang="en-US" dirty="0"/>
                        <a:t>, uses </a:t>
                      </a:r>
                      <a:r>
                        <a:rPr lang="en-US" dirty="0" err="1"/>
                        <a:t>attention_mask</a:t>
                      </a:r>
                      <a:r>
                        <a:rPr lang="en-US" dirty="0"/>
                        <a:t>, </a:t>
                      </a:r>
                      <a:r>
                        <a:rPr lang="en-US" dirty="0" err="1"/>
                        <a:t>pad_token_id</a:t>
                      </a:r>
                      <a:r>
                        <a:rPr lang="en-US" dirty="0"/>
                        <a:t>, </a:t>
                      </a:r>
                      <a:r>
                        <a:rPr lang="en-US" dirty="0" err="1"/>
                        <a:t>etc</a:t>
                      </a:r>
                      <a:endParaRPr lang="en-US" dirty="0"/>
                    </a:p>
                  </a:txBody>
                  <a:tcPr/>
                </a:tc>
                <a:extLst>
                  <a:ext uri="{0D108BD9-81ED-4DB2-BD59-A6C34878D82A}">
                    <a16:rowId xmlns:a16="http://schemas.microsoft.com/office/drawing/2014/main" val="975500615"/>
                  </a:ext>
                </a:extLst>
              </a:tr>
            </a:tbl>
          </a:graphicData>
        </a:graphic>
      </p:graphicFrame>
      <p:sp>
        <p:nvSpPr>
          <p:cNvPr id="17" name="Text 0">
            <a:extLst>
              <a:ext uri="{FF2B5EF4-FFF2-40B4-BE49-F238E27FC236}">
                <a16:creationId xmlns:a16="http://schemas.microsoft.com/office/drawing/2014/main" id="{811E1BD7-FAF9-92E9-0F21-59539A4E2F71}"/>
              </a:ext>
            </a:extLst>
          </p:cNvPr>
          <p:cNvSpPr/>
          <p:nvPr/>
        </p:nvSpPr>
        <p:spPr>
          <a:xfrm>
            <a:off x="396518" y="380722"/>
            <a:ext cx="11547158" cy="579477"/>
          </a:xfrm>
          <a:prstGeom prst="rect">
            <a:avLst/>
          </a:prstGeom>
          <a:noFill/>
          <a:ln/>
        </p:spPr>
        <p:txBody>
          <a:bodyPr wrap="none" lIns="0" tIns="0" rIns="0" bIns="0" rtlCol="0" anchor="t"/>
          <a:lstStyle/>
          <a:p>
            <a:pPr marL="0" indent="0" algn="l">
              <a:lnSpc>
                <a:spcPts val="4550"/>
              </a:lnSpc>
              <a:buNone/>
            </a:pPr>
            <a:r>
              <a:rPr lang="en-US" sz="3650" b="1" dirty="0">
                <a:solidFill>
                  <a:srgbClr val="FFFFFF"/>
                </a:solidFill>
                <a:latin typeface="Montserrat Bold" pitchFamily="34" charset="0"/>
                <a:ea typeface="Montserrat Bold" pitchFamily="34" charset="-122"/>
                <a:cs typeface="Montserrat Bold" pitchFamily="34" charset="-120"/>
              </a:rPr>
              <a:t>RAG-based LLM PoC: Tools Used</a:t>
            </a:r>
            <a:endParaRPr lang="en-US" sz="3650" dirty="0"/>
          </a:p>
        </p:txBody>
      </p:sp>
    </p:spTree>
    <p:extLst>
      <p:ext uri="{BB962C8B-B14F-4D97-AF65-F5344CB8AC3E}">
        <p14:creationId xmlns:p14="http://schemas.microsoft.com/office/powerpoint/2010/main" val="61537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grpSp>
        <p:nvGrpSpPr>
          <p:cNvPr id="95" name="Group 30">
            <a:extLst>
              <a:ext uri="{FF2B5EF4-FFF2-40B4-BE49-F238E27FC236}">
                <a16:creationId xmlns:a16="http://schemas.microsoft.com/office/drawing/2014/main" id="{65159EFE-AFC4-1147-165B-4FFB021415A5}"/>
              </a:ext>
            </a:extLst>
          </p:cNvPr>
          <p:cNvGrpSpPr/>
          <p:nvPr/>
        </p:nvGrpSpPr>
        <p:grpSpPr>
          <a:xfrm>
            <a:off x="3869829" y="1624640"/>
            <a:ext cx="998914" cy="642449"/>
            <a:chOff x="0" y="0"/>
            <a:chExt cx="2017078" cy="672904"/>
          </a:xfrm>
        </p:grpSpPr>
        <p:sp>
          <p:nvSpPr>
            <p:cNvPr id="96" name="Freeform 31">
              <a:extLst>
                <a:ext uri="{FF2B5EF4-FFF2-40B4-BE49-F238E27FC236}">
                  <a16:creationId xmlns:a16="http://schemas.microsoft.com/office/drawing/2014/main" id="{1BA06CA1-785B-7AF8-B7CE-F73FBAA04A35}"/>
                </a:ext>
              </a:extLst>
            </p:cNvPr>
            <p:cNvSpPr/>
            <p:nvPr/>
          </p:nvSpPr>
          <p:spPr>
            <a:xfrm>
              <a:off x="0" y="0"/>
              <a:ext cx="2017078" cy="672904"/>
            </a:xfrm>
            <a:custGeom>
              <a:avLst/>
              <a:gdLst/>
              <a:ahLst/>
              <a:cxnLst/>
              <a:rect l="l" t="t" r="r" b="b"/>
              <a:pathLst>
                <a:path w="2017078" h="672904">
                  <a:moveTo>
                    <a:pt x="2017078" y="336452"/>
                  </a:moveTo>
                  <a:lnTo>
                    <a:pt x="1610678" y="0"/>
                  </a:lnTo>
                  <a:lnTo>
                    <a:pt x="1610678" y="203200"/>
                  </a:lnTo>
                  <a:lnTo>
                    <a:pt x="0" y="203200"/>
                  </a:lnTo>
                  <a:lnTo>
                    <a:pt x="0" y="469704"/>
                  </a:lnTo>
                  <a:lnTo>
                    <a:pt x="1610678" y="469704"/>
                  </a:lnTo>
                  <a:lnTo>
                    <a:pt x="1610678" y="672904"/>
                  </a:lnTo>
                  <a:lnTo>
                    <a:pt x="2017078" y="336452"/>
                  </a:lnTo>
                  <a:close/>
                </a:path>
              </a:pathLst>
            </a:custGeom>
            <a:solidFill>
              <a:srgbClr val="0097B2"/>
            </a:solidFill>
          </p:spPr>
        </p:sp>
        <p:sp>
          <p:nvSpPr>
            <p:cNvPr id="97" name="TextBox 32">
              <a:extLst>
                <a:ext uri="{FF2B5EF4-FFF2-40B4-BE49-F238E27FC236}">
                  <a16:creationId xmlns:a16="http://schemas.microsoft.com/office/drawing/2014/main" id="{F83AABCF-0451-537B-E03D-AE4A661192B4}"/>
                </a:ext>
              </a:extLst>
            </p:cNvPr>
            <p:cNvSpPr txBox="1"/>
            <p:nvPr/>
          </p:nvSpPr>
          <p:spPr>
            <a:xfrm>
              <a:off x="0" y="165100"/>
              <a:ext cx="1915478" cy="304604"/>
            </a:xfrm>
            <a:prstGeom prst="rect">
              <a:avLst/>
            </a:prstGeom>
          </p:spPr>
          <p:txBody>
            <a:bodyPr lIns="50800" tIns="50800" rIns="50800" bIns="50800" rtlCol="0" anchor="ctr"/>
            <a:lstStyle/>
            <a:p>
              <a:pPr algn="ctr">
                <a:lnSpc>
                  <a:spcPts val="2659"/>
                </a:lnSpc>
              </a:pPr>
              <a:endParaRPr sz="1600" dirty="0"/>
            </a:p>
          </p:txBody>
        </p:sp>
      </p:grpSp>
      <p:grpSp>
        <p:nvGrpSpPr>
          <p:cNvPr id="98" name="Group 33">
            <a:extLst>
              <a:ext uri="{FF2B5EF4-FFF2-40B4-BE49-F238E27FC236}">
                <a16:creationId xmlns:a16="http://schemas.microsoft.com/office/drawing/2014/main" id="{0738D9C4-86FA-972E-D42F-5B658CD4631C}"/>
              </a:ext>
            </a:extLst>
          </p:cNvPr>
          <p:cNvGrpSpPr/>
          <p:nvPr/>
        </p:nvGrpSpPr>
        <p:grpSpPr>
          <a:xfrm>
            <a:off x="9471527" y="1653416"/>
            <a:ext cx="1191870" cy="642449"/>
            <a:chOff x="0" y="0"/>
            <a:chExt cx="2017078" cy="672904"/>
          </a:xfrm>
        </p:grpSpPr>
        <p:sp>
          <p:nvSpPr>
            <p:cNvPr id="99" name="Freeform 34">
              <a:extLst>
                <a:ext uri="{FF2B5EF4-FFF2-40B4-BE49-F238E27FC236}">
                  <a16:creationId xmlns:a16="http://schemas.microsoft.com/office/drawing/2014/main" id="{A4039B7E-4F42-1EBC-4411-2F29CC540229}"/>
                </a:ext>
              </a:extLst>
            </p:cNvPr>
            <p:cNvSpPr/>
            <p:nvPr/>
          </p:nvSpPr>
          <p:spPr>
            <a:xfrm>
              <a:off x="0" y="0"/>
              <a:ext cx="2017078" cy="672904"/>
            </a:xfrm>
            <a:custGeom>
              <a:avLst/>
              <a:gdLst/>
              <a:ahLst/>
              <a:cxnLst/>
              <a:rect l="l" t="t" r="r" b="b"/>
              <a:pathLst>
                <a:path w="2017078" h="672904">
                  <a:moveTo>
                    <a:pt x="2017078" y="336452"/>
                  </a:moveTo>
                  <a:lnTo>
                    <a:pt x="1610678" y="0"/>
                  </a:lnTo>
                  <a:lnTo>
                    <a:pt x="1610678" y="203200"/>
                  </a:lnTo>
                  <a:lnTo>
                    <a:pt x="0" y="203200"/>
                  </a:lnTo>
                  <a:lnTo>
                    <a:pt x="0" y="469704"/>
                  </a:lnTo>
                  <a:lnTo>
                    <a:pt x="1610678" y="469704"/>
                  </a:lnTo>
                  <a:lnTo>
                    <a:pt x="1610678" y="672904"/>
                  </a:lnTo>
                  <a:lnTo>
                    <a:pt x="2017078" y="336452"/>
                  </a:lnTo>
                  <a:close/>
                </a:path>
              </a:pathLst>
            </a:custGeom>
            <a:solidFill>
              <a:srgbClr val="0097B2"/>
            </a:solidFill>
          </p:spPr>
        </p:sp>
        <p:sp>
          <p:nvSpPr>
            <p:cNvPr id="100" name="TextBox 35">
              <a:extLst>
                <a:ext uri="{FF2B5EF4-FFF2-40B4-BE49-F238E27FC236}">
                  <a16:creationId xmlns:a16="http://schemas.microsoft.com/office/drawing/2014/main" id="{74892839-78F3-744A-82E1-EB8B96FEA6A7}"/>
                </a:ext>
              </a:extLst>
            </p:cNvPr>
            <p:cNvSpPr txBox="1"/>
            <p:nvPr/>
          </p:nvSpPr>
          <p:spPr>
            <a:xfrm>
              <a:off x="0" y="165100"/>
              <a:ext cx="1915478" cy="304604"/>
            </a:xfrm>
            <a:prstGeom prst="rect">
              <a:avLst/>
            </a:prstGeom>
          </p:spPr>
          <p:txBody>
            <a:bodyPr lIns="50800" tIns="50800" rIns="50800" bIns="50800" rtlCol="0" anchor="ctr"/>
            <a:lstStyle/>
            <a:p>
              <a:pPr algn="ctr">
                <a:lnSpc>
                  <a:spcPts val="2659"/>
                </a:lnSpc>
              </a:pPr>
              <a:endParaRPr sz="1600"/>
            </a:p>
          </p:txBody>
        </p:sp>
      </p:grpSp>
      <p:grpSp>
        <p:nvGrpSpPr>
          <p:cNvPr id="101" name="Group 36">
            <a:extLst>
              <a:ext uri="{FF2B5EF4-FFF2-40B4-BE49-F238E27FC236}">
                <a16:creationId xmlns:a16="http://schemas.microsoft.com/office/drawing/2014/main" id="{BC745916-1BCF-DBE9-E05D-D8B7E1624C88}"/>
              </a:ext>
            </a:extLst>
          </p:cNvPr>
          <p:cNvGrpSpPr/>
          <p:nvPr/>
        </p:nvGrpSpPr>
        <p:grpSpPr>
          <a:xfrm rot="-10800000">
            <a:off x="13037118" y="3601860"/>
            <a:ext cx="1195738" cy="642449"/>
            <a:chOff x="0" y="0"/>
            <a:chExt cx="996129" cy="672904"/>
          </a:xfrm>
        </p:grpSpPr>
        <p:sp>
          <p:nvSpPr>
            <p:cNvPr id="102" name="Freeform 37">
              <a:extLst>
                <a:ext uri="{FF2B5EF4-FFF2-40B4-BE49-F238E27FC236}">
                  <a16:creationId xmlns:a16="http://schemas.microsoft.com/office/drawing/2014/main" id="{6EDC4340-D6BA-5267-3DC8-4F9519C6ACC5}"/>
                </a:ext>
              </a:extLst>
            </p:cNvPr>
            <p:cNvSpPr/>
            <p:nvPr/>
          </p:nvSpPr>
          <p:spPr>
            <a:xfrm>
              <a:off x="0" y="0"/>
              <a:ext cx="996129" cy="672904"/>
            </a:xfrm>
            <a:custGeom>
              <a:avLst/>
              <a:gdLst/>
              <a:ahLst/>
              <a:cxnLst/>
              <a:rect l="l" t="t" r="r" b="b"/>
              <a:pathLst>
                <a:path w="996129" h="672904">
                  <a:moveTo>
                    <a:pt x="996129" y="336452"/>
                  </a:moveTo>
                  <a:lnTo>
                    <a:pt x="589729" y="0"/>
                  </a:lnTo>
                  <a:lnTo>
                    <a:pt x="589729" y="203200"/>
                  </a:lnTo>
                  <a:lnTo>
                    <a:pt x="0" y="203200"/>
                  </a:lnTo>
                  <a:lnTo>
                    <a:pt x="0" y="469704"/>
                  </a:lnTo>
                  <a:lnTo>
                    <a:pt x="589729" y="469704"/>
                  </a:lnTo>
                  <a:lnTo>
                    <a:pt x="589729" y="672904"/>
                  </a:lnTo>
                  <a:lnTo>
                    <a:pt x="996129" y="336452"/>
                  </a:lnTo>
                  <a:close/>
                </a:path>
              </a:pathLst>
            </a:custGeom>
            <a:solidFill>
              <a:srgbClr val="0097B2"/>
            </a:solidFill>
          </p:spPr>
        </p:sp>
        <p:sp>
          <p:nvSpPr>
            <p:cNvPr id="103" name="TextBox 38">
              <a:extLst>
                <a:ext uri="{FF2B5EF4-FFF2-40B4-BE49-F238E27FC236}">
                  <a16:creationId xmlns:a16="http://schemas.microsoft.com/office/drawing/2014/main" id="{56CCAC5E-37B8-5EF4-E056-3E4B4A3482B9}"/>
                </a:ext>
              </a:extLst>
            </p:cNvPr>
            <p:cNvSpPr txBox="1"/>
            <p:nvPr/>
          </p:nvSpPr>
          <p:spPr>
            <a:xfrm>
              <a:off x="0" y="165100"/>
              <a:ext cx="894529" cy="304604"/>
            </a:xfrm>
            <a:prstGeom prst="rect">
              <a:avLst/>
            </a:prstGeom>
          </p:spPr>
          <p:txBody>
            <a:bodyPr lIns="50800" tIns="50800" rIns="50800" bIns="50800" rtlCol="0" anchor="ctr"/>
            <a:lstStyle/>
            <a:p>
              <a:pPr algn="ctr">
                <a:lnSpc>
                  <a:spcPts val="2659"/>
                </a:lnSpc>
              </a:pPr>
              <a:endParaRPr sz="1600"/>
            </a:p>
          </p:txBody>
        </p:sp>
      </p:grpSp>
      <p:grpSp>
        <p:nvGrpSpPr>
          <p:cNvPr id="104" name="Group 39">
            <a:extLst>
              <a:ext uri="{FF2B5EF4-FFF2-40B4-BE49-F238E27FC236}">
                <a16:creationId xmlns:a16="http://schemas.microsoft.com/office/drawing/2014/main" id="{F33AD5FC-2CF9-B3A8-A41D-89594E7A2A56}"/>
              </a:ext>
            </a:extLst>
          </p:cNvPr>
          <p:cNvGrpSpPr/>
          <p:nvPr/>
        </p:nvGrpSpPr>
        <p:grpSpPr>
          <a:xfrm rot="-10800000">
            <a:off x="6856052" y="3583673"/>
            <a:ext cx="1277054" cy="642449"/>
            <a:chOff x="0" y="0"/>
            <a:chExt cx="2234555" cy="672904"/>
          </a:xfrm>
        </p:grpSpPr>
        <p:sp>
          <p:nvSpPr>
            <p:cNvPr id="105" name="Freeform 40">
              <a:extLst>
                <a:ext uri="{FF2B5EF4-FFF2-40B4-BE49-F238E27FC236}">
                  <a16:creationId xmlns:a16="http://schemas.microsoft.com/office/drawing/2014/main" id="{67372343-D8EC-9405-F0C0-EC67994537CA}"/>
                </a:ext>
              </a:extLst>
            </p:cNvPr>
            <p:cNvSpPr/>
            <p:nvPr/>
          </p:nvSpPr>
          <p:spPr>
            <a:xfrm>
              <a:off x="0" y="0"/>
              <a:ext cx="2234554" cy="672904"/>
            </a:xfrm>
            <a:custGeom>
              <a:avLst/>
              <a:gdLst/>
              <a:ahLst/>
              <a:cxnLst/>
              <a:rect l="l" t="t" r="r" b="b"/>
              <a:pathLst>
                <a:path w="2234554" h="672904">
                  <a:moveTo>
                    <a:pt x="2234554" y="336452"/>
                  </a:moveTo>
                  <a:lnTo>
                    <a:pt x="1828154" y="0"/>
                  </a:lnTo>
                  <a:lnTo>
                    <a:pt x="1828154" y="203200"/>
                  </a:lnTo>
                  <a:lnTo>
                    <a:pt x="0" y="203200"/>
                  </a:lnTo>
                  <a:lnTo>
                    <a:pt x="0" y="469704"/>
                  </a:lnTo>
                  <a:lnTo>
                    <a:pt x="1828154" y="469704"/>
                  </a:lnTo>
                  <a:lnTo>
                    <a:pt x="1828154" y="672904"/>
                  </a:lnTo>
                  <a:lnTo>
                    <a:pt x="2234554" y="336452"/>
                  </a:lnTo>
                  <a:close/>
                </a:path>
              </a:pathLst>
            </a:custGeom>
            <a:solidFill>
              <a:srgbClr val="0097B2"/>
            </a:solidFill>
          </p:spPr>
        </p:sp>
        <p:sp>
          <p:nvSpPr>
            <p:cNvPr id="106" name="TextBox 41">
              <a:extLst>
                <a:ext uri="{FF2B5EF4-FFF2-40B4-BE49-F238E27FC236}">
                  <a16:creationId xmlns:a16="http://schemas.microsoft.com/office/drawing/2014/main" id="{4AAC649F-985C-2343-21DE-0826A12C4A43}"/>
                </a:ext>
              </a:extLst>
            </p:cNvPr>
            <p:cNvSpPr txBox="1"/>
            <p:nvPr/>
          </p:nvSpPr>
          <p:spPr>
            <a:xfrm>
              <a:off x="0" y="165100"/>
              <a:ext cx="2132955" cy="304604"/>
            </a:xfrm>
            <a:prstGeom prst="rect">
              <a:avLst/>
            </a:prstGeom>
          </p:spPr>
          <p:txBody>
            <a:bodyPr lIns="50800" tIns="50800" rIns="50800" bIns="50800" rtlCol="0" anchor="ctr"/>
            <a:lstStyle/>
            <a:p>
              <a:pPr algn="ctr">
                <a:lnSpc>
                  <a:spcPts val="2659"/>
                </a:lnSpc>
              </a:pPr>
              <a:endParaRPr sz="1600"/>
            </a:p>
          </p:txBody>
        </p:sp>
      </p:grpSp>
      <p:grpSp>
        <p:nvGrpSpPr>
          <p:cNvPr id="107" name="Group 42">
            <a:extLst>
              <a:ext uri="{FF2B5EF4-FFF2-40B4-BE49-F238E27FC236}">
                <a16:creationId xmlns:a16="http://schemas.microsoft.com/office/drawing/2014/main" id="{42E2A475-C23C-D9E0-6C00-8F6ECD6F7D5A}"/>
              </a:ext>
            </a:extLst>
          </p:cNvPr>
          <p:cNvGrpSpPr/>
          <p:nvPr/>
        </p:nvGrpSpPr>
        <p:grpSpPr>
          <a:xfrm>
            <a:off x="13868932" y="3004457"/>
            <a:ext cx="360454" cy="955895"/>
            <a:chOff x="0" y="0"/>
            <a:chExt cx="70976" cy="478445"/>
          </a:xfrm>
        </p:grpSpPr>
        <p:sp>
          <p:nvSpPr>
            <p:cNvPr id="108" name="Freeform 43">
              <a:extLst>
                <a:ext uri="{FF2B5EF4-FFF2-40B4-BE49-F238E27FC236}">
                  <a16:creationId xmlns:a16="http://schemas.microsoft.com/office/drawing/2014/main" id="{8607C99B-CD41-4FF0-E2DE-F046693D8020}"/>
                </a:ext>
              </a:extLst>
            </p:cNvPr>
            <p:cNvSpPr/>
            <p:nvPr/>
          </p:nvSpPr>
          <p:spPr>
            <a:xfrm>
              <a:off x="0" y="0"/>
              <a:ext cx="70976" cy="478445"/>
            </a:xfrm>
            <a:custGeom>
              <a:avLst/>
              <a:gdLst/>
              <a:ahLst/>
              <a:cxnLst/>
              <a:rect l="l" t="t" r="r" b="b"/>
              <a:pathLst>
                <a:path w="70976" h="478445">
                  <a:moveTo>
                    <a:pt x="0" y="0"/>
                  </a:moveTo>
                  <a:lnTo>
                    <a:pt x="70976" y="0"/>
                  </a:lnTo>
                  <a:lnTo>
                    <a:pt x="70976" y="478445"/>
                  </a:lnTo>
                  <a:lnTo>
                    <a:pt x="0" y="478445"/>
                  </a:lnTo>
                  <a:close/>
                </a:path>
              </a:pathLst>
            </a:custGeom>
            <a:solidFill>
              <a:srgbClr val="0097B2"/>
            </a:solidFill>
          </p:spPr>
        </p:sp>
        <p:sp>
          <p:nvSpPr>
            <p:cNvPr id="109" name="TextBox 44">
              <a:extLst>
                <a:ext uri="{FF2B5EF4-FFF2-40B4-BE49-F238E27FC236}">
                  <a16:creationId xmlns:a16="http://schemas.microsoft.com/office/drawing/2014/main" id="{F3BD21F3-D089-8E12-B9E1-52F91A2D5CF7}"/>
                </a:ext>
              </a:extLst>
            </p:cNvPr>
            <p:cNvSpPr txBox="1"/>
            <p:nvPr/>
          </p:nvSpPr>
          <p:spPr>
            <a:xfrm>
              <a:off x="0" y="-38100"/>
              <a:ext cx="70976" cy="516545"/>
            </a:xfrm>
            <a:prstGeom prst="rect">
              <a:avLst/>
            </a:prstGeom>
          </p:spPr>
          <p:txBody>
            <a:bodyPr lIns="50800" tIns="50800" rIns="50800" bIns="50800" rtlCol="0" anchor="ctr"/>
            <a:lstStyle/>
            <a:p>
              <a:pPr algn="ctr">
                <a:lnSpc>
                  <a:spcPts val="2659"/>
                </a:lnSpc>
              </a:pPr>
              <a:endParaRPr sz="1600"/>
            </a:p>
          </p:txBody>
        </p:sp>
      </p:grpSp>
      <p:grpSp>
        <p:nvGrpSpPr>
          <p:cNvPr id="110" name="Group 45">
            <a:extLst>
              <a:ext uri="{FF2B5EF4-FFF2-40B4-BE49-F238E27FC236}">
                <a16:creationId xmlns:a16="http://schemas.microsoft.com/office/drawing/2014/main" id="{858A2DFD-2410-D05C-49D4-CC71876CF899}"/>
              </a:ext>
            </a:extLst>
          </p:cNvPr>
          <p:cNvGrpSpPr/>
          <p:nvPr/>
        </p:nvGrpSpPr>
        <p:grpSpPr>
          <a:xfrm rot="5400000">
            <a:off x="1905838" y="3461745"/>
            <a:ext cx="269488" cy="906141"/>
            <a:chOff x="0" y="0"/>
            <a:chExt cx="70976" cy="200555"/>
          </a:xfrm>
        </p:grpSpPr>
        <p:sp>
          <p:nvSpPr>
            <p:cNvPr id="111" name="Freeform 46">
              <a:extLst>
                <a:ext uri="{FF2B5EF4-FFF2-40B4-BE49-F238E27FC236}">
                  <a16:creationId xmlns:a16="http://schemas.microsoft.com/office/drawing/2014/main" id="{275D225A-C30D-4D68-88AD-70D8FE05EE05}"/>
                </a:ext>
              </a:extLst>
            </p:cNvPr>
            <p:cNvSpPr/>
            <p:nvPr/>
          </p:nvSpPr>
          <p:spPr>
            <a:xfrm>
              <a:off x="0" y="0"/>
              <a:ext cx="70976" cy="200555"/>
            </a:xfrm>
            <a:custGeom>
              <a:avLst/>
              <a:gdLst/>
              <a:ahLst/>
              <a:cxnLst/>
              <a:rect l="l" t="t" r="r" b="b"/>
              <a:pathLst>
                <a:path w="70976" h="200555">
                  <a:moveTo>
                    <a:pt x="0" y="0"/>
                  </a:moveTo>
                  <a:lnTo>
                    <a:pt x="70976" y="0"/>
                  </a:lnTo>
                  <a:lnTo>
                    <a:pt x="70976" y="200555"/>
                  </a:lnTo>
                  <a:lnTo>
                    <a:pt x="0" y="200555"/>
                  </a:lnTo>
                  <a:close/>
                </a:path>
              </a:pathLst>
            </a:custGeom>
            <a:solidFill>
              <a:srgbClr val="0097B2"/>
            </a:solidFill>
          </p:spPr>
        </p:sp>
        <p:sp>
          <p:nvSpPr>
            <p:cNvPr id="112" name="TextBox 47">
              <a:extLst>
                <a:ext uri="{FF2B5EF4-FFF2-40B4-BE49-F238E27FC236}">
                  <a16:creationId xmlns:a16="http://schemas.microsoft.com/office/drawing/2014/main" id="{75693D08-E430-F61B-77EE-929BA76FA3FB}"/>
                </a:ext>
              </a:extLst>
            </p:cNvPr>
            <p:cNvSpPr txBox="1"/>
            <p:nvPr/>
          </p:nvSpPr>
          <p:spPr>
            <a:xfrm>
              <a:off x="0" y="-38100"/>
              <a:ext cx="70976" cy="238655"/>
            </a:xfrm>
            <a:prstGeom prst="rect">
              <a:avLst/>
            </a:prstGeom>
          </p:spPr>
          <p:txBody>
            <a:bodyPr lIns="50800" tIns="50800" rIns="50800" bIns="50800" rtlCol="0" anchor="ctr"/>
            <a:lstStyle/>
            <a:p>
              <a:pPr algn="ctr">
                <a:lnSpc>
                  <a:spcPts val="2659"/>
                </a:lnSpc>
              </a:pPr>
              <a:endParaRPr sz="1600"/>
            </a:p>
          </p:txBody>
        </p:sp>
      </p:grpSp>
      <p:grpSp>
        <p:nvGrpSpPr>
          <p:cNvPr id="113" name="Group 48">
            <a:extLst>
              <a:ext uri="{FF2B5EF4-FFF2-40B4-BE49-F238E27FC236}">
                <a16:creationId xmlns:a16="http://schemas.microsoft.com/office/drawing/2014/main" id="{4238C392-F59B-D009-5DCC-FFA924B381C9}"/>
              </a:ext>
            </a:extLst>
          </p:cNvPr>
          <p:cNvGrpSpPr/>
          <p:nvPr/>
        </p:nvGrpSpPr>
        <p:grpSpPr>
          <a:xfrm rot="5400000">
            <a:off x="1218115" y="3955575"/>
            <a:ext cx="1043992" cy="764497"/>
            <a:chOff x="0" y="0"/>
            <a:chExt cx="2234555" cy="672904"/>
          </a:xfrm>
        </p:grpSpPr>
        <p:sp>
          <p:nvSpPr>
            <p:cNvPr id="114" name="Freeform 49">
              <a:extLst>
                <a:ext uri="{FF2B5EF4-FFF2-40B4-BE49-F238E27FC236}">
                  <a16:creationId xmlns:a16="http://schemas.microsoft.com/office/drawing/2014/main" id="{98A70CEB-D6B3-4A58-777A-17BC4E8709C3}"/>
                </a:ext>
              </a:extLst>
            </p:cNvPr>
            <p:cNvSpPr/>
            <p:nvPr/>
          </p:nvSpPr>
          <p:spPr>
            <a:xfrm>
              <a:off x="0" y="0"/>
              <a:ext cx="2234554" cy="672904"/>
            </a:xfrm>
            <a:custGeom>
              <a:avLst/>
              <a:gdLst/>
              <a:ahLst/>
              <a:cxnLst/>
              <a:rect l="l" t="t" r="r" b="b"/>
              <a:pathLst>
                <a:path w="2234554" h="672904">
                  <a:moveTo>
                    <a:pt x="2234554" y="336452"/>
                  </a:moveTo>
                  <a:lnTo>
                    <a:pt x="1828154" y="0"/>
                  </a:lnTo>
                  <a:lnTo>
                    <a:pt x="1828154" y="203200"/>
                  </a:lnTo>
                  <a:lnTo>
                    <a:pt x="0" y="203200"/>
                  </a:lnTo>
                  <a:lnTo>
                    <a:pt x="0" y="469704"/>
                  </a:lnTo>
                  <a:lnTo>
                    <a:pt x="1828154" y="469704"/>
                  </a:lnTo>
                  <a:lnTo>
                    <a:pt x="1828154" y="672904"/>
                  </a:lnTo>
                  <a:lnTo>
                    <a:pt x="2234554" y="336452"/>
                  </a:lnTo>
                  <a:close/>
                </a:path>
              </a:pathLst>
            </a:custGeom>
            <a:solidFill>
              <a:srgbClr val="0097B2"/>
            </a:solidFill>
          </p:spPr>
        </p:sp>
        <p:sp>
          <p:nvSpPr>
            <p:cNvPr id="115" name="TextBox 50">
              <a:extLst>
                <a:ext uri="{FF2B5EF4-FFF2-40B4-BE49-F238E27FC236}">
                  <a16:creationId xmlns:a16="http://schemas.microsoft.com/office/drawing/2014/main" id="{5ED88E4A-07D1-215F-C297-DD488EBC24A4}"/>
                </a:ext>
              </a:extLst>
            </p:cNvPr>
            <p:cNvSpPr txBox="1"/>
            <p:nvPr/>
          </p:nvSpPr>
          <p:spPr>
            <a:xfrm>
              <a:off x="0" y="165100"/>
              <a:ext cx="2132955" cy="304604"/>
            </a:xfrm>
            <a:prstGeom prst="rect">
              <a:avLst/>
            </a:prstGeom>
          </p:spPr>
          <p:txBody>
            <a:bodyPr lIns="50800" tIns="50800" rIns="50800" bIns="50800" rtlCol="0" anchor="ctr"/>
            <a:lstStyle/>
            <a:p>
              <a:pPr algn="ctr">
                <a:lnSpc>
                  <a:spcPts val="2659"/>
                </a:lnSpc>
              </a:pPr>
              <a:endParaRPr sz="1600"/>
            </a:p>
          </p:txBody>
        </p:sp>
      </p:grpSp>
      <p:grpSp>
        <p:nvGrpSpPr>
          <p:cNvPr id="116" name="Group 51">
            <a:extLst>
              <a:ext uri="{FF2B5EF4-FFF2-40B4-BE49-F238E27FC236}">
                <a16:creationId xmlns:a16="http://schemas.microsoft.com/office/drawing/2014/main" id="{D65762E7-1D9A-95B5-1E6C-F373F88C48A6}"/>
              </a:ext>
            </a:extLst>
          </p:cNvPr>
          <p:cNvGrpSpPr/>
          <p:nvPr/>
        </p:nvGrpSpPr>
        <p:grpSpPr>
          <a:xfrm>
            <a:off x="4064560" y="5452330"/>
            <a:ext cx="1166708" cy="642449"/>
            <a:chOff x="0" y="0"/>
            <a:chExt cx="1273368" cy="672904"/>
          </a:xfrm>
        </p:grpSpPr>
        <p:sp>
          <p:nvSpPr>
            <p:cNvPr id="117" name="Freeform 52">
              <a:extLst>
                <a:ext uri="{FF2B5EF4-FFF2-40B4-BE49-F238E27FC236}">
                  <a16:creationId xmlns:a16="http://schemas.microsoft.com/office/drawing/2014/main" id="{93899938-8779-3D53-A150-FDB36AD52FC0}"/>
                </a:ext>
              </a:extLst>
            </p:cNvPr>
            <p:cNvSpPr/>
            <p:nvPr/>
          </p:nvSpPr>
          <p:spPr>
            <a:xfrm>
              <a:off x="0" y="0"/>
              <a:ext cx="1273368" cy="672904"/>
            </a:xfrm>
            <a:custGeom>
              <a:avLst/>
              <a:gdLst/>
              <a:ahLst/>
              <a:cxnLst/>
              <a:rect l="l" t="t" r="r" b="b"/>
              <a:pathLst>
                <a:path w="1273368" h="672904">
                  <a:moveTo>
                    <a:pt x="1273368" y="336452"/>
                  </a:moveTo>
                  <a:lnTo>
                    <a:pt x="866968" y="0"/>
                  </a:lnTo>
                  <a:lnTo>
                    <a:pt x="866968" y="203200"/>
                  </a:lnTo>
                  <a:lnTo>
                    <a:pt x="0" y="203200"/>
                  </a:lnTo>
                  <a:lnTo>
                    <a:pt x="0" y="469704"/>
                  </a:lnTo>
                  <a:lnTo>
                    <a:pt x="866968" y="469704"/>
                  </a:lnTo>
                  <a:lnTo>
                    <a:pt x="866968" y="672904"/>
                  </a:lnTo>
                  <a:lnTo>
                    <a:pt x="1273368" y="336452"/>
                  </a:lnTo>
                  <a:close/>
                </a:path>
              </a:pathLst>
            </a:custGeom>
            <a:solidFill>
              <a:srgbClr val="0097B2"/>
            </a:solidFill>
          </p:spPr>
        </p:sp>
        <p:sp>
          <p:nvSpPr>
            <p:cNvPr id="118" name="TextBox 53">
              <a:extLst>
                <a:ext uri="{FF2B5EF4-FFF2-40B4-BE49-F238E27FC236}">
                  <a16:creationId xmlns:a16="http://schemas.microsoft.com/office/drawing/2014/main" id="{C0E67C16-C08C-A15E-E5DF-3E09C4E01848}"/>
                </a:ext>
              </a:extLst>
            </p:cNvPr>
            <p:cNvSpPr txBox="1"/>
            <p:nvPr/>
          </p:nvSpPr>
          <p:spPr>
            <a:xfrm>
              <a:off x="0" y="165100"/>
              <a:ext cx="1171768" cy="304604"/>
            </a:xfrm>
            <a:prstGeom prst="rect">
              <a:avLst/>
            </a:prstGeom>
          </p:spPr>
          <p:txBody>
            <a:bodyPr lIns="50800" tIns="50800" rIns="50800" bIns="50800" rtlCol="0" anchor="ctr"/>
            <a:lstStyle/>
            <a:p>
              <a:pPr algn="ctr">
                <a:lnSpc>
                  <a:spcPts val="2659"/>
                </a:lnSpc>
              </a:pPr>
              <a:endParaRPr sz="1600"/>
            </a:p>
          </p:txBody>
        </p:sp>
      </p:grpSp>
      <p:grpSp>
        <p:nvGrpSpPr>
          <p:cNvPr id="119" name="Group 54">
            <a:extLst>
              <a:ext uri="{FF2B5EF4-FFF2-40B4-BE49-F238E27FC236}">
                <a16:creationId xmlns:a16="http://schemas.microsoft.com/office/drawing/2014/main" id="{17BE0695-6C04-801D-B5B1-A10EAA24B9A9}"/>
              </a:ext>
            </a:extLst>
          </p:cNvPr>
          <p:cNvGrpSpPr/>
          <p:nvPr/>
        </p:nvGrpSpPr>
        <p:grpSpPr>
          <a:xfrm>
            <a:off x="9200024" y="5515434"/>
            <a:ext cx="1254353" cy="642449"/>
            <a:chOff x="0" y="0"/>
            <a:chExt cx="1236396" cy="672904"/>
          </a:xfrm>
        </p:grpSpPr>
        <p:sp>
          <p:nvSpPr>
            <p:cNvPr id="120" name="Freeform 55">
              <a:extLst>
                <a:ext uri="{FF2B5EF4-FFF2-40B4-BE49-F238E27FC236}">
                  <a16:creationId xmlns:a16="http://schemas.microsoft.com/office/drawing/2014/main" id="{83C9DEB9-122A-55B0-3ABE-EB34797EC949}"/>
                </a:ext>
              </a:extLst>
            </p:cNvPr>
            <p:cNvSpPr/>
            <p:nvPr/>
          </p:nvSpPr>
          <p:spPr>
            <a:xfrm>
              <a:off x="0" y="0"/>
              <a:ext cx="1236396" cy="672904"/>
            </a:xfrm>
            <a:custGeom>
              <a:avLst/>
              <a:gdLst/>
              <a:ahLst/>
              <a:cxnLst/>
              <a:rect l="l" t="t" r="r" b="b"/>
              <a:pathLst>
                <a:path w="1236396" h="672904">
                  <a:moveTo>
                    <a:pt x="1236396" y="336452"/>
                  </a:moveTo>
                  <a:lnTo>
                    <a:pt x="829996" y="0"/>
                  </a:lnTo>
                  <a:lnTo>
                    <a:pt x="829996" y="203200"/>
                  </a:lnTo>
                  <a:lnTo>
                    <a:pt x="0" y="203200"/>
                  </a:lnTo>
                  <a:lnTo>
                    <a:pt x="0" y="469704"/>
                  </a:lnTo>
                  <a:lnTo>
                    <a:pt x="829996" y="469704"/>
                  </a:lnTo>
                  <a:lnTo>
                    <a:pt x="829996" y="672904"/>
                  </a:lnTo>
                  <a:lnTo>
                    <a:pt x="1236396" y="336452"/>
                  </a:lnTo>
                  <a:close/>
                </a:path>
              </a:pathLst>
            </a:custGeom>
            <a:solidFill>
              <a:srgbClr val="0097B2"/>
            </a:solidFill>
          </p:spPr>
        </p:sp>
        <p:sp>
          <p:nvSpPr>
            <p:cNvPr id="121" name="TextBox 56">
              <a:extLst>
                <a:ext uri="{FF2B5EF4-FFF2-40B4-BE49-F238E27FC236}">
                  <a16:creationId xmlns:a16="http://schemas.microsoft.com/office/drawing/2014/main" id="{8EAF3F52-865E-F475-44AA-5C1873E379CB}"/>
                </a:ext>
              </a:extLst>
            </p:cNvPr>
            <p:cNvSpPr txBox="1"/>
            <p:nvPr/>
          </p:nvSpPr>
          <p:spPr>
            <a:xfrm>
              <a:off x="0" y="165100"/>
              <a:ext cx="1134796" cy="304604"/>
            </a:xfrm>
            <a:prstGeom prst="rect">
              <a:avLst/>
            </a:prstGeom>
          </p:spPr>
          <p:txBody>
            <a:bodyPr lIns="50800" tIns="50800" rIns="50800" bIns="50800" rtlCol="0" anchor="ctr"/>
            <a:lstStyle/>
            <a:p>
              <a:pPr algn="ctr">
                <a:lnSpc>
                  <a:spcPts val="2659"/>
                </a:lnSpc>
              </a:pPr>
              <a:endParaRPr sz="1600"/>
            </a:p>
          </p:txBody>
        </p:sp>
      </p:grpSp>
      <p:grpSp>
        <p:nvGrpSpPr>
          <p:cNvPr id="122" name="Group 57">
            <a:extLst>
              <a:ext uri="{FF2B5EF4-FFF2-40B4-BE49-F238E27FC236}">
                <a16:creationId xmlns:a16="http://schemas.microsoft.com/office/drawing/2014/main" id="{3F371900-B0B0-954C-6266-9B9A1D35EA7F}"/>
              </a:ext>
            </a:extLst>
          </p:cNvPr>
          <p:cNvGrpSpPr/>
          <p:nvPr/>
        </p:nvGrpSpPr>
        <p:grpSpPr>
          <a:xfrm rot="-10800000">
            <a:off x="8650359" y="7183135"/>
            <a:ext cx="4076598" cy="642449"/>
            <a:chOff x="0" y="0"/>
            <a:chExt cx="4755067" cy="672904"/>
          </a:xfrm>
        </p:grpSpPr>
        <p:sp>
          <p:nvSpPr>
            <p:cNvPr id="123" name="Freeform 58">
              <a:extLst>
                <a:ext uri="{FF2B5EF4-FFF2-40B4-BE49-F238E27FC236}">
                  <a16:creationId xmlns:a16="http://schemas.microsoft.com/office/drawing/2014/main" id="{13FF0B64-22D0-4162-E4BD-BD45A1374AEC}"/>
                </a:ext>
              </a:extLst>
            </p:cNvPr>
            <p:cNvSpPr/>
            <p:nvPr/>
          </p:nvSpPr>
          <p:spPr>
            <a:xfrm>
              <a:off x="0" y="0"/>
              <a:ext cx="4755067" cy="672904"/>
            </a:xfrm>
            <a:custGeom>
              <a:avLst/>
              <a:gdLst/>
              <a:ahLst/>
              <a:cxnLst/>
              <a:rect l="l" t="t" r="r" b="b"/>
              <a:pathLst>
                <a:path w="4755067" h="672904">
                  <a:moveTo>
                    <a:pt x="4755067" y="336452"/>
                  </a:moveTo>
                  <a:lnTo>
                    <a:pt x="4348667" y="0"/>
                  </a:lnTo>
                  <a:lnTo>
                    <a:pt x="4348667" y="203200"/>
                  </a:lnTo>
                  <a:lnTo>
                    <a:pt x="0" y="203200"/>
                  </a:lnTo>
                  <a:lnTo>
                    <a:pt x="0" y="469704"/>
                  </a:lnTo>
                  <a:lnTo>
                    <a:pt x="4348667" y="469704"/>
                  </a:lnTo>
                  <a:lnTo>
                    <a:pt x="4348667" y="672904"/>
                  </a:lnTo>
                  <a:lnTo>
                    <a:pt x="4755067" y="336452"/>
                  </a:lnTo>
                  <a:close/>
                </a:path>
              </a:pathLst>
            </a:custGeom>
            <a:solidFill>
              <a:srgbClr val="0097B2"/>
            </a:solidFill>
          </p:spPr>
        </p:sp>
        <p:sp>
          <p:nvSpPr>
            <p:cNvPr id="124" name="TextBox 59">
              <a:extLst>
                <a:ext uri="{FF2B5EF4-FFF2-40B4-BE49-F238E27FC236}">
                  <a16:creationId xmlns:a16="http://schemas.microsoft.com/office/drawing/2014/main" id="{ACB4641B-CB91-9400-C5C0-B09840571BE9}"/>
                </a:ext>
              </a:extLst>
            </p:cNvPr>
            <p:cNvSpPr txBox="1"/>
            <p:nvPr/>
          </p:nvSpPr>
          <p:spPr>
            <a:xfrm>
              <a:off x="0" y="165100"/>
              <a:ext cx="4653467" cy="304604"/>
            </a:xfrm>
            <a:prstGeom prst="rect">
              <a:avLst/>
            </a:prstGeom>
          </p:spPr>
          <p:txBody>
            <a:bodyPr lIns="50800" tIns="50800" rIns="50800" bIns="50800" rtlCol="0" anchor="ctr"/>
            <a:lstStyle/>
            <a:p>
              <a:pPr algn="ctr">
                <a:lnSpc>
                  <a:spcPts val="2659"/>
                </a:lnSpc>
              </a:pPr>
              <a:endParaRPr sz="1600"/>
            </a:p>
          </p:txBody>
        </p:sp>
      </p:grpSp>
      <p:grpSp>
        <p:nvGrpSpPr>
          <p:cNvPr id="125" name="Group 60">
            <a:extLst>
              <a:ext uri="{FF2B5EF4-FFF2-40B4-BE49-F238E27FC236}">
                <a16:creationId xmlns:a16="http://schemas.microsoft.com/office/drawing/2014/main" id="{ACE9FDB7-F917-ED6F-F7C7-BBBD2B4058F6}"/>
              </a:ext>
            </a:extLst>
          </p:cNvPr>
          <p:cNvGrpSpPr/>
          <p:nvPr/>
        </p:nvGrpSpPr>
        <p:grpSpPr>
          <a:xfrm>
            <a:off x="12457469" y="6789141"/>
            <a:ext cx="269488" cy="749274"/>
            <a:chOff x="0" y="0"/>
            <a:chExt cx="70976" cy="459217"/>
          </a:xfrm>
        </p:grpSpPr>
        <p:sp>
          <p:nvSpPr>
            <p:cNvPr id="126" name="Freeform 61">
              <a:extLst>
                <a:ext uri="{FF2B5EF4-FFF2-40B4-BE49-F238E27FC236}">
                  <a16:creationId xmlns:a16="http://schemas.microsoft.com/office/drawing/2014/main" id="{0EC11D8C-31DC-C798-2ACE-1BFD7DD22445}"/>
                </a:ext>
              </a:extLst>
            </p:cNvPr>
            <p:cNvSpPr/>
            <p:nvPr/>
          </p:nvSpPr>
          <p:spPr>
            <a:xfrm>
              <a:off x="0" y="0"/>
              <a:ext cx="70976" cy="459217"/>
            </a:xfrm>
            <a:custGeom>
              <a:avLst/>
              <a:gdLst/>
              <a:ahLst/>
              <a:cxnLst/>
              <a:rect l="l" t="t" r="r" b="b"/>
              <a:pathLst>
                <a:path w="70976" h="459217">
                  <a:moveTo>
                    <a:pt x="0" y="0"/>
                  </a:moveTo>
                  <a:lnTo>
                    <a:pt x="70976" y="0"/>
                  </a:lnTo>
                  <a:lnTo>
                    <a:pt x="70976" y="459217"/>
                  </a:lnTo>
                  <a:lnTo>
                    <a:pt x="0" y="459217"/>
                  </a:lnTo>
                  <a:close/>
                </a:path>
              </a:pathLst>
            </a:custGeom>
            <a:solidFill>
              <a:srgbClr val="0097B2"/>
            </a:solidFill>
          </p:spPr>
        </p:sp>
        <p:sp>
          <p:nvSpPr>
            <p:cNvPr id="127" name="TextBox 62">
              <a:extLst>
                <a:ext uri="{FF2B5EF4-FFF2-40B4-BE49-F238E27FC236}">
                  <a16:creationId xmlns:a16="http://schemas.microsoft.com/office/drawing/2014/main" id="{0B6AC593-319A-C4F0-53F1-55DFCA5D2414}"/>
                </a:ext>
              </a:extLst>
            </p:cNvPr>
            <p:cNvSpPr txBox="1"/>
            <p:nvPr/>
          </p:nvSpPr>
          <p:spPr>
            <a:xfrm>
              <a:off x="0" y="-38100"/>
              <a:ext cx="70976" cy="497317"/>
            </a:xfrm>
            <a:prstGeom prst="rect">
              <a:avLst/>
            </a:prstGeom>
          </p:spPr>
          <p:txBody>
            <a:bodyPr lIns="50800" tIns="50800" rIns="50800" bIns="50800" rtlCol="0" anchor="ctr"/>
            <a:lstStyle/>
            <a:p>
              <a:pPr algn="ctr">
                <a:lnSpc>
                  <a:spcPts val="2659"/>
                </a:lnSpc>
              </a:pPr>
              <a:endParaRPr sz="1600"/>
            </a:p>
          </p:txBody>
        </p:sp>
      </p:grpSp>
      <p:grpSp>
        <p:nvGrpSpPr>
          <p:cNvPr id="128" name="Group 18">
            <a:extLst>
              <a:ext uri="{FF2B5EF4-FFF2-40B4-BE49-F238E27FC236}">
                <a16:creationId xmlns:a16="http://schemas.microsoft.com/office/drawing/2014/main" id="{DFABECBE-44AB-CD50-8819-C8698756629B}"/>
              </a:ext>
            </a:extLst>
          </p:cNvPr>
          <p:cNvGrpSpPr/>
          <p:nvPr/>
        </p:nvGrpSpPr>
        <p:grpSpPr>
          <a:xfrm>
            <a:off x="364679" y="4955599"/>
            <a:ext cx="3448017" cy="1557609"/>
            <a:chOff x="0" y="-38100"/>
            <a:chExt cx="1071641" cy="367731"/>
          </a:xfrm>
        </p:grpSpPr>
        <p:sp>
          <p:nvSpPr>
            <p:cNvPr id="129" name="Freeform 19">
              <a:extLst>
                <a:ext uri="{FF2B5EF4-FFF2-40B4-BE49-F238E27FC236}">
                  <a16:creationId xmlns:a16="http://schemas.microsoft.com/office/drawing/2014/main" id="{D3B11D23-4221-3297-FE46-AF9D3A20BD89}"/>
                </a:ext>
              </a:extLst>
            </p:cNvPr>
            <p:cNvSpPr/>
            <p:nvPr/>
          </p:nvSpPr>
          <p:spPr>
            <a:xfrm>
              <a:off x="0" y="0"/>
              <a:ext cx="1071641" cy="329631"/>
            </a:xfrm>
            <a:custGeom>
              <a:avLst/>
              <a:gdLst/>
              <a:ahLst/>
              <a:cxnLst/>
              <a:rect l="l" t="t" r="r" b="b"/>
              <a:pathLst>
                <a:path w="1071641" h="329631">
                  <a:moveTo>
                    <a:pt x="97038" y="0"/>
                  </a:moveTo>
                  <a:lnTo>
                    <a:pt x="974602" y="0"/>
                  </a:lnTo>
                  <a:cubicBezTo>
                    <a:pt x="1000338" y="0"/>
                    <a:pt x="1025020" y="10224"/>
                    <a:pt x="1043219" y="28422"/>
                  </a:cubicBezTo>
                  <a:cubicBezTo>
                    <a:pt x="1061417" y="46620"/>
                    <a:pt x="1071641" y="71302"/>
                    <a:pt x="1071641" y="97038"/>
                  </a:cubicBezTo>
                  <a:lnTo>
                    <a:pt x="1071641" y="232593"/>
                  </a:lnTo>
                  <a:cubicBezTo>
                    <a:pt x="1071641" y="258329"/>
                    <a:pt x="1061417" y="283011"/>
                    <a:pt x="1043219" y="301209"/>
                  </a:cubicBezTo>
                  <a:cubicBezTo>
                    <a:pt x="1025020" y="319407"/>
                    <a:pt x="1000338" y="329631"/>
                    <a:pt x="974602" y="329631"/>
                  </a:cubicBezTo>
                  <a:lnTo>
                    <a:pt x="97038" y="329631"/>
                  </a:lnTo>
                  <a:cubicBezTo>
                    <a:pt x="71302" y="329631"/>
                    <a:pt x="46620" y="319407"/>
                    <a:pt x="28422" y="301209"/>
                  </a:cubicBezTo>
                  <a:cubicBezTo>
                    <a:pt x="10224" y="283011"/>
                    <a:pt x="0" y="258329"/>
                    <a:pt x="0" y="232593"/>
                  </a:cubicBezTo>
                  <a:lnTo>
                    <a:pt x="0" y="97038"/>
                  </a:lnTo>
                  <a:cubicBezTo>
                    <a:pt x="0" y="71302"/>
                    <a:pt x="10224" y="46620"/>
                    <a:pt x="28422" y="28422"/>
                  </a:cubicBezTo>
                  <a:cubicBezTo>
                    <a:pt x="46620" y="10224"/>
                    <a:pt x="71302" y="0"/>
                    <a:pt x="97038" y="0"/>
                  </a:cubicBezTo>
                  <a:close/>
                </a:path>
              </a:pathLst>
            </a:custGeom>
            <a:solidFill>
              <a:srgbClr val="000000">
                <a:alpha val="0"/>
              </a:srgbClr>
            </a:solidFill>
            <a:ln w="38100" cap="rnd">
              <a:solidFill>
                <a:schemeClr val="bg1">
                  <a:lumMod val="65000"/>
                </a:schemeClr>
              </a:solidFill>
              <a:prstDash val="solid"/>
              <a:round/>
            </a:ln>
          </p:spPr>
        </p:sp>
        <p:sp>
          <p:nvSpPr>
            <p:cNvPr id="130" name="TextBox 20">
              <a:extLst>
                <a:ext uri="{FF2B5EF4-FFF2-40B4-BE49-F238E27FC236}">
                  <a16:creationId xmlns:a16="http://schemas.microsoft.com/office/drawing/2014/main" id="{3EBFCE63-E1E0-1545-F266-C1DF87015A86}"/>
                </a:ext>
              </a:extLst>
            </p:cNvPr>
            <p:cNvSpPr txBox="1"/>
            <p:nvPr/>
          </p:nvSpPr>
          <p:spPr>
            <a:xfrm>
              <a:off x="0" y="-38100"/>
              <a:ext cx="1007198" cy="367731"/>
            </a:xfrm>
            <a:prstGeom prst="rect">
              <a:avLst/>
            </a:prstGeom>
          </p:spPr>
          <p:txBody>
            <a:bodyPr lIns="50800" tIns="50800" rIns="50800" bIns="50800" rtlCol="0" anchor="ctr"/>
            <a:lstStyle/>
            <a:p>
              <a:pPr algn="ctr">
                <a:lnSpc>
                  <a:spcPts val="2659"/>
                </a:lnSpc>
              </a:pPr>
              <a:r>
                <a:rPr lang="en-US" sz="1600" b="1" dirty="0">
                  <a:solidFill>
                    <a:schemeClr val="bg1"/>
                  </a:solidFill>
                  <a:latin typeface="Canva Sans Bold"/>
                  <a:ea typeface="Canva Sans Bold"/>
                  <a:cs typeface="Canva Sans Bold"/>
                  <a:sym typeface="Canva Sans Bold"/>
                </a:rPr>
                <a:t>Importing the LLM</a:t>
              </a:r>
            </a:p>
            <a:p>
              <a:pPr algn="ctr">
                <a:lnSpc>
                  <a:spcPts val="2659"/>
                </a:lnSpc>
              </a:pPr>
              <a:r>
                <a:rPr lang="en-US" sz="1600" b="1" dirty="0">
                  <a:solidFill>
                    <a:srgbClr val="1986CF"/>
                  </a:solidFill>
                  <a:latin typeface="Canva Sans Bold"/>
                  <a:ea typeface="Canva Sans Bold"/>
                  <a:cs typeface="Canva Sans Bold"/>
                  <a:sym typeface="Canva Sans Bold"/>
                </a:rPr>
                <a:t>(Mistral-7B-Instruct-v0.2-GPTQ)</a:t>
              </a:r>
            </a:p>
          </p:txBody>
        </p:sp>
      </p:grpSp>
      <p:sp>
        <p:nvSpPr>
          <p:cNvPr id="131" name="Text 0">
            <a:extLst>
              <a:ext uri="{FF2B5EF4-FFF2-40B4-BE49-F238E27FC236}">
                <a16:creationId xmlns:a16="http://schemas.microsoft.com/office/drawing/2014/main" id="{10B1071B-5B8F-CE6B-C6CB-6541FE93ABD4}"/>
              </a:ext>
            </a:extLst>
          </p:cNvPr>
          <p:cNvSpPr/>
          <p:nvPr/>
        </p:nvSpPr>
        <p:spPr>
          <a:xfrm>
            <a:off x="396518" y="278921"/>
            <a:ext cx="11547158" cy="579477"/>
          </a:xfrm>
          <a:prstGeom prst="rect">
            <a:avLst/>
          </a:prstGeom>
          <a:noFill/>
          <a:ln/>
        </p:spPr>
        <p:txBody>
          <a:bodyPr wrap="none" lIns="0" tIns="0" rIns="0" bIns="0" rtlCol="0" anchor="t"/>
          <a:lstStyle/>
          <a:p>
            <a:pPr marL="0" indent="0" algn="l">
              <a:lnSpc>
                <a:spcPts val="4550"/>
              </a:lnSpc>
              <a:buNone/>
            </a:pPr>
            <a:r>
              <a:rPr lang="en-US" sz="3650" b="1" dirty="0">
                <a:solidFill>
                  <a:srgbClr val="FFFFFF"/>
                </a:solidFill>
                <a:latin typeface="Montserrat Bold" pitchFamily="34" charset="0"/>
                <a:ea typeface="Montserrat Bold" pitchFamily="34" charset="-122"/>
                <a:cs typeface="Montserrat Bold" pitchFamily="34" charset="-120"/>
              </a:rPr>
              <a:t>RAG-based LLM PoC: Flow</a:t>
            </a:r>
            <a:endParaRPr lang="en-US" sz="3650" dirty="0"/>
          </a:p>
        </p:txBody>
      </p:sp>
      <p:grpSp>
        <p:nvGrpSpPr>
          <p:cNvPr id="132" name="Group 18">
            <a:extLst>
              <a:ext uri="{FF2B5EF4-FFF2-40B4-BE49-F238E27FC236}">
                <a16:creationId xmlns:a16="http://schemas.microsoft.com/office/drawing/2014/main" id="{DB1DF6D7-22A7-7A94-97D0-223D1C04C62A}"/>
              </a:ext>
            </a:extLst>
          </p:cNvPr>
          <p:cNvGrpSpPr/>
          <p:nvPr/>
        </p:nvGrpSpPr>
        <p:grpSpPr>
          <a:xfrm>
            <a:off x="5053816" y="1126995"/>
            <a:ext cx="4321706" cy="1557609"/>
            <a:chOff x="0" y="-38100"/>
            <a:chExt cx="1071641" cy="367731"/>
          </a:xfrm>
        </p:grpSpPr>
        <p:sp>
          <p:nvSpPr>
            <p:cNvPr id="133" name="Freeform 19">
              <a:extLst>
                <a:ext uri="{FF2B5EF4-FFF2-40B4-BE49-F238E27FC236}">
                  <a16:creationId xmlns:a16="http://schemas.microsoft.com/office/drawing/2014/main" id="{3FFCF638-9691-A71D-6778-0559FC815C04}"/>
                </a:ext>
              </a:extLst>
            </p:cNvPr>
            <p:cNvSpPr/>
            <p:nvPr/>
          </p:nvSpPr>
          <p:spPr>
            <a:xfrm>
              <a:off x="0" y="0"/>
              <a:ext cx="1071641" cy="329631"/>
            </a:xfrm>
            <a:custGeom>
              <a:avLst/>
              <a:gdLst/>
              <a:ahLst/>
              <a:cxnLst/>
              <a:rect l="l" t="t" r="r" b="b"/>
              <a:pathLst>
                <a:path w="1071641" h="329631">
                  <a:moveTo>
                    <a:pt x="97038" y="0"/>
                  </a:moveTo>
                  <a:lnTo>
                    <a:pt x="974602" y="0"/>
                  </a:lnTo>
                  <a:cubicBezTo>
                    <a:pt x="1000338" y="0"/>
                    <a:pt x="1025020" y="10224"/>
                    <a:pt x="1043219" y="28422"/>
                  </a:cubicBezTo>
                  <a:cubicBezTo>
                    <a:pt x="1061417" y="46620"/>
                    <a:pt x="1071641" y="71302"/>
                    <a:pt x="1071641" y="97038"/>
                  </a:cubicBezTo>
                  <a:lnTo>
                    <a:pt x="1071641" y="232593"/>
                  </a:lnTo>
                  <a:cubicBezTo>
                    <a:pt x="1071641" y="258329"/>
                    <a:pt x="1061417" y="283011"/>
                    <a:pt x="1043219" y="301209"/>
                  </a:cubicBezTo>
                  <a:cubicBezTo>
                    <a:pt x="1025020" y="319407"/>
                    <a:pt x="1000338" y="329631"/>
                    <a:pt x="974602" y="329631"/>
                  </a:cubicBezTo>
                  <a:lnTo>
                    <a:pt x="97038" y="329631"/>
                  </a:lnTo>
                  <a:cubicBezTo>
                    <a:pt x="71302" y="329631"/>
                    <a:pt x="46620" y="319407"/>
                    <a:pt x="28422" y="301209"/>
                  </a:cubicBezTo>
                  <a:cubicBezTo>
                    <a:pt x="10224" y="283011"/>
                    <a:pt x="0" y="258329"/>
                    <a:pt x="0" y="232593"/>
                  </a:cubicBezTo>
                  <a:lnTo>
                    <a:pt x="0" y="97038"/>
                  </a:lnTo>
                  <a:cubicBezTo>
                    <a:pt x="0" y="71302"/>
                    <a:pt x="10224" y="46620"/>
                    <a:pt x="28422" y="28422"/>
                  </a:cubicBezTo>
                  <a:cubicBezTo>
                    <a:pt x="46620" y="10224"/>
                    <a:pt x="71302" y="0"/>
                    <a:pt x="97038" y="0"/>
                  </a:cubicBezTo>
                  <a:close/>
                </a:path>
              </a:pathLst>
            </a:custGeom>
            <a:solidFill>
              <a:srgbClr val="000000">
                <a:alpha val="0"/>
              </a:srgbClr>
            </a:solidFill>
            <a:ln w="38100" cap="rnd">
              <a:solidFill>
                <a:schemeClr val="bg1">
                  <a:lumMod val="65000"/>
                </a:schemeClr>
              </a:solidFill>
              <a:prstDash val="solid"/>
              <a:round/>
            </a:ln>
          </p:spPr>
        </p:sp>
        <p:sp>
          <p:nvSpPr>
            <p:cNvPr id="134" name="TextBox 20">
              <a:extLst>
                <a:ext uri="{FF2B5EF4-FFF2-40B4-BE49-F238E27FC236}">
                  <a16:creationId xmlns:a16="http://schemas.microsoft.com/office/drawing/2014/main" id="{75C87FBE-03B0-A16F-083D-D7D008D6CF93}"/>
                </a:ext>
              </a:extLst>
            </p:cNvPr>
            <p:cNvSpPr txBox="1"/>
            <p:nvPr/>
          </p:nvSpPr>
          <p:spPr>
            <a:xfrm>
              <a:off x="0" y="-38100"/>
              <a:ext cx="1007198" cy="367731"/>
            </a:xfrm>
            <a:prstGeom prst="rect">
              <a:avLst/>
            </a:prstGeom>
          </p:spPr>
          <p:txBody>
            <a:bodyPr lIns="50800" tIns="50800" rIns="50800" bIns="50800" rtlCol="0" anchor="ctr"/>
            <a:lstStyle/>
            <a:p>
              <a:pPr algn="ctr">
                <a:lnSpc>
                  <a:spcPts val="2659"/>
                </a:lnSpc>
              </a:pPr>
              <a:r>
                <a:rPr lang="en-US" sz="1600" b="1" dirty="0">
                  <a:solidFill>
                    <a:schemeClr val="bg1"/>
                  </a:solidFill>
                  <a:latin typeface="Canva Sans Bold"/>
                  <a:ea typeface="Canva Sans Bold"/>
                  <a:cs typeface="Canva Sans Bold"/>
                  <a:sym typeface="Canva Sans Bold"/>
                </a:rPr>
                <a:t>Importing </a:t>
              </a:r>
              <a:r>
                <a:rPr lang="en-US" sz="1600" b="1" dirty="0" err="1">
                  <a:solidFill>
                    <a:schemeClr val="bg1"/>
                  </a:solidFill>
                  <a:latin typeface="Canva Sans Bold"/>
                  <a:ea typeface="Canva Sans Bold"/>
                  <a:cs typeface="Canva Sans Bold"/>
                  <a:sym typeface="Canva Sans Bold"/>
                </a:rPr>
                <a:t>LlamaIndex</a:t>
              </a:r>
              <a:r>
                <a:rPr lang="en-US" sz="1600" b="1" dirty="0">
                  <a:solidFill>
                    <a:schemeClr val="bg1"/>
                  </a:solidFill>
                  <a:latin typeface="Canva Sans Bold"/>
                  <a:ea typeface="Canva Sans Bold"/>
                  <a:cs typeface="Canva Sans Bold"/>
                  <a:sym typeface="Canva Sans Bold"/>
                </a:rPr>
                <a:t> framework components</a:t>
              </a:r>
            </a:p>
            <a:p>
              <a:pPr algn="ctr">
                <a:lnSpc>
                  <a:spcPts val="2659"/>
                </a:lnSpc>
              </a:pPr>
              <a:r>
                <a:rPr lang="en-US" sz="1600" b="1" dirty="0">
                  <a:solidFill>
                    <a:srgbClr val="1986CF"/>
                  </a:solidFill>
                  <a:latin typeface="Canva Sans Bold"/>
                  <a:ea typeface="Canva Sans Bold"/>
                  <a:cs typeface="Canva Sans Bold"/>
                  <a:sym typeface="Canva Sans Bold"/>
                </a:rPr>
                <a:t>(embedder, </a:t>
              </a:r>
              <a:r>
                <a:rPr lang="en-US" sz="1600" b="1" dirty="0" err="1">
                  <a:solidFill>
                    <a:srgbClr val="1986CF"/>
                  </a:solidFill>
                  <a:latin typeface="Canva Sans Bold"/>
                  <a:ea typeface="Canva Sans Bold"/>
                  <a:cs typeface="Canva Sans Bold"/>
                  <a:sym typeface="Canva Sans Bold"/>
                </a:rPr>
                <a:t>directoryreader</a:t>
              </a:r>
              <a:r>
                <a:rPr lang="en-US" sz="1600" b="1" dirty="0">
                  <a:solidFill>
                    <a:srgbClr val="1986CF"/>
                  </a:solidFill>
                  <a:latin typeface="Canva Sans Bold"/>
                  <a:ea typeface="Canva Sans Bold"/>
                  <a:cs typeface="Canva Sans Bold"/>
                  <a:sym typeface="Canva Sans Bold"/>
                </a:rPr>
                <a:t>, </a:t>
              </a:r>
              <a:r>
                <a:rPr lang="en-US" sz="1600" b="1" dirty="0" err="1">
                  <a:solidFill>
                    <a:srgbClr val="1986CF"/>
                  </a:solidFill>
                  <a:latin typeface="Canva Sans Bold"/>
                  <a:ea typeface="Canva Sans Bold"/>
                  <a:cs typeface="Canva Sans Bold"/>
                  <a:sym typeface="Canva Sans Bold"/>
                </a:rPr>
                <a:t>etc</a:t>
              </a:r>
              <a:r>
                <a:rPr lang="en-US" sz="1600" b="1" dirty="0">
                  <a:solidFill>
                    <a:srgbClr val="1986CF"/>
                  </a:solidFill>
                  <a:latin typeface="Canva Sans Bold"/>
                  <a:ea typeface="Canva Sans Bold"/>
                  <a:cs typeface="Canva Sans Bold"/>
                  <a:sym typeface="Canva Sans Bold"/>
                </a:rPr>
                <a:t>)</a:t>
              </a:r>
            </a:p>
          </p:txBody>
        </p:sp>
      </p:grpSp>
      <p:grpSp>
        <p:nvGrpSpPr>
          <p:cNvPr id="135" name="Group 18">
            <a:extLst>
              <a:ext uri="{FF2B5EF4-FFF2-40B4-BE49-F238E27FC236}">
                <a16:creationId xmlns:a16="http://schemas.microsoft.com/office/drawing/2014/main" id="{656CAC76-0775-45D0-65EA-1CC2794A2DA6}"/>
              </a:ext>
            </a:extLst>
          </p:cNvPr>
          <p:cNvGrpSpPr/>
          <p:nvPr/>
        </p:nvGrpSpPr>
        <p:grpSpPr>
          <a:xfrm>
            <a:off x="6134067" y="6986661"/>
            <a:ext cx="2362265" cy="943821"/>
            <a:chOff x="0" y="-38100"/>
            <a:chExt cx="1071641" cy="367731"/>
          </a:xfrm>
        </p:grpSpPr>
        <p:sp>
          <p:nvSpPr>
            <p:cNvPr id="136" name="Freeform 19">
              <a:extLst>
                <a:ext uri="{FF2B5EF4-FFF2-40B4-BE49-F238E27FC236}">
                  <a16:creationId xmlns:a16="http://schemas.microsoft.com/office/drawing/2014/main" id="{4EBCBBF7-5E48-43A6-178A-C111E3C2B554}"/>
                </a:ext>
              </a:extLst>
            </p:cNvPr>
            <p:cNvSpPr/>
            <p:nvPr/>
          </p:nvSpPr>
          <p:spPr>
            <a:xfrm>
              <a:off x="0" y="0"/>
              <a:ext cx="1071641" cy="329631"/>
            </a:xfrm>
            <a:custGeom>
              <a:avLst/>
              <a:gdLst/>
              <a:ahLst/>
              <a:cxnLst/>
              <a:rect l="l" t="t" r="r" b="b"/>
              <a:pathLst>
                <a:path w="1071641" h="329631">
                  <a:moveTo>
                    <a:pt x="97038" y="0"/>
                  </a:moveTo>
                  <a:lnTo>
                    <a:pt x="974602" y="0"/>
                  </a:lnTo>
                  <a:cubicBezTo>
                    <a:pt x="1000338" y="0"/>
                    <a:pt x="1025020" y="10224"/>
                    <a:pt x="1043219" y="28422"/>
                  </a:cubicBezTo>
                  <a:cubicBezTo>
                    <a:pt x="1061417" y="46620"/>
                    <a:pt x="1071641" y="71302"/>
                    <a:pt x="1071641" y="97038"/>
                  </a:cubicBezTo>
                  <a:lnTo>
                    <a:pt x="1071641" y="232593"/>
                  </a:lnTo>
                  <a:cubicBezTo>
                    <a:pt x="1071641" y="258329"/>
                    <a:pt x="1061417" y="283011"/>
                    <a:pt x="1043219" y="301209"/>
                  </a:cubicBezTo>
                  <a:cubicBezTo>
                    <a:pt x="1025020" y="319407"/>
                    <a:pt x="1000338" y="329631"/>
                    <a:pt x="974602" y="329631"/>
                  </a:cubicBezTo>
                  <a:lnTo>
                    <a:pt x="97038" y="329631"/>
                  </a:lnTo>
                  <a:cubicBezTo>
                    <a:pt x="71302" y="329631"/>
                    <a:pt x="46620" y="319407"/>
                    <a:pt x="28422" y="301209"/>
                  </a:cubicBezTo>
                  <a:cubicBezTo>
                    <a:pt x="10224" y="283011"/>
                    <a:pt x="0" y="258329"/>
                    <a:pt x="0" y="232593"/>
                  </a:cubicBezTo>
                  <a:lnTo>
                    <a:pt x="0" y="97038"/>
                  </a:lnTo>
                  <a:cubicBezTo>
                    <a:pt x="0" y="71302"/>
                    <a:pt x="10224" y="46620"/>
                    <a:pt x="28422" y="28422"/>
                  </a:cubicBezTo>
                  <a:cubicBezTo>
                    <a:pt x="46620" y="10224"/>
                    <a:pt x="71302" y="0"/>
                    <a:pt x="97038" y="0"/>
                  </a:cubicBezTo>
                  <a:close/>
                </a:path>
              </a:pathLst>
            </a:custGeom>
            <a:solidFill>
              <a:srgbClr val="000000">
                <a:alpha val="0"/>
              </a:srgbClr>
            </a:solidFill>
            <a:ln w="38100" cap="rnd">
              <a:solidFill>
                <a:schemeClr val="bg1">
                  <a:lumMod val="65000"/>
                </a:schemeClr>
              </a:solidFill>
              <a:prstDash val="solid"/>
              <a:round/>
            </a:ln>
          </p:spPr>
        </p:sp>
        <p:sp>
          <p:nvSpPr>
            <p:cNvPr id="137" name="TextBox 20">
              <a:extLst>
                <a:ext uri="{FF2B5EF4-FFF2-40B4-BE49-F238E27FC236}">
                  <a16:creationId xmlns:a16="http://schemas.microsoft.com/office/drawing/2014/main" id="{D27EC474-5E42-45A0-B55E-19A158EBD7A8}"/>
                </a:ext>
              </a:extLst>
            </p:cNvPr>
            <p:cNvSpPr txBox="1"/>
            <p:nvPr/>
          </p:nvSpPr>
          <p:spPr>
            <a:xfrm>
              <a:off x="0" y="-38100"/>
              <a:ext cx="1007198" cy="367731"/>
            </a:xfrm>
            <a:prstGeom prst="rect">
              <a:avLst/>
            </a:prstGeom>
          </p:spPr>
          <p:txBody>
            <a:bodyPr lIns="50800" tIns="50800" rIns="50800" bIns="50800" rtlCol="0" anchor="ctr"/>
            <a:lstStyle/>
            <a:p>
              <a:pPr algn="ctr">
                <a:lnSpc>
                  <a:spcPts val="2659"/>
                </a:lnSpc>
              </a:pPr>
              <a:r>
                <a:rPr lang="en-US" sz="1600" b="1" dirty="0">
                  <a:solidFill>
                    <a:schemeClr val="bg1"/>
                  </a:solidFill>
                  <a:latin typeface="Canva Sans Bold"/>
                  <a:ea typeface="Canva Sans Bold"/>
                  <a:cs typeface="Canva Sans Bold"/>
                  <a:sym typeface="Canva Sans Bold"/>
                </a:rPr>
                <a:t>Evaluation</a:t>
              </a:r>
              <a:endParaRPr lang="en-US" sz="1600" b="1" dirty="0">
                <a:solidFill>
                  <a:srgbClr val="1986CF"/>
                </a:solidFill>
                <a:latin typeface="Canva Sans Bold"/>
                <a:ea typeface="Canva Sans Bold"/>
                <a:cs typeface="Canva Sans Bold"/>
                <a:sym typeface="Canva Sans Bold"/>
              </a:endParaRPr>
            </a:p>
          </p:txBody>
        </p:sp>
      </p:grpSp>
      <p:grpSp>
        <p:nvGrpSpPr>
          <p:cNvPr id="138" name="Group 18">
            <a:extLst>
              <a:ext uri="{FF2B5EF4-FFF2-40B4-BE49-F238E27FC236}">
                <a16:creationId xmlns:a16="http://schemas.microsoft.com/office/drawing/2014/main" id="{E6783E5A-48F9-D845-7688-E42F63092940}"/>
              </a:ext>
            </a:extLst>
          </p:cNvPr>
          <p:cNvGrpSpPr/>
          <p:nvPr/>
        </p:nvGrpSpPr>
        <p:grpSpPr>
          <a:xfrm>
            <a:off x="5483132" y="4994749"/>
            <a:ext cx="3448017" cy="1557609"/>
            <a:chOff x="0" y="-38100"/>
            <a:chExt cx="1071641" cy="367731"/>
          </a:xfrm>
        </p:grpSpPr>
        <p:sp>
          <p:nvSpPr>
            <p:cNvPr id="139" name="Freeform 19">
              <a:extLst>
                <a:ext uri="{FF2B5EF4-FFF2-40B4-BE49-F238E27FC236}">
                  <a16:creationId xmlns:a16="http://schemas.microsoft.com/office/drawing/2014/main" id="{11771C0C-96EB-72D0-E8CE-E3F866BEEA14}"/>
                </a:ext>
              </a:extLst>
            </p:cNvPr>
            <p:cNvSpPr/>
            <p:nvPr/>
          </p:nvSpPr>
          <p:spPr>
            <a:xfrm>
              <a:off x="0" y="0"/>
              <a:ext cx="1071641" cy="329631"/>
            </a:xfrm>
            <a:custGeom>
              <a:avLst/>
              <a:gdLst/>
              <a:ahLst/>
              <a:cxnLst/>
              <a:rect l="l" t="t" r="r" b="b"/>
              <a:pathLst>
                <a:path w="1071641" h="329631">
                  <a:moveTo>
                    <a:pt x="97038" y="0"/>
                  </a:moveTo>
                  <a:lnTo>
                    <a:pt x="974602" y="0"/>
                  </a:lnTo>
                  <a:cubicBezTo>
                    <a:pt x="1000338" y="0"/>
                    <a:pt x="1025020" y="10224"/>
                    <a:pt x="1043219" y="28422"/>
                  </a:cubicBezTo>
                  <a:cubicBezTo>
                    <a:pt x="1061417" y="46620"/>
                    <a:pt x="1071641" y="71302"/>
                    <a:pt x="1071641" y="97038"/>
                  </a:cubicBezTo>
                  <a:lnTo>
                    <a:pt x="1071641" y="232593"/>
                  </a:lnTo>
                  <a:cubicBezTo>
                    <a:pt x="1071641" y="258329"/>
                    <a:pt x="1061417" y="283011"/>
                    <a:pt x="1043219" y="301209"/>
                  </a:cubicBezTo>
                  <a:cubicBezTo>
                    <a:pt x="1025020" y="319407"/>
                    <a:pt x="1000338" y="329631"/>
                    <a:pt x="974602" y="329631"/>
                  </a:cubicBezTo>
                  <a:lnTo>
                    <a:pt x="97038" y="329631"/>
                  </a:lnTo>
                  <a:cubicBezTo>
                    <a:pt x="71302" y="329631"/>
                    <a:pt x="46620" y="319407"/>
                    <a:pt x="28422" y="301209"/>
                  </a:cubicBezTo>
                  <a:cubicBezTo>
                    <a:pt x="10224" y="283011"/>
                    <a:pt x="0" y="258329"/>
                    <a:pt x="0" y="232593"/>
                  </a:cubicBezTo>
                  <a:lnTo>
                    <a:pt x="0" y="97038"/>
                  </a:lnTo>
                  <a:cubicBezTo>
                    <a:pt x="0" y="71302"/>
                    <a:pt x="10224" y="46620"/>
                    <a:pt x="28422" y="28422"/>
                  </a:cubicBezTo>
                  <a:cubicBezTo>
                    <a:pt x="46620" y="10224"/>
                    <a:pt x="71302" y="0"/>
                    <a:pt x="97038" y="0"/>
                  </a:cubicBezTo>
                  <a:close/>
                </a:path>
              </a:pathLst>
            </a:custGeom>
            <a:solidFill>
              <a:srgbClr val="000000">
                <a:alpha val="0"/>
              </a:srgbClr>
            </a:solidFill>
            <a:ln w="38100" cap="rnd">
              <a:solidFill>
                <a:schemeClr val="bg1">
                  <a:lumMod val="65000"/>
                </a:schemeClr>
              </a:solidFill>
              <a:prstDash val="solid"/>
              <a:round/>
            </a:ln>
          </p:spPr>
        </p:sp>
        <p:sp>
          <p:nvSpPr>
            <p:cNvPr id="140" name="TextBox 20">
              <a:extLst>
                <a:ext uri="{FF2B5EF4-FFF2-40B4-BE49-F238E27FC236}">
                  <a16:creationId xmlns:a16="http://schemas.microsoft.com/office/drawing/2014/main" id="{0E43DEB3-7C71-78E5-652F-C0085FAB915A}"/>
                </a:ext>
              </a:extLst>
            </p:cNvPr>
            <p:cNvSpPr txBox="1"/>
            <p:nvPr/>
          </p:nvSpPr>
          <p:spPr>
            <a:xfrm>
              <a:off x="0" y="-38100"/>
              <a:ext cx="1007198" cy="367731"/>
            </a:xfrm>
            <a:prstGeom prst="rect">
              <a:avLst/>
            </a:prstGeom>
          </p:spPr>
          <p:txBody>
            <a:bodyPr lIns="50800" tIns="50800" rIns="50800" bIns="50800" rtlCol="0" anchor="ctr"/>
            <a:lstStyle/>
            <a:p>
              <a:pPr algn="ctr">
                <a:lnSpc>
                  <a:spcPts val="2659"/>
                </a:lnSpc>
              </a:pPr>
              <a:r>
                <a:rPr lang="en-US" sz="1600" b="1" dirty="0">
                  <a:solidFill>
                    <a:schemeClr val="bg1"/>
                  </a:solidFill>
                  <a:latin typeface="Canva Sans Bold"/>
                  <a:ea typeface="Canva Sans Bold"/>
                  <a:cs typeface="Canva Sans Bold"/>
                  <a:sym typeface="Canva Sans Bold"/>
                </a:rPr>
                <a:t>Testing the LLM without contextual data</a:t>
              </a:r>
            </a:p>
            <a:p>
              <a:pPr algn="ctr">
                <a:lnSpc>
                  <a:spcPts val="2659"/>
                </a:lnSpc>
              </a:pPr>
              <a:r>
                <a:rPr lang="en-US" sz="1600" b="1" dirty="0">
                  <a:solidFill>
                    <a:srgbClr val="1986CF"/>
                  </a:solidFill>
                  <a:latin typeface="Canva Sans Bold"/>
                  <a:ea typeface="Canva Sans Bold"/>
                  <a:cs typeface="Canva Sans Bold"/>
                  <a:sym typeface="Canva Sans Bold"/>
                </a:rPr>
                <a:t>(User Query)</a:t>
              </a:r>
            </a:p>
          </p:txBody>
        </p:sp>
      </p:grpSp>
      <p:grpSp>
        <p:nvGrpSpPr>
          <p:cNvPr id="141" name="Group 18">
            <a:extLst>
              <a:ext uri="{FF2B5EF4-FFF2-40B4-BE49-F238E27FC236}">
                <a16:creationId xmlns:a16="http://schemas.microsoft.com/office/drawing/2014/main" id="{31C69FDF-F5D1-E893-EFE3-AED2CD9B5145}"/>
              </a:ext>
            </a:extLst>
          </p:cNvPr>
          <p:cNvGrpSpPr/>
          <p:nvPr/>
        </p:nvGrpSpPr>
        <p:grpSpPr>
          <a:xfrm>
            <a:off x="10721996" y="4870733"/>
            <a:ext cx="3448017" cy="1557609"/>
            <a:chOff x="0" y="-38100"/>
            <a:chExt cx="1071641" cy="367731"/>
          </a:xfrm>
        </p:grpSpPr>
        <p:sp>
          <p:nvSpPr>
            <p:cNvPr id="142" name="Freeform 19">
              <a:extLst>
                <a:ext uri="{FF2B5EF4-FFF2-40B4-BE49-F238E27FC236}">
                  <a16:creationId xmlns:a16="http://schemas.microsoft.com/office/drawing/2014/main" id="{B57BB52F-1338-B3EE-02C0-9BA898CA7590}"/>
                </a:ext>
              </a:extLst>
            </p:cNvPr>
            <p:cNvSpPr/>
            <p:nvPr/>
          </p:nvSpPr>
          <p:spPr>
            <a:xfrm>
              <a:off x="0" y="0"/>
              <a:ext cx="1071641" cy="329631"/>
            </a:xfrm>
            <a:custGeom>
              <a:avLst/>
              <a:gdLst/>
              <a:ahLst/>
              <a:cxnLst/>
              <a:rect l="l" t="t" r="r" b="b"/>
              <a:pathLst>
                <a:path w="1071641" h="329631">
                  <a:moveTo>
                    <a:pt x="97038" y="0"/>
                  </a:moveTo>
                  <a:lnTo>
                    <a:pt x="974602" y="0"/>
                  </a:lnTo>
                  <a:cubicBezTo>
                    <a:pt x="1000338" y="0"/>
                    <a:pt x="1025020" y="10224"/>
                    <a:pt x="1043219" y="28422"/>
                  </a:cubicBezTo>
                  <a:cubicBezTo>
                    <a:pt x="1061417" y="46620"/>
                    <a:pt x="1071641" y="71302"/>
                    <a:pt x="1071641" y="97038"/>
                  </a:cubicBezTo>
                  <a:lnTo>
                    <a:pt x="1071641" y="232593"/>
                  </a:lnTo>
                  <a:cubicBezTo>
                    <a:pt x="1071641" y="258329"/>
                    <a:pt x="1061417" y="283011"/>
                    <a:pt x="1043219" y="301209"/>
                  </a:cubicBezTo>
                  <a:cubicBezTo>
                    <a:pt x="1025020" y="319407"/>
                    <a:pt x="1000338" y="329631"/>
                    <a:pt x="974602" y="329631"/>
                  </a:cubicBezTo>
                  <a:lnTo>
                    <a:pt x="97038" y="329631"/>
                  </a:lnTo>
                  <a:cubicBezTo>
                    <a:pt x="71302" y="329631"/>
                    <a:pt x="46620" y="319407"/>
                    <a:pt x="28422" y="301209"/>
                  </a:cubicBezTo>
                  <a:cubicBezTo>
                    <a:pt x="10224" y="283011"/>
                    <a:pt x="0" y="258329"/>
                    <a:pt x="0" y="232593"/>
                  </a:cubicBezTo>
                  <a:lnTo>
                    <a:pt x="0" y="97038"/>
                  </a:lnTo>
                  <a:cubicBezTo>
                    <a:pt x="0" y="71302"/>
                    <a:pt x="10224" y="46620"/>
                    <a:pt x="28422" y="28422"/>
                  </a:cubicBezTo>
                  <a:cubicBezTo>
                    <a:pt x="46620" y="10224"/>
                    <a:pt x="71302" y="0"/>
                    <a:pt x="97038" y="0"/>
                  </a:cubicBezTo>
                  <a:close/>
                </a:path>
              </a:pathLst>
            </a:custGeom>
            <a:solidFill>
              <a:srgbClr val="000000">
                <a:alpha val="0"/>
              </a:srgbClr>
            </a:solidFill>
            <a:ln w="38100" cap="rnd">
              <a:solidFill>
                <a:schemeClr val="bg1">
                  <a:lumMod val="65000"/>
                </a:schemeClr>
              </a:solidFill>
              <a:prstDash val="solid"/>
              <a:round/>
            </a:ln>
          </p:spPr>
        </p:sp>
        <p:sp>
          <p:nvSpPr>
            <p:cNvPr id="143" name="TextBox 20">
              <a:extLst>
                <a:ext uri="{FF2B5EF4-FFF2-40B4-BE49-F238E27FC236}">
                  <a16:creationId xmlns:a16="http://schemas.microsoft.com/office/drawing/2014/main" id="{9C8EA6A6-6840-F057-F0F9-1E9CF5730F5D}"/>
                </a:ext>
              </a:extLst>
            </p:cNvPr>
            <p:cNvSpPr txBox="1"/>
            <p:nvPr/>
          </p:nvSpPr>
          <p:spPr>
            <a:xfrm>
              <a:off x="0" y="-38100"/>
              <a:ext cx="1007198" cy="367731"/>
            </a:xfrm>
            <a:prstGeom prst="rect">
              <a:avLst/>
            </a:prstGeom>
          </p:spPr>
          <p:txBody>
            <a:bodyPr lIns="50800" tIns="50800" rIns="50800" bIns="50800" rtlCol="0" anchor="ctr"/>
            <a:lstStyle/>
            <a:p>
              <a:pPr algn="ctr">
                <a:lnSpc>
                  <a:spcPts val="2659"/>
                </a:lnSpc>
              </a:pPr>
              <a:r>
                <a:rPr lang="en-US" sz="1600" b="1" dirty="0">
                  <a:solidFill>
                    <a:schemeClr val="bg1"/>
                  </a:solidFill>
                  <a:latin typeface="Canva Sans Bold"/>
                  <a:ea typeface="Canva Sans Bold"/>
                  <a:cs typeface="Canva Sans Bold"/>
                  <a:sym typeface="Canva Sans Bold"/>
                </a:rPr>
                <a:t>Testing the LLM with contextual data</a:t>
              </a:r>
            </a:p>
            <a:p>
              <a:pPr algn="ctr">
                <a:lnSpc>
                  <a:spcPts val="2659"/>
                </a:lnSpc>
              </a:pPr>
              <a:r>
                <a:rPr lang="en-US" sz="1600" b="1" dirty="0">
                  <a:solidFill>
                    <a:srgbClr val="1986CF"/>
                  </a:solidFill>
                  <a:latin typeface="Canva Sans Bold"/>
                  <a:ea typeface="Canva Sans Bold"/>
                  <a:cs typeface="Canva Sans Bold"/>
                  <a:sym typeface="Canva Sans Bold"/>
                </a:rPr>
                <a:t>(User Query + </a:t>
              </a:r>
              <a:r>
                <a:rPr lang="en-US" sz="1600" b="1" dirty="0" err="1">
                  <a:solidFill>
                    <a:srgbClr val="1986CF"/>
                  </a:solidFill>
                  <a:latin typeface="Canva Sans Bold"/>
                  <a:ea typeface="Canva Sans Bold"/>
                  <a:cs typeface="Canva Sans Bold"/>
                  <a:sym typeface="Canva Sans Bold"/>
                </a:rPr>
                <a:t>Contexual</a:t>
              </a:r>
              <a:r>
                <a:rPr lang="en-US" sz="1600" b="1" dirty="0">
                  <a:solidFill>
                    <a:srgbClr val="1986CF"/>
                  </a:solidFill>
                  <a:latin typeface="Canva Sans Bold"/>
                  <a:ea typeface="Canva Sans Bold"/>
                  <a:cs typeface="Canva Sans Bold"/>
                  <a:sym typeface="Canva Sans Bold"/>
                </a:rPr>
                <a:t> Data)</a:t>
              </a:r>
            </a:p>
          </p:txBody>
        </p:sp>
      </p:grpSp>
      <p:grpSp>
        <p:nvGrpSpPr>
          <p:cNvPr id="144" name="Group 18">
            <a:extLst>
              <a:ext uri="{FF2B5EF4-FFF2-40B4-BE49-F238E27FC236}">
                <a16:creationId xmlns:a16="http://schemas.microsoft.com/office/drawing/2014/main" id="{286E601E-55AE-432A-0FCA-CB5253CF3C58}"/>
              </a:ext>
            </a:extLst>
          </p:cNvPr>
          <p:cNvGrpSpPr/>
          <p:nvPr/>
        </p:nvGrpSpPr>
        <p:grpSpPr>
          <a:xfrm>
            <a:off x="8585550" y="3045403"/>
            <a:ext cx="4337429" cy="1557609"/>
            <a:chOff x="0" y="-38100"/>
            <a:chExt cx="1071641" cy="367731"/>
          </a:xfrm>
        </p:grpSpPr>
        <p:sp>
          <p:nvSpPr>
            <p:cNvPr id="145" name="Freeform 19">
              <a:extLst>
                <a:ext uri="{FF2B5EF4-FFF2-40B4-BE49-F238E27FC236}">
                  <a16:creationId xmlns:a16="http://schemas.microsoft.com/office/drawing/2014/main" id="{8D4C9D24-9A4B-920E-AC6A-200C054DC092}"/>
                </a:ext>
              </a:extLst>
            </p:cNvPr>
            <p:cNvSpPr/>
            <p:nvPr/>
          </p:nvSpPr>
          <p:spPr>
            <a:xfrm>
              <a:off x="0" y="0"/>
              <a:ext cx="1071641" cy="329631"/>
            </a:xfrm>
            <a:custGeom>
              <a:avLst/>
              <a:gdLst/>
              <a:ahLst/>
              <a:cxnLst/>
              <a:rect l="l" t="t" r="r" b="b"/>
              <a:pathLst>
                <a:path w="1071641" h="329631">
                  <a:moveTo>
                    <a:pt x="97038" y="0"/>
                  </a:moveTo>
                  <a:lnTo>
                    <a:pt x="974602" y="0"/>
                  </a:lnTo>
                  <a:cubicBezTo>
                    <a:pt x="1000338" y="0"/>
                    <a:pt x="1025020" y="10224"/>
                    <a:pt x="1043219" y="28422"/>
                  </a:cubicBezTo>
                  <a:cubicBezTo>
                    <a:pt x="1061417" y="46620"/>
                    <a:pt x="1071641" y="71302"/>
                    <a:pt x="1071641" y="97038"/>
                  </a:cubicBezTo>
                  <a:lnTo>
                    <a:pt x="1071641" y="232593"/>
                  </a:lnTo>
                  <a:cubicBezTo>
                    <a:pt x="1071641" y="258329"/>
                    <a:pt x="1061417" y="283011"/>
                    <a:pt x="1043219" y="301209"/>
                  </a:cubicBezTo>
                  <a:cubicBezTo>
                    <a:pt x="1025020" y="319407"/>
                    <a:pt x="1000338" y="329631"/>
                    <a:pt x="974602" y="329631"/>
                  </a:cubicBezTo>
                  <a:lnTo>
                    <a:pt x="97038" y="329631"/>
                  </a:lnTo>
                  <a:cubicBezTo>
                    <a:pt x="71302" y="329631"/>
                    <a:pt x="46620" y="319407"/>
                    <a:pt x="28422" y="301209"/>
                  </a:cubicBezTo>
                  <a:cubicBezTo>
                    <a:pt x="10224" y="283011"/>
                    <a:pt x="0" y="258329"/>
                    <a:pt x="0" y="232593"/>
                  </a:cubicBezTo>
                  <a:lnTo>
                    <a:pt x="0" y="97038"/>
                  </a:lnTo>
                  <a:cubicBezTo>
                    <a:pt x="0" y="71302"/>
                    <a:pt x="10224" y="46620"/>
                    <a:pt x="28422" y="28422"/>
                  </a:cubicBezTo>
                  <a:cubicBezTo>
                    <a:pt x="46620" y="10224"/>
                    <a:pt x="71302" y="0"/>
                    <a:pt x="97038" y="0"/>
                  </a:cubicBezTo>
                  <a:close/>
                </a:path>
              </a:pathLst>
            </a:custGeom>
            <a:solidFill>
              <a:srgbClr val="000000">
                <a:alpha val="0"/>
              </a:srgbClr>
            </a:solidFill>
            <a:ln w="38100" cap="rnd">
              <a:solidFill>
                <a:schemeClr val="bg1">
                  <a:lumMod val="65000"/>
                </a:schemeClr>
              </a:solidFill>
              <a:prstDash val="solid"/>
              <a:round/>
            </a:ln>
          </p:spPr>
        </p:sp>
        <p:sp>
          <p:nvSpPr>
            <p:cNvPr id="146" name="TextBox 20">
              <a:extLst>
                <a:ext uri="{FF2B5EF4-FFF2-40B4-BE49-F238E27FC236}">
                  <a16:creationId xmlns:a16="http://schemas.microsoft.com/office/drawing/2014/main" id="{BFCB1551-83DE-3EBE-D4FE-176AEDAA58A2}"/>
                </a:ext>
              </a:extLst>
            </p:cNvPr>
            <p:cNvSpPr txBox="1"/>
            <p:nvPr/>
          </p:nvSpPr>
          <p:spPr>
            <a:xfrm>
              <a:off x="0" y="-38100"/>
              <a:ext cx="1007198" cy="367731"/>
            </a:xfrm>
            <a:prstGeom prst="rect">
              <a:avLst/>
            </a:prstGeom>
          </p:spPr>
          <p:txBody>
            <a:bodyPr lIns="50800" tIns="50800" rIns="50800" bIns="50800" rtlCol="0" anchor="ctr"/>
            <a:lstStyle/>
            <a:p>
              <a:pPr algn="ctr">
                <a:lnSpc>
                  <a:spcPts val="2659"/>
                </a:lnSpc>
              </a:pPr>
              <a:r>
                <a:rPr lang="en-US" sz="1600" b="1" dirty="0">
                  <a:solidFill>
                    <a:schemeClr val="bg1"/>
                  </a:solidFill>
                  <a:latin typeface="Canva Sans Bold"/>
                  <a:ea typeface="Canva Sans Bold"/>
                  <a:cs typeface="Canva Sans Bold"/>
                  <a:sym typeface="Canva Sans Bold"/>
                </a:rPr>
                <a:t>Setting up the external database</a:t>
              </a:r>
            </a:p>
            <a:p>
              <a:pPr algn="ctr">
                <a:lnSpc>
                  <a:spcPts val="2659"/>
                </a:lnSpc>
              </a:pPr>
              <a:r>
                <a:rPr lang="en-US" sz="1600" b="1" dirty="0">
                  <a:solidFill>
                    <a:srgbClr val="1986CF"/>
                  </a:solidFill>
                  <a:latin typeface="Canva Sans Bold"/>
                  <a:ea typeface="Canva Sans Bold"/>
                  <a:cs typeface="Canva Sans Bold"/>
                  <a:sym typeface="Canva Sans Bold"/>
                </a:rPr>
                <a:t>(mounting </a:t>
              </a:r>
              <a:r>
                <a:rPr lang="en-US" sz="1600" b="1" dirty="0" err="1">
                  <a:solidFill>
                    <a:srgbClr val="1986CF"/>
                  </a:solidFill>
                  <a:latin typeface="Canva Sans Bold"/>
                  <a:ea typeface="Canva Sans Bold"/>
                  <a:cs typeface="Canva Sans Bold"/>
                  <a:sym typeface="Canva Sans Bold"/>
                </a:rPr>
                <a:t>gDrive</a:t>
              </a:r>
              <a:r>
                <a:rPr lang="en-US" sz="1600" b="1" dirty="0">
                  <a:solidFill>
                    <a:srgbClr val="1986CF"/>
                  </a:solidFill>
                  <a:latin typeface="Canva Sans Bold"/>
                  <a:ea typeface="Canva Sans Bold"/>
                  <a:cs typeface="Canva Sans Bold"/>
                  <a:sym typeface="Canva Sans Bold"/>
                </a:rPr>
                <a:t> and storing in a VDB)</a:t>
              </a:r>
            </a:p>
          </p:txBody>
        </p:sp>
      </p:grpSp>
      <p:grpSp>
        <p:nvGrpSpPr>
          <p:cNvPr id="147" name="Group 18">
            <a:extLst>
              <a:ext uri="{FF2B5EF4-FFF2-40B4-BE49-F238E27FC236}">
                <a16:creationId xmlns:a16="http://schemas.microsoft.com/office/drawing/2014/main" id="{E179FE0E-5CBF-809D-209B-BC837E6B4E50}"/>
              </a:ext>
            </a:extLst>
          </p:cNvPr>
          <p:cNvGrpSpPr/>
          <p:nvPr/>
        </p:nvGrpSpPr>
        <p:grpSpPr>
          <a:xfrm>
            <a:off x="271627" y="1113961"/>
            <a:ext cx="3448017" cy="1557609"/>
            <a:chOff x="0" y="-38100"/>
            <a:chExt cx="1071641" cy="367731"/>
          </a:xfrm>
        </p:grpSpPr>
        <p:sp>
          <p:nvSpPr>
            <p:cNvPr id="148" name="Freeform 19">
              <a:extLst>
                <a:ext uri="{FF2B5EF4-FFF2-40B4-BE49-F238E27FC236}">
                  <a16:creationId xmlns:a16="http://schemas.microsoft.com/office/drawing/2014/main" id="{3BC59390-A779-89FE-00FB-FE095691A526}"/>
                </a:ext>
              </a:extLst>
            </p:cNvPr>
            <p:cNvSpPr/>
            <p:nvPr/>
          </p:nvSpPr>
          <p:spPr>
            <a:xfrm>
              <a:off x="0" y="0"/>
              <a:ext cx="1071641" cy="329631"/>
            </a:xfrm>
            <a:custGeom>
              <a:avLst/>
              <a:gdLst/>
              <a:ahLst/>
              <a:cxnLst/>
              <a:rect l="l" t="t" r="r" b="b"/>
              <a:pathLst>
                <a:path w="1071641" h="329631">
                  <a:moveTo>
                    <a:pt x="97038" y="0"/>
                  </a:moveTo>
                  <a:lnTo>
                    <a:pt x="974602" y="0"/>
                  </a:lnTo>
                  <a:cubicBezTo>
                    <a:pt x="1000338" y="0"/>
                    <a:pt x="1025020" y="10224"/>
                    <a:pt x="1043219" y="28422"/>
                  </a:cubicBezTo>
                  <a:cubicBezTo>
                    <a:pt x="1061417" y="46620"/>
                    <a:pt x="1071641" y="71302"/>
                    <a:pt x="1071641" y="97038"/>
                  </a:cubicBezTo>
                  <a:lnTo>
                    <a:pt x="1071641" y="232593"/>
                  </a:lnTo>
                  <a:cubicBezTo>
                    <a:pt x="1071641" y="258329"/>
                    <a:pt x="1061417" y="283011"/>
                    <a:pt x="1043219" y="301209"/>
                  </a:cubicBezTo>
                  <a:cubicBezTo>
                    <a:pt x="1025020" y="319407"/>
                    <a:pt x="1000338" y="329631"/>
                    <a:pt x="974602" y="329631"/>
                  </a:cubicBezTo>
                  <a:lnTo>
                    <a:pt x="97038" y="329631"/>
                  </a:lnTo>
                  <a:cubicBezTo>
                    <a:pt x="71302" y="329631"/>
                    <a:pt x="46620" y="319407"/>
                    <a:pt x="28422" y="301209"/>
                  </a:cubicBezTo>
                  <a:cubicBezTo>
                    <a:pt x="10224" y="283011"/>
                    <a:pt x="0" y="258329"/>
                    <a:pt x="0" y="232593"/>
                  </a:cubicBezTo>
                  <a:lnTo>
                    <a:pt x="0" y="97038"/>
                  </a:lnTo>
                  <a:cubicBezTo>
                    <a:pt x="0" y="71302"/>
                    <a:pt x="10224" y="46620"/>
                    <a:pt x="28422" y="28422"/>
                  </a:cubicBezTo>
                  <a:cubicBezTo>
                    <a:pt x="46620" y="10224"/>
                    <a:pt x="71302" y="0"/>
                    <a:pt x="97038" y="0"/>
                  </a:cubicBezTo>
                  <a:close/>
                </a:path>
              </a:pathLst>
            </a:custGeom>
            <a:solidFill>
              <a:srgbClr val="000000">
                <a:alpha val="0"/>
              </a:srgbClr>
            </a:solidFill>
            <a:ln w="38100" cap="rnd">
              <a:solidFill>
                <a:schemeClr val="bg1">
                  <a:lumMod val="65000"/>
                </a:schemeClr>
              </a:solidFill>
              <a:prstDash val="solid"/>
              <a:round/>
            </a:ln>
          </p:spPr>
        </p:sp>
        <p:sp>
          <p:nvSpPr>
            <p:cNvPr id="149" name="TextBox 20">
              <a:extLst>
                <a:ext uri="{FF2B5EF4-FFF2-40B4-BE49-F238E27FC236}">
                  <a16:creationId xmlns:a16="http://schemas.microsoft.com/office/drawing/2014/main" id="{3884703D-9B63-3878-898A-8F6B4C752A68}"/>
                </a:ext>
              </a:extLst>
            </p:cNvPr>
            <p:cNvSpPr txBox="1"/>
            <p:nvPr/>
          </p:nvSpPr>
          <p:spPr>
            <a:xfrm>
              <a:off x="0" y="-38100"/>
              <a:ext cx="1007198" cy="367731"/>
            </a:xfrm>
            <a:prstGeom prst="rect">
              <a:avLst/>
            </a:prstGeom>
          </p:spPr>
          <p:txBody>
            <a:bodyPr lIns="50800" tIns="50800" rIns="50800" bIns="50800" rtlCol="0" anchor="ctr"/>
            <a:lstStyle/>
            <a:p>
              <a:pPr algn="ctr">
                <a:lnSpc>
                  <a:spcPts val="2659"/>
                </a:lnSpc>
              </a:pPr>
              <a:r>
                <a:rPr lang="en-US" sz="1600" b="1" dirty="0">
                  <a:solidFill>
                    <a:schemeClr val="bg1"/>
                  </a:solidFill>
                  <a:latin typeface="Canva Sans Bold"/>
                  <a:ea typeface="Canva Sans Bold"/>
                  <a:cs typeface="Canva Sans Bold"/>
                  <a:sym typeface="Canva Sans Bold"/>
                </a:rPr>
                <a:t>Importing Libraries</a:t>
              </a:r>
            </a:p>
            <a:p>
              <a:pPr algn="ctr">
                <a:lnSpc>
                  <a:spcPts val="2659"/>
                </a:lnSpc>
              </a:pPr>
              <a:r>
                <a:rPr lang="en-US" sz="1600" b="1" dirty="0">
                  <a:solidFill>
                    <a:srgbClr val="1986CF"/>
                  </a:solidFill>
                  <a:latin typeface="Canva Sans Bold"/>
                  <a:ea typeface="Canva Sans Bold"/>
                  <a:cs typeface="Canva Sans Bold"/>
                  <a:sym typeface="Canva Sans Bold"/>
                </a:rPr>
                <a:t>(</a:t>
              </a:r>
              <a:r>
                <a:rPr lang="en-US" sz="1600" b="1" dirty="0" err="1">
                  <a:solidFill>
                    <a:srgbClr val="1986CF"/>
                  </a:solidFill>
                  <a:latin typeface="Canva Sans Bold"/>
                  <a:ea typeface="Canva Sans Bold"/>
                  <a:cs typeface="Canva Sans Bold"/>
                  <a:sym typeface="Canva Sans Bold"/>
                </a:rPr>
                <a:t>llamaindex</a:t>
              </a:r>
              <a:r>
                <a:rPr lang="en-US" sz="1600" b="1" dirty="0">
                  <a:solidFill>
                    <a:srgbClr val="1986CF"/>
                  </a:solidFill>
                  <a:latin typeface="Canva Sans Bold"/>
                  <a:ea typeface="Canva Sans Bold"/>
                  <a:cs typeface="Canva Sans Bold"/>
                  <a:sym typeface="Canva Sans Bold"/>
                </a:rPr>
                <a:t>, </a:t>
              </a:r>
              <a:r>
                <a:rPr lang="en-US" sz="1600" b="1" dirty="0" err="1">
                  <a:solidFill>
                    <a:srgbClr val="1986CF"/>
                  </a:solidFill>
                  <a:latin typeface="Canva Sans Bold"/>
                  <a:ea typeface="Canva Sans Bold"/>
                  <a:cs typeface="Canva Sans Bold"/>
                  <a:sym typeface="Canva Sans Bold"/>
                </a:rPr>
                <a:t>huggingface</a:t>
              </a:r>
              <a:r>
                <a:rPr lang="en-US" sz="1600" b="1" dirty="0">
                  <a:solidFill>
                    <a:srgbClr val="1986CF"/>
                  </a:solidFill>
                  <a:latin typeface="Canva Sans Bold"/>
                  <a:ea typeface="Canva Sans Bold"/>
                  <a:cs typeface="Canva Sans Bold"/>
                  <a:sym typeface="Canva Sans Bold"/>
                </a:rPr>
                <a:t>, </a:t>
              </a:r>
              <a:r>
                <a:rPr lang="en-US" sz="1600" b="1" dirty="0" err="1">
                  <a:solidFill>
                    <a:srgbClr val="1986CF"/>
                  </a:solidFill>
                  <a:latin typeface="Canva Sans Bold"/>
                  <a:ea typeface="Canva Sans Bold"/>
                  <a:cs typeface="Canva Sans Bold"/>
                  <a:sym typeface="Canva Sans Bold"/>
                </a:rPr>
                <a:t>etc</a:t>
              </a:r>
              <a:r>
                <a:rPr lang="en-US" sz="1600" b="1" dirty="0">
                  <a:solidFill>
                    <a:srgbClr val="1986CF"/>
                  </a:solidFill>
                  <a:latin typeface="Canva Sans Bold"/>
                  <a:ea typeface="Canva Sans Bold"/>
                  <a:cs typeface="Canva Sans Bold"/>
                  <a:sym typeface="Canva Sans Bold"/>
                </a:rPr>
                <a:t>)</a:t>
              </a:r>
            </a:p>
          </p:txBody>
        </p:sp>
      </p:grpSp>
      <p:grpSp>
        <p:nvGrpSpPr>
          <p:cNvPr id="150" name="Group 18">
            <a:extLst>
              <a:ext uri="{FF2B5EF4-FFF2-40B4-BE49-F238E27FC236}">
                <a16:creationId xmlns:a16="http://schemas.microsoft.com/office/drawing/2014/main" id="{12006DBE-6F39-15C9-8333-E8FC9E9E5D26}"/>
              </a:ext>
            </a:extLst>
          </p:cNvPr>
          <p:cNvGrpSpPr/>
          <p:nvPr/>
        </p:nvGrpSpPr>
        <p:grpSpPr>
          <a:xfrm>
            <a:off x="2862707" y="3118907"/>
            <a:ext cx="3448017" cy="1557609"/>
            <a:chOff x="0" y="-38100"/>
            <a:chExt cx="1071641" cy="367731"/>
          </a:xfrm>
        </p:grpSpPr>
        <p:sp>
          <p:nvSpPr>
            <p:cNvPr id="151" name="Freeform 19">
              <a:extLst>
                <a:ext uri="{FF2B5EF4-FFF2-40B4-BE49-F238E27FC236}">
                  <a16:creationId xmlns:a16="http://schemas.microsoft.com/office/drawing/2014/main" id="{38B1BE6D-EACA-1F0B-87AE-C699EDBD2B56}"/>
                </a:ext>
              </a:extLst>
            </p:cNvPr>
            <p:cNvSpPr/>
            <p:nvPr/>
          </p:nvSpPr>
          <p:spPr>
            <a:xfrm>
              <a:off x="0" y="0"/>
              <a:ext cx="1071641" cy="329631"/>
            </a:xfrm>
            <a:custGeom>
              <a:avLst/>
              <a:gdLst/>
              <a:ahLst/>
              <a:cxnLst/>
              <a:rect l="l" t="t" r="r" b="b"/>
              <a:pathLst>
                <a:path w="1071641" h="329631">
                  <a:moveTo>
                    <a:pt x="97038" y="0"/>
                  </a:moveTo>
                  <a:lnTo>
                    <a:pt x="974602" y="0"/>
                  </a:lnTo>
                  <a:cubicBezTo>
                    <a:pt x="1000338" y="0"/>
                    <a:pt x="1025020" y="10224"/>
                    <a:pt x="1043219" y="28422"/>
                  </a:cubicBezTo>
                  <a:cubicBezTo>
                    <a:pt x="1061417" y="46620"/>
                    <a:pt x="1071641" y="71302"/>
                    <a:pt x="1071641" y="97038"/>
                  </a:cubicBezTo>
                  <a:lnTo>
                    <a:pt x="1071641" y="232593"/>
                  </a:lnTo>
                  <a:cubicBezTo>
                    <a:pt x="1071641" y="258329"/>
                    <a:pt x="1061417" y="283011"/>
                    <a:pt x="1043219" y="301209"/>
                  </a:cubicBezTo>
                  <a:cubicBezTo>
                    <a:pt x="1025020" y="319407"/>
                    <a:pt x="1000338" y="329631"/>
                    <a:pt x="974602" y="329631"/>
                  </a:cubicBezTo>
                  <a:lnTo>
                    <a:pt x="97038" y="329631"/>
                  </a:lnTo>
                  <a:cubicBezTo>
                    <a:pt x="71302" y="329631"/>
                    <a:pt x="46620" y="319407"/>
                    <a:pt x="28422" y="301209"/>
                  </a:cubicBezTo>
                  <a:cubicBezTo>
                    <a:pt x="10224" y="283011"/>
                    <a:pt x="0" y="258329"/>
                    <a:pt x="0" y="232593"/>
                  </a:cubicBezTo>
                  <a:lnTo>
                    <a:pt x="0" y="97038"/>
                  </a:lnTo>
                  <a:cubicBezTo>
                    <a:pt x="0" y="71302"/>
                    <a:pt x="10224" y="46620"/>
                    <a:pt x="28422" y="28422"/>
                  </a:cubicBezTo>
                  <a:cubicBezTo>
                    <a:pt x="46620" y="10224"/>
                    <a:pt x="71302" y="0"/>
                    <a:pt x="97038" y="0"/>
                  </a:cubicBezTo>
                  <a:close/>
                </a:path>
              </a:pathLst>
            </a:custGeom>
            <a:solidFill>
              <a:srgbClr val="000000">
                <a:alpha val="0"/>
              </a:srgbClr>
            </a:solidFill>
            <a:ln w="38100" cap="rnd">
              <a:solidFill>
                <a:schemeClr val="bg1">
                  <a:lumMod val="65000"/>
                </a:schemeClr>
              </a:solidFill>
              <a:prstDash val="solid"/>
              <a:round/>
            </a:ln>
          </p:spPr>
        </p:sp>
        <p:sp>
          <p:nvSpPr>
            <p:cNvPr id="152" name="TextBox 20">
              <a:extLst>
                <a:ext uri="{FF2B5EF4-FFF2-40B4-BE49-F238E27FC236}">
                  <a16:creationId xmlns:a16="http://schemas.microsoft.com/office/drawing/2014/main" id="{E1CC670C-08AB-740E-F8AD-55977453569B}"/>
                </a:ext>
              </a:extLst>
            </p:cNvPr>
            <p:cNvSpPr txBox="1"/>
            <p:nvPr/>
          </p:nvSpPr>
          <p:spPr>
            <a:xfrm>
              <a:off x="0" y="-38100"/>
              <a:ext cx="1007198" cy="367731"/>
            </a:xfrm>
            <a:prstGeom prst="rect">
              <a:avLst/>
            </a:prstGeom>
          </p:spPr>
          <p:txBody>
            <a:bodyPr lIns="50800" tIns="50800" rIns="50800" bIns="50800" rtlCol="0" anchor="ctr"/>
            <a:lstStyle/>
            <a:p>
              <a:pPr algn="ctr">
                <a:lnSpc>
                  <a:spcPts val="2659"/>
                </a:lnSpc>
              </a:pPr>
              <a:r>
                <a:rPr lang="en-US" sz="1600" b="1" dirty="0">
                  <a:solidFill>
                    <a:schemeClr val="bg1"/>
                  </a:solidFill>
                  <a:latin typeface="Canva Sans Bold"/>
                  <a:ea typeface="Canva Sans Bold"/>
                  <a:cs typeface="Canva Sans Bold"/>
                  <a:sym typeface="Canva Sans Bold"/>
                </a:rPr>
                <a:t>Setting up the Retriever</a:t>
              </a:r>
            </a:p>
            <a:p>
              <a:pPr algn="ctr">
                <a:lnSpc>
                  <a:spcPts val="2659"/>
                </a:lnSpc>
              </a:pPr>
              <a:r>
                <a:rPr lang="en-US" sz="1600" b="1" dirty="0">
                  <a:solidFill>
                    <a:srgbClr val="1986CF"/>
                  </a:solidFill>
                  <a:latin typeface="Canva Sans Bold"/>
                  <a:ea typeface="Canva Sans Bold"/>
                  <a:cs typeface="Canva Sans Bold"/>
                  <a:sym typeface="Canva Sans Bold"/>
                </a:rPr>
                <a:t>(top ‘k’ chunks with similarity)</a:t>
              </a:r>
            </a:p>
          </p:txBody>
        </p:sp>
      </p:grpSp>
      <p:grpSp>
        <p:nvGrpSpPr>
          <p:cNvPr id="153" name="Group 18">
            <a:extLst>
              <a:ext uri="{FF2B5EF4-FFF2-40B4-BE49-F238E27FC236}">
                <a16:creationId xmlns:a16="http://schemas.microsoft.com/office/drawing/2014/main" id="{608E4B42-3ABC-5FF0-86F2-7C31B696526E}"/>
              </a:ext>
            </a:extLst>
          </p:cNvPr>
          <p:cNvGrpSpPr/>
          <p:nvPr/>
        </p:nvGrpSpPr>
        <p:grpSpPr>
          <a:xfrm>
            <a:off x="10737586" y="1052400"/>
            <a:ext cx="3758999" cy="1619170"/>
            <a:chOff x="0" y="-38100"/>
            <a:chExt cx="1071641" cy="367731"/>
          </a:xfrm>
        </p:grpSpPr>
        <p:sp>
          <p:nvSpPr>
            <p:cNvPr id="154" name="Freeform 19">
              <a:extLst>
                <a:ext uri="{FF2B5EF4-FFF2-40B4-BE49-F238E27FC236}">
                  <a16:creationId xmlns:a16="http://schemas.microsoft.com/office/drawing/2014/main" id="{751EFF0A-E841-17FF-2C9A-D1BBF9E0CBE5}"/>
                </a:ext>
              </a:extLst>
            </p:cNvPr>
            <p:cNvSpPr/>
            <p:nvPr/>
          </p:nvSpPr>
          <p:spPr>
            <a:xfrm>
              <a:off x="0" y="0"/>
              <a:ext cx="1071641" cy="329631"/>
            </a:xfrm>
            <a:custGeom>
              <a:avLst/>
              <a:gdLst/>
              <a:ahLst/>
              <a:cxnLst/>
              <a:rect l="l" t="t" r="r" b="b"/>
              <a:pathLst>
                <a:path w="1071641" h="329631">
                  <a:moveTo>
                    <a:pt x="97038" y="0"/>
                  </a:moveTo>
                  <a:lnTo>
                    <a:pt x="974602" y="0"/>
                  </a:lnTo>
                  <a:cubicBezTo>
                    <a:pt x="1000338" y="0"/>
                    <a:pt x="1025020" y="10224"/>
                    <a:pt x="1043219" y="28422"/>
                  </a:cubicBezTo>
                  <a:cubicBezTo>
                    <a:pt x="1061417" y="46620"/>
                    <a:pt x="1071641" y="71302"/>
                    <a:pt x="1071641" y="97038"/>
                  </a:cubicBezTo>
                  <a:lnTo>
                    <a:pt x="1071641" y="232593"/>
                  </a:lnTo>
                  <a:cubicBezTo>
                    <a:pt x="1071641" y="258329"/>
                    <a:pt x="1061417" y="283011"/>
                    <a:pt x="1043219" y="301209"/>
                  </a:cubicBezTo>
                  <a:cubicBezTo>
                    <a:pt x="1025020" y="319407"/>
                    <a:pt x="1000338" y="329631"/>
                    <a:pt x="974602" y="329631"/>
                  </a:cubicBezTo>
                  <a:lnTo>
                    <a:pt x="97038" y="329631"/>
                  </a:lnTo>
                  <a:cubicBezTo>
                    <a:pt x="71302" y="329631"/>
                    <a:pt x="46620" y="319407"/>
                    <a:pt x="28422" y="301209"/>
                  </a:cubicBezTo>
                  <a:cubicBezTo>
                    <a:pt x="10224" y="283011"/>
                    <a:pt x="0" y="258329"/>
                    <a:pt x="0" y="232593"/>
                  </a:cubicBezTo>
                  <a:lnTo>
                    <a:pt x="0" y="97038"/>
                  </a:lnTo>
                  <a:cubicBezTo>
                    <a:pt x="0" y="71302"/>
                    <a:pt x="10224" y="46620"/>
                    <a:pt x="28422" y="28422"/>
                  </a:cubicBezTo>
                  <a:cubicBezTo>
                    <a:pt x="46620" y="10224"/>
                    <a:pt x="71302" y="0"/>
                    <a:pt x="97038" y="0"/>
                  </a:cubicBezTo>
                  <a:close/>
                </a:path>
              </a:pathLst>
            </a:custGeom>
            <a:solidFill>
              <a:srgbClr val="000000">
                <a:alpha val="0"/>
              </a:srgbClr>
            </a:solidFill>
            <a:ln w="38100" cap="rnd">
              <a:solidFill>
                <a:schemeClr val="bg1">
                  <a:lumMod val="65000"/>
                </a:schemeClr>
              </a:solidFill>
              <a:prstDash val="solid"/>
              <a:round/>
            </a:ln>
          </p:spPr>
        </p:sp>
        <p:sp>
          <p:nvSpPr>
            <p:cNvPr id="155" name="TextBox 20">
              <a:extLst>
                <a:ext uri="{FF2B5EF4-FFF2-40B4-BE49-F238E27FC236}">
                  <a16:creationId xmlns:a16="http://schemas.microsoft.com/office/drawing/2014/main" id="{317C1732-EE7B-77B1-6CBD-C25B1A109F60}"/>
                </a:ext>
              </a:extLst>
            </p:cNvPr>
            <p:cNvSpPr txBox="1"/>
            <p:nvPr/>
          </p:nvSpPr>
          <p:spPr>
            <a:xfrm>
              <a:off x="0" y="-38100"/>
              <a:ext cx="1007198" cy="367731"/>
            </a:xfrm>
            <a:prstGeom prst="rect">
              <a:avLst/>
            </a:prstGeom>
          </p:spPr>
          <p:txBody>
            <a:bodyPr lIns="50800" tIns="50800" rIns="50800" bIns="50800" rtlCol="0" anchor="ctr"/>
            <a:lstStyle/>
            <a:p>
              <a:pPr algn="ctr">
                <a:lnSpc>
                  <a:spcPts val="2659"/>
                </a:lnSpc>
              </a:pPr>
              <a:r>
                <a:rPr lang="en-US" sz="1600" b="1" dirty="0">
                  <a:solidFill>
                    <a:schemeClr val="bg1"/>
                  </a:solidFill>
                  <a:latin typeface="Canva Sans Bold"/>
                  <a:ea typeface="Canva Sans Bold"/>
                  <a:cs typeface="Canva Sans Bold"/>
                  <a:sym typeface="Canva Sans Bold"/>
                </a:rPr>
                <a:t>Defining embedding settings</a:t>
              </a:r>
            </a:p>
            <a:p>
              <a:pPr algn="ctr">
                <a:lnSpc>
                  <a:spcPts val="2659"/>
                </a:lnSpc>
              </a:pPr>
              <a:r>
                <a:rPr lang="en-US" sz="1600" b="1" dirty="0">
                  <a:solidFill>
                    <a:srgbClr val="1986CF"/>
                  </a:solidFill>
                  <a:latin typeface="Canva Sans Bold"/>
                  <a:ea typeface="Canva Sans Bold"/>
                  <a:cs typeface="Canva Sans Bold"/>
                  <a:sym typeface="Canva Sans Bold"/>
                </a:rPr>
                <a:t>(chunk size, overlap)</a:t>
              </a:r>
            </a:p>
          </p:txBody>
        </p:sp>
      </p:grpSp>
      <p:sp>
        <p:nvSpPr>
          <p:cNvPr id="156" name="Rectangle 155">
            <a:extLst>
              <a:ext uri="{FF2B5EF4-FFF2-40B4-BE49-F238E27FC236}">
                <a16:creationId xmlns:a16="http://schemas.microsoft.com/office/drawing/2014/main" id="{2754C111-20B0-B57C-CB51-355610450925}"/>
              </a:ext>
            </a:extLst>
          </p:cNvPr>
          <p:cNvSpPr/>
          <p:nvPr/>
        </p:nvSpPr>
        <p:spPr>
          <a:xfrm>
            <a:off x="12525828" y="7678056"/>
            <a:ext cx="2104571" cy="551543"/>
          </a:xfrm>
          <a:prstGeom prst="rect">
            <a:avLst/>
          </a:prstGeom>
          <a:solidFill>
            <a:srgbClr val="111213"/>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anim calcmode="lin" valueType="num">
                                      <p:cBhvr>
                                        <p:cTn id="8" dur="1000" fill="hold"/>
                                        <p:tgtEl>
                                          <p:spTgt spid="131"/>
                                        </p:tgtEl>
                                        <p:attrNameLst>
                                          <p:attrName>ppt_x</p:attrName>
                                        </p:attrNameLst>
                                      </p:cBhvr>
                                      <p:tavLst>
                                        <p:tav tm="0">
                                          <p:val>
                                            <p:strVal val="#ppt_x"/>
                                          </p:val>
                                        </p:tav>
                                        <p:tav tm="100000">
                                          <p:val>
                                            <p:strVal val="#ppt_x"/>
                                          </p:val>
                                        </p:tav>
                                      </p:tavLst>
                                    </p:anim>
                                    <p:anim calcmode="lin" valueType="num">
                                      <p:cBhvr>
                                        <p:cTn id="9"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47"/>
                                        </p:tgtEl>
                                        <p:attrNameLst>
                                          <p:attrName>style.visibility</p:attrName>
                                        </p:attrNameLst>
                                      </p:cBhvr>
                                      <p:to>
                                        <p:strVal val="visible"/>
                                      </p:to>
                                    </p:set>
                                    <p:animEffect transition="in" filter="barn(inVertical)">
                                      <p:cBhvr>
                                        <p:cTn id="14" dur="500"/>
                                        <p:tgtEl>
                                          <p:spTgt spid="147"/>
                                        </p:tgtEl>
                                      </p:cBhvr>
                                    </p:animEffect>
                                  </p:childTnLst>
                                </p:cTn>
                              </p:par>
                              <p:par>
                                <p:cTn id="15" presetID="16" presetClass="entr" presetSubtype="21" fill="hold" nodeType="with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barn(inVertical)">
                                      <p:cBhvr>
                                        <p:cTn id="17" dur="5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barn(inVertical)">
                                      <p:cBhvr>
                                        <p:cTn id="22" dur="500"/>
                                        <p:tgtEl>
                                          <p:spTgt spid="132"/>
                                        </p:tgtEl>
                                      </p:cBhvr>
                                    </p:animEffect>
                                  </p:childTnLst>
                                </p:cTn>
                              </p:par>
                              <p:par>
                                <p:cTn id="23" presetID="16" presetClass="entr" presetSubtype="21"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barn(inVertical)">
                                      <p:cBhvr>
                                        <p:cTn id="25" dur="500"/>
                                        <p:tgtEl>
                                          <p:spTgt spid="9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53"/>
                                        </p:tgtEl>
                                        <p:attrNameLst>
                                          <p:attrName>style.visibility</p:attrName>
                                        </p:attrNameLst>
                                      </p:cBhvr>
                                      <p:to>
                                        <p:strVal val="visible"/>
                                      </p:to>
                                    </p:set>
                                    <p:animEffect transition="in" filter="barn(inVertical)">
                                      <p:cBhvr>
                                        <p:cTn id="30" dur="500"/>
                                        <p:tgtEl>
                                          <p:spTgt spid="153"/>
                                        </p:tgtEl>
                                      </p:cBhvr>
                                    </p:animEffect>
                                  </p:childTnLst>
                                </p:cTn>
                              </p:par>
                              <p:par>
                                <p:cTn id="31" presetID="16" presetClass="entr" presetSubtype="21" fill="hold" nodeType="with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barn(inVertical)">
                                      <p:cBhvr>
                                        <p:cTn id="33" dur="500"/>
                                        <p:tgtEl>
                                          <p:spTgt spid="107"/>
                                        </p:tgtEl>
                                      </p:cBhvr>
                                    </p:animEffect>
                                  </p:childTnLst>
                                </p:cTn>
                              </p:par>
                              <p:par>
                                <p:cTn id="34" presetID="16" presetClass="entr" presetSubtype="21" fill="hold" nodeType="withEffect">
                                  <p:stCondLst>
                                    <p:cond delay="0"/>
                                  </p:stCondLst>
                                  <p:childTnLst>
                                    <p:set>
                                      <p:cBhvr>
                                        <p:cTn id="35" dur="1" fill="hold">
                                          <p:stCondLst>
                                            <p:cond delay="0"/>
                                          </p:stCondLst>
                                        </p:cTn>
                                        <p:tgtEl>
                                          <p:spTgt spid="101"/>
                                        </p:tgtEl>
                                        <p:attrNameLst>
                                          <p:attrName>style.visibility</p:attrName>
                                        </p:attrNameLst>
                                      </p:cBhvr>
                                      <p:to>
                                        <p:strVal val="visible"/>
                                      </p:to>
                                    </p:set>
                                    <p:animEffect transition="in" filter="barn(inVertical)">
                                      <p:cBhvr>
                                        <p:cTn id="36" dur="500"/>
                                        <p:tgtEl>
                                          <p:spTgt spid="10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44"/>
                                        </p:tgtEl>
                                        <p:attrNameLst>
                                          <p:attrName>style.visibility</p:attrName>
                                        </p:attrNameLst>
                                      </p:cBhvr>
                                      <p:to>
                                        <p:strVal val="visible"/>
                                      </p:to>
                                    </p:set>
                                    <p:animEffect transition="in" filter="barn(inVertical)">
                                      <p:cBhvr>
                                        <p:cTn id="41" dur="500"/>
                                        <p:tgtEl>
                                          <p:spTgt spid="144"/>
                                        </p:tgtEl>
                                      </p:cBhvr>
                                    </p:animEffect>
                                  </p:childTnLst>
                                </p:cTn>
                              </p:par>
                              <p:par>
                                <p:cTn id="42" presetID="16" presetClass="entr" presetSubtype="21" fill="hold" nodeType="withEffect">
                                  <p:stCondLst>
                                    <p:cond delay="0"/>
                                  </p:stCondLst>
                                  <p:childTnLst>
                                    <p:set>
                                      <p:cBhvr>
                                        <p:cTn id="43" dur="1" fill="hold">
                                          <p:stCondLst>
                                            <p:cond delay="0"/>
                                          </p:stCondLst>
                                        </p:cTn>
                                        <p:tgtEl>
                                          <p:spTgt spid="104"/>
                                        </p:tgtEl>
                                        <p:attrNameLst>
                                          <p:attrName>style.visibility</p:attrName>
                                        </p:attrNameLst>
                                      </p:cBhvr>
                                      <p:to>
                                        <p:strVal val="visible"/>
                                      </p:to>
                                    </p:set>
                                    <p:animEffect transition="in" filter="barn(inVertical)">
                                      <p:cBhvr>
                                        <p:cTn id="44" dur="500"/>
                                        <p:tgtEl>
                                          <p:spTgt spid="104"/>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50"/>
                                        </p:tgtEl>
                                        <p:attrNameLst>
                                          <p:attrName>style.visibility</p:attrName>
                                        </p:attrNameLst>
                                      </p:cBhvr>
                                      <p:to>
                                        <p:strVal val="visible"/>
                                      </p:to>
                                    </p:set>
                                    <p:animEffect transition="in" filter="barn(inVertical)">
                                      <p:cBhvr>
                                        <p:cTn id="49" dur="500"/>
                                        <p:tgtEl>
                                          <p:spTgt spid="150"/>
                                        </p:tgtEl>
                                      </p:cBhvr>
                                    </p:animEffect>
                                  </p:childTnLst>
                                </p:cTn>
                              </p:par>
                              <p:par>
                                <p:cTn id="50" presetID="16" presetClass="entr" presetSubtype="21" fill="hold" nodeType="withEffect">
                                  <p:stCondLst>
                                    <p:cond delay="0"/>
                                  </p:stCondLst>
                                  <p:childTnLst>
                                    <p:set>
                                      <p:cBhvr>
                                        <p:cTn id="51" dur="1" fill="hold">
                                          <p:stCondLst>
                                            <p:cond delay="0"/>
                                          </p:stCondLst>
                                        </p:cTn>
                                        <p:tgtEl>
                                          <p:spTgt spid="110"/>
                                        </p:tgtEl>
                                        <p:attrNameLst>
                                          <p:attrName>style.visibility</p:attrName>
                                        </p:attrNameLst>
                                      </p:cBhvr>
                                      <p:to>
                                        <p:strVal val="visible"/>
                                      </p:to>
                                    </p:set>
                                    <p:animEffect transition="in" filter="barn(inVertical)">
                                      <p:cBhvr>
                                        <p:cTn id="52" dur="500"/>
                                        <p:tgtEl>
                                          <p:spTgt spid="110"/>
                                        </p:tgtEl>
                                      </p:cBhvr>
                                    </p:animEffect>
                                  </p:childTnLst>
                                </p:cTn>
                              </p:par>
                              <p:par>
                                <p:cTn id="53" presetID="16" presetClass="entr" presetSubtype="21" fill="hold" nodeType="with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barn(inVertical)">
                                      <p:cBhvr>
                                        <p:cTn id="55" dur="500"/>
                                        <p:tgtEl>
                                          <p:spTgt spid="113"/>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barn(inVertical)">
                                      <p:cBhvr>
                                        <p:cTn id="60" dur="500"/>
                                        <p:tgtEl>
                                          <p:spTgt spid="116"/>
                                        </p:tgtEl>
                                      </p:cBhvr>
                                    </p:animEffect>
                                  </p:childTnLst>
                                </p:cTn>
                              </p:par>
                              <p:par>
                                <p:cTn id="61" presetID="16" presetClass="entr" presetSubtype="21" fill="hold"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barn(inVertical)">
                                      <p:cBhvr>
                                        <p:cTn id="63" dur="500"/>
                                        <p:tgtEl>
                                          <p:spTgt spid="12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138"/>
                                        </p:tgtEl>
                                        <p:attrNameLst>
                                          <p:attrName>style.visibility</p:attrName>
                                        </p:attrNameLst>
                                      </p:cBhvr>
                                      <p:to>
                                        <p:strVal val="visible"/>
                                      </p:to>
                                    </p:set>
                                    <p:animEffect transition="in" filter="barn(inVertical)">
                                      <p:cBhvr>
                                        <p:cTn id="68" dur="500"/>
                                        <p:tgtEl>
                                          <p:spTgt spid="138"/>
                                        </p:tgtEl>
                                      </p:cBhvr>
                                    </p:animEffect>
                                  </p:childTnLst>
                                </p:cTn>
                              </p:par>
                              <p:par>
                                <p:cTn id="69" presetID="16" presetClass="entr" presetSubtype="21" fill="hold" nodeType="with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barn(inVertical)">
                                      <p:cBhvr>
                                        <p:cTn id="71" dur="500"/>
                                        <p:tgtEl>
                                          <p:spTgt spid="119"/>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barn(inVertical)">
                                      <p:cBhvr>
                                        <p:cTn id="76" dur="500"/>
                                        <p:tgtEl>
                                          <p:spTgt spid="141"/>
                                        </p:tgtEl>
                                      </p:cBhvr>
                                    </p:animEffect>
                                  </p:childTnLst>
                                </p:cTn>
                              </p:par>
                              <p:par>
                                <p:cTn id="77" presetID="16" presetClass="entr" presetSubtype="21" fill="hold" nodeType="withEffect">
                                  <p:stCondLst>
                                    <p:cond delay="0"/>
                                  </p:stCondLst>
                                  <p:childTnLst>
                                    <p:set>
                                      <p:cBhvr>
                                        <p:cTn id="78" dur="1" fill="hold">
                                          <p:stCondLst>
                                            <p:cond delay="0"/>
                                          </p:stCondLst>
                                        </p:cTn>
                                        <p:tgtEl>
                                          <p:spTgt spid="125"/>
                                        </p:tgtEl>
                                        <p:attrNameLst>
                                          <p:attrName>style.visibility</p:attrName>
                                        </p:attrNameLst>
                                      </p:cBhvr>
                                      <p:to>
                                        <p:strVal val="visible"/>
                                      </p:to>
                                    </p:set>
                                    <p:animEffect transition="in" filter="barn(inVertical)">
                                      <p:cBhvr>
                                        <p:cTn id="79" dur="500"/>
                                        <p:tgtEl>
                                          <p:spTgt spid="125"/>
                                        </p:tgtEl>
                                      </p:cBhvr>
                                    </p:animEffect>
                                  </p:childTnLst>
                                </p:cTn>
                              </p:par>
                              <p:par>
                                <p:cTn id="80" presetID="16" presetClass="entr" presetSubtype="21" fill="hold"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barn(inVertical)">
                                      <p:cBhvr>
                                        <p:cTn id="82" dur="500"/>
                                        <p:tgtEl>
                                          <p:spTgt spid="122"/>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135"/>
                                        </p:tgtEl>
                                        <p:attrNameLst>
                                          <p:attrName>style.visibility</p:attrName>
                                        </p:attrNameLst>
                                      </p:cBhvr>
                                      <p:to>
                                        <p:strVal val="visible"/>
                                      </p:to>
                                    </p:set>
                                    <p:animEffect transition="in" filter="barn(inVertical)">
                                      <p:cBhvr>
                                        <p:cTn id="87"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266183" y="69652"/>
            <a:ext cx="14241553" cy="1400889"/>
          </a:xfrm>
          <a:prstGeom prst="rect">
            <a:avLst/>
          </a:prstGeom>
          <a:noFill/>
          <a:ln/>
        </p:spPr>
        <p:txBody>
          <a:bodyPr wrap="square" lIns="0" tIns="0" rIns="0" bIns="0" rtlCol="0" anchor="t"/>
          <a:lstStyle/>
          <a:p>
            <a:pPr marL="0" indent="0" algn="l">
              <a:lnSpc>
                <a:spcPts val="5500"/>
              </a:lnSpc>
              <a:buNone/>
            </a:pPr>
            <a:r>
              <a:rPr lang="en-US" sz="3200" b="1" dirty="0">
                <a:solidFill>
                  <a:srgbClr val="FFFFFF"/>
                </a:solidFill>
                <a:latin typeface="Montserrat Bold" pitchFamily="34" charset="0"/>
                <a:ea typeface="Montserrat Bold" pitchFamily="34" charset="-122"/>
                <a:cs typeface="Montserrat Bold" pitchFamily="34" charset="-120"/>
              </a:rPr>
              <a:t>1. The Good and The Bad: Exploring Privacy Issues in Retrieval-Augmented Generation (RAG)</a:t>
            </a:r>
          </a:p>
        </p:txBody>
      </p:sp>
      <p:sp>
        <p:nvSpPr>
          <p:cNvPr id="16" name="Rectangle 15">
            <a:extLst>
              <a:ext uri="{FF2B5EF4-FFF2-40B4-BE49-F238E27FC236}">
                <a16:creationId xmlns:a16="http://schemas.microsoft.com/office/drawing/2014/main" id="{D2439692-3F1A-1D38-34A6-A2C9D7CD7B18}"/>
              </a:ext>
            </a:extLst>
          </p:cNvPr>
          <p:cNvSpPr/>
          <p:nvPr/>
        </p:nvSpPr>
        <p:spPr>
          <a:xfrm>
            <a:off x="12525828" y="7678056"/>
            <a:ext cx="2104571" cy="551543"/>
          </a:xfrm>
          <a:prstGeom prst="rect">
            <a:avLst/>
          </a:prstGeom>
          <a:solidFill>
            <a:srgbClr val="111213"/>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9C0A815-274F-E0B7-1FD6-3673C80EBA9A}"/>
              </a:ext>
            </a:extLst>
          </p:cNvPr>
          <p:cNvSpPr txBox="1"/>
          <p:nvPr/>
        </p:nvSpPr>
        <p:spPr>
          <a:xfrm>
            <a:off x="194423" y="1436683"/>
            <a:ext cx="14241553" cy="6853158"/>
          </a:xfrm>
          <a:prstGeom prst="rect">
            <a:avLst/>
          </a:prstGeom>
          <a:noFill/>
        </p:spPr>
        <p:txBody>
          <a:bodyPr wrap="square" rtlCol="0">
            <a:spAutoFit/>
          </a:bodyPr>
          <a:lstStyle/>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Objectives: </a:t>
            </a:r>
            <a:r>
              <a:rPr lang="en-US" sz="1600" dirty="0">
                <a:solidFill>
                  <a:srgbClr val="E2E6E9"/>
                </a:solidFill>
                <a:latin typeface="Montserrat" panose="00000500000000000000" pitchFamily="2" charset="0"/>
                <a:ea typeface="Montserrat Bold" pitchFamily="34" charset="-122"/>
                <a:cs typeface="Montserrat Bold" pitchFamily="34" charset="-120"/>
              </a:rPr>
              <a:t>This study investigates privacy leakage risks in Retrieval-Augmented Generation (RAG) systems by addressing two key questions: whether private data can be extracted from the external retrieval database, and how retrieval affects the memorization and potential leakage of the LLM’s training data. The goal is to understand both the vulnerabilities and the influence of retrieval on LLM behavior within the RAG framework.</a:t>
            </a:r>
          </a:p>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Methodology: </a:t>
            </a:r>
            <a:r>
              <a:rPr lang="en-US" sz="1600" dirty="0">
                <a:solidFill>
                  <a:srgbClr val="E2E6E9"/>
                </a:solidFill>
                <a:latin typeface="Montserrat" panose="00000500000000000000" pitchFamily="2" charset="0"/>
                <a:ea typeface="Montserrat Bold" pitchFamily="34" charset="-122"/>
                <a:cs typeface="Montserrat Bold" pitchFamily="34" charset="-120"/>
              </a:rPr>
              <a:t>This study conducts two types of black-box attacks, targeted and untargeted, to assess privacy leakage risks in RAG systems. The attacks are based on modifying queries structured into an {information} part to trigger data retrieval from the external database, and a {command} part to prompt the LLM to generate and potentially expose the retrieved content.</a:t>
            </a:r>
          </a:p>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Results: </a:t>
            </a:r>
            <a:r>
              <a:rPr lang="en-US" sz="1600" dirty="0">
                <a:solidFill>
                  <a:srgbClr val="E2E6E9"/>
                </a:solidFill>
                <a:latin typeface="Montserrat" panose="00000500000000000000" pitchFamily="2" charset="0"/>
                <a:ea typeface="Montserrat Bold" pitchFamily="34" charset="-122"/>
                <a:cs typeface="Montserrat Bold" pitchFamily="34" charset="-120"/>
              </a:rPr>
              <a:t>In the first setup, both untargeted and targeted attacks achieved high success rates in extracting private data, revealing the vulnerability of RAG systems to retrieval data extraction. However, simple mitigation methods have reduced sensitive data exposure from the external database. In the second setup, targeted and prefix attacks showed that incorporating retrieval in the RAG framework substantially lowers the risk of PII leakage from the LLM’s training data.</a:t>
            </a:r>
          </a:p>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Limitations: </a:t>
            </a:r>
            <a:r>
              <a:rPr lang="en-US" sz="1600" dirty="0">
                <a:solidFill>
                  <a:srgbClr val="E2E6E9"/>
                </a:solidFill>
                <a:latin typeface="Montserrat" panose="00000500000000000000" pitchFamily="2" charset="0"/>
                <a:ea typeface="Montserrat Bold" pitchFamily="34" charset="-122"/>
                <a:cs typeface="Montserrat Bold" pitchFamily="34" charset="-120"/>
              </a:rPr>
              <a:t>The study focuses only on the use of retrieval augmentation during inference and does not explore its impact during pre-training or fine-tuning. Additionally, the privacy risks of other retrieval-based language model architectures remain unexplored, and future work is needed to develop strategies for protecting retrieval data and using RAG systems to safeguard training data.</a:t>
            </a:r>
          </a:p>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Implications: </a:t>
            </a:r>
            <a:r>
              <a:rPr lang="en-US" sz="1600" dirty="0">
                <a:solidFill>
                  <a:srgbClr val="E2E6E9"/>
                </a:solidFill>
                <a:latin typeface="Montserrat" panose="00000500000000000000" pitchFamily="2" charset="0"/>
                <a:ea typeface="Montserrat Bold" pitchFamily="34" charset="-122"/>
                <a:cs typeface="Montserrat Bold" pitchFamily="34" charset="-120"/>
              </a:rPr>
              <a:t>This study investigated the privacy risks of Retrieval-Augmented Generation (RAG) for large language models, demonstrating that RAG systems are vulnerable to retrieval data extraction attacks. At the same time, the study found that incorporating retrieval data can help reduce training data leakage, offering both risks and potential privacy benefits when using the LLMs.</a:t>
            </a:r>
          </a:p>
          <a:p>
            <a:pPr marL="285750" indent="-285750" algn="l">
              <a:lnSpc>
                <a:spcPts val="2250"/>
              </a:lnSpc>
              <a:buFont typeface="Arial" panose="020B0604020202020204" pitchFamily="34" charset="0"/>
              <a:buChar char="•"/>
            </a:pPr>
            <a:r>
              <a:rPr lang="en-US" sz="1600" b="1" dirty="0">
                <a:solidFill>
                  <a:srgbClr val="E2E6E9"/>
                </a:solidFill>
                <a:latin typeface="Montserrat" panose="00000500000000000000" pitchFamily="2" charset="0"/>
                <a:ea typeface="Montserrat Bold" pitchFamily="34" charset="-122"/>
                <a:cs typeface="Montserrat Bold" pitchFamily="34" charset="-120"/>
              </a:rPr>
              <a:t>Future Work: </a:t>
            </a:r>
            <a:r>
              <a:rPr lang="en-US" sz="1600" dirty="0">
                <a:solidFill>
                  <a:srgbClr val="E2E6E9"/>
                </a:solidFill>
                <a:latin typeface="Montserrat" panose="00000500000000000000" pitchFamily="2" charset="0"/>
                <a:ea typeface="Montserrat Bold" pitchFamily="34" charset="-122"/>
                <a:cs typeface="Montserrat Bold" pitchFamily="34" charset="-120"/>
              </a:rPr>
              <a:t>This study is limited to inference-time retrieval, and future research should investigate the integration of RAG into the pre-training and fine-tuning stages to assess its impact on privacy leakage. Additionally, more robust mitigation strategies for data leakage in RAG frameworks need to be developed. Establishing an experimental setup to validate the observation that RAG can reduce data exposure may support the privacy-by-design LLM systems. Further exploration is also needed to determine optimal command structures that enhance data privacy in RAG-based language models.</a:t>
            </a:r>
            <a:endParaRPr lang="en-US" sz="1600" dirty="0">
              <a:latin typeface="Montserrat"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1635C-8C07-2450-97B4-E313274E1822}"/>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E5B9B49A-5983-89ED-62E5-01D09CD87CC5}"/>
              </a:ext>
            </a:extLst>
          </p:cNvPr>
          <p:cNvSpPr/>
          <p:nvPr/>
        </p:nvSpPr>
        <p:spPr>
          <a:xfrm>
            <a:off x="266183" y="69652"/>
            <a:ext cx="14241553" cy="1400889"/>
          </a:xfrm>
          <a:prstGeom prst="rect">
            <a:avLst/>
          </a:prstGeom>
          <a:noFill/>
          <a:ln/>
        </p:spPr>
        <p:txBody>
          <a:bodyPr wrap="square" lIns="0" tIns="0" rIns="0" bIns="0" rtlCol="0" anchor="t"/>
          <a:lstStyle/>
          <a:p>
            <a:pPr marL="0" indent="0" algn="l">
              <a:lnSpc>
                <a:spcPts val="5500"/>
              </a:lnSpc>
              <a:buNone/>
            </a:pPr>
            <a:r>
              <a:rPr lang="en-US" sz="3200" b="1" dirty="0">
                <a:solidFill>
                  <a:srgbClr val="FFFFFF"/>
                </a:solidFill>
                <a:latin typeface="Montserrat Bold" pitchFamily="34" charset="0"/>
                <a:ea typeface="Montserrat Bold" pitchFamily="34" charset="-122"/>
                <a:cs typeface="Montserrat Bold" pitchFamily="34" charset="-120"/>
              </a:rPr>
              <a:t>2. Boosting Cybersecurity Vulnerability Scanning based on LLM-supported Static Application Security Testing</a:t>
            </a:r>
          </a:p>
        </p:txBody>
      </p:sp>
      <p:sp>
        <p:nvSpPr>
          <p:cNvPr id="2" name="Rectangle 1">
            <a:extLst>
              <a:ext uri="{FF2B5EF4-FFF2-40B4-BE49-F238E27FC236}">
                <a16:creationId xmlns:a16="http://schemas.microsoft.com/office/drawing/2014/main" id="{E84AA5A8-A35B-1A18-FA73-3E2E659D2D6E}"/>
              </a:ext>
            </a:extLst>
          </p:cNvPr>
          <p:cNvSpPr/>
          <p:nvPr/>
        </p:nvSpPr>
        <p:spPr>
          <a:xfrm>
            <a:off x="12525828" y="7678056"/>
            <a:ext cx="2104571" cy="551543"/>
          </a:xfrm>
          <a:prstGeom prst="rect">
            <a:avLst/>
          </a:prstGeom>
          <a:solidFill>
            <a:srgbClr val="111213"/>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61BD381-E5BE-9794-440C-69D5A13A6852}"/>
              </a:ext>
            </a:extLst>
          </p:cNvPr>
          <p:cNvSpPr txBox="1"/>
          <p:nvPr/>
        </p:nvSpPr>
        <p:spPr>
          <a:xfrm>
            <a:off x="194423" y="1436683"/>
            <a:ext cx="14241553" cy="6847580"/>
          </a:xfrm>
          <a:prstGeom prst="rect">
            <a:avLst/>
          </a:prstGeom>
          <a:noFill/>
        </p:spPr>
        <p:txBody>
          <a:bodyPr wrap="square" rtlCol="0">
            <a:spAutoFit/>
          </a:bodyPr>
          <a:lstStyle/>
          <a:p>
            <a:pPr marL="285750" indent="-285750" algn="l">
              <a:lnSpc>
                <a:spcPts val="2250"/>
              </a:lnSpc>
              <a:buFont typeface="Arial" panose="020B0604020202020204" pitchFamily="34" charset="0"/>
              <a:buChar char="•"/>
            </a:pPr>
            <a:r>
              <a:rPr lang="en-US" sz="1350" b="1" dirty="0">
                <a:solidFill>
                  <a:srgbClr val="E2E6E9"/>
                </a:solidFill>
                <a:latin typeface="Montserrat" panose="00000500000000000000" pitchFamily="2" charset="0"/>
                <a:ea typeface="Montserrat Bold" pitchFamily="34" charset="-122"/>
                <a:cs typeface="Montserrat Bold" pitchFamily="34" charset="-120"/>
              </a:rPr>
              <a:t>Objectives: </a:t>
            </a:r>
            <a:r>
              <a:rPr lang="en-US" sz="1350" dirty="0">
                <a:solidFill>
                  <a:srgbClr val="E2E6E9"/>
                </a:solidFill>
                <a:latin typeface="Montserrat" panose="00000500000000000000" pitchFamily="2" charset="0"/>
                <a:ea typeface="Montserrat Bold" pitchFamily="34" charset="-122"/>
                <a:cs typeface="Montserrat Bold" pitchFamily="34" charset="-120"/>
              </a:rPr>
              <a:t>This research aims to develop a novel vulnerability scanning framework, LSAST (LLM-supported Static Application Security Testing), by integrating traditional SAST tools with LLM capabilities to enhance the accuracy and relevance of vulnerability detection. Additionally, it seeks to benchmark the effectiveness of the RAG-based LSAST framework by comparing its performance against that of unassisted LLMs in detecting software vulnerabilities.</a:t>
            </a:r>
          </a:p>
          <a:p>
            <a:pPr marL="285750" indent="-285750" algn="l">
              <a:lnSpc>
                <a:spcPts val="2250"/>
              </a:lnSpc>
              <a:buFont typeface="Arial" panose="020B0604020202020204" pitchFamily="34" charset="0"/>
              <a:buChar char="•"/>
            </a:pPr>
            <a:r>
              <a:rPr lang="en-US" sz="1350" b="1" dirty="0">
                <a:solidFill>
                  <a:srgbClr val="E2E6E9"/>
                </a:solidFill>
                <a:latin typeface="Montserrat" panose="00000500000000000000" pitchFamily="2" charset="0"/>
                <a:ea typeface="Montserrat Bold" pitchFamily="34" charset="-122"/>
                <a:cs typeface="Montserrat Bold" pitchFamily="34" charset="-120"/>
              </a:rPr>
              <a:t>Methodology: </a:t>
            </a:r>
            <a:r>
              <a:rPr lang="en-US" sz="1350" dirty="0">
                <a:solidFill>
                  <a:srgbClr val="E2E6E9"/>
                </a:solidFill>
                <a:latin typeface="Montserrat" panose="00000500000000000000" pitchFamily="2" charset="0"/>
                <a:ea typeface="Montserrat Bold" pitchFamily="34" charset="-122"/>
                <a:cs typeface="Montserrat Bold" pitchFamily="34" charset="-120"/>
              </a:rPr>
              <a:t>This research involves integrating the Bearer SAST scanner with an LLM to form LSAST by utilizing Bearer's output to guide the LLM in vulnerability detection. To enhance the LLM's understanding of recently updated security insights, a retrieval-augmented system selectively delivers the most relevant recent vulnerability reports using one of eight knowledge retrieval methods based on code functionality, abstraction, or SAST results.</a:t>
            </a:r>
          </a:p>
          <a:p>
            <a:pPr marL="285750" indent="-285750" algn="l">
              <a:lnSpc>
                <a:spcPts val="2250"/>
              </a:lnSpc>
              <a:buFont typeface="Arial" panose="020B0604020202020204" pitchFamily="34" charset="0"/>
              <a:buChar char="•"/>
            </a:pPr>
            <a:r>
              <a:rPr lang="en-US" sz="1350" b="1" dirty="0">
                <a:solidFill>
                  <a:srgbClr val="E2E6E9"/>
                </a:solidFill>
                <a:latin typeface="Montserrat" panose="00000500000000000000" pitchFamily="2" charset="0"/>
                <a:ea typeface="Montserrat Bold" pitchFamily="34" charset="-122"/>
                <a:cs typeface="Montserrat Bold" pitchFamily="34" charset="-120"/>
              </a:rPr>
              <a:t>Results: </a:t>
            </a:r>
            <a:r>
              <a:rPr lang="en-US" sz="1350" dirty="0">
                <a:solidFill>
                  <a:srgbClr val="E2E6E9"/>
                </a:solidFill>
                <a:latin typeface="Montserrat" panose="00000500000000000000" pitchFamily="2" charset="0"/>
                <a:ea typeface="Montserrat Bold" pitchFamily="34" charset="-122"/>
                <a:cs typeface="Montserrat Bold" pitchFamily="34" charset="-120"/>
              </a:rPr>
              <a:t>In the first evaluation, it focused on finding the best RAG approach for small-scale SAST, the abstraction-based and combined approaches performed better than the functionality-based method, as abstraction accurately captures underlying vulnerability patterns.</a:t>
            </a:r>
          </a:p>
          <a:p>
            <a:pPr marL="285750" indent="-285750" algn="l">
              <a:lnSpc>
                <a:spcPts val="2250"/>
              </a:lnSpc>
              <a:buFont typeface="Arial" panose="020B0604020202020204" pitchFamily="34" charset="0"/>
              <a:buChar char="•"/>
            </a:pPr>
            <a:r>
              <a:rPr lang="en-US" sz="1350" dirty="0">
                <a:solidFill>
                  <a:srgbClr val="E2E6E9"/>
                </a:solidFill>
                <a:latin typeface="Montserrat" panose="00000500000000000000" pitchFamily="2" charset="0"/>
                <a:ea typeface="Montserrat Bold" pitchFamily="34" charset="-122"/>
                <a:cs typeface="Montserrat Bold" pitchFamily="34" charset="-120"/>
              </a:rPr>
              <a:t>In the knowledge retrieval evaluation, the “raw LSAST” approach (which uses Bearer SAST results without any knowledge retrieval) outperformed both the “combined LSAST” approach (which uses both knowledge retrieval and Bearer results) and the “raw” approach (which excludes both knowledge retrieval and Bearer).</a:t>
            </a:r>
          </a:p>
          <a:p>
            <a:pPr marL="285750" indent="-285750" algn="l">
              <a:lnSpc>
                <a:spcPts val="2250"/>
              </a:lnSpc>
              <a:buFont typeface="Arial" panose="020B0604020202020204" pitchFamily="34" charset="0"/>
              <a:buChar char="•"/>
            </a:pPr>
            <a:r>
              <a:rPr lang="en-US" sz="1350" b="1" dirty="0">
                <a:solidFill>
                  <a:srgbClr val="E2E6E9"/>
                </a:solidFill>
                <a:latin typeface="Montserrat" panose="00000500000000000000" pitchFamily="2" charset="0"/>
                <a:ea typeface="Montserrat Bold" pitchFamily="34" charset="-122"/>
                <a:cs typeface="Montserrat Bold" pitchFamily="34" charset="-120"/>
              </a:rPr>
              <a:t>Limitations: </a:t>
            </a:r>
            <a:r>
              <a:rPr lang="en-US" sz="1350" dirty="0">
                <a:solidFill>
                  <a:srgbClr val="E2E6E9"/>
                </a:solidFill>
                <a:latin typeface="Montserrat" panose="00000500000000000000" pitchFamily="2" charset="0"/>
                <a:ea typeface="Montserrat Bold" pitchFamily="34" charset="-122"/>
                <a:cs typeface="Montserrat Bold" pitchFamily="34" charset="-120"/>
              </a:rPr>
              <a:t>This research is limited by the poor quality of vulnerability data from </a:t>
            </a:r>
            <a:r>
              <a:rPr lang="en-US" sz="1350" dirty="0" err="1">
                <a:solidFill>
                  <a:srgbClr val="E2E6E9"/>
                </a:solidFill>
                <a:latin typeface="Montserrat" panose="00000500000000000000" pitchFamily="2" charset="0"/>
                <a:ea typeface="Montserrat Bold" pitchFamily="34" charset="-122"/>
                <a:cs typeface="Montserrat Bold" pitchFamily="34" charset="-120"/>
              </a:rPr>
              <a:t>HackerOne</a:t>
            </a:r>
            <a:r>
              <a:rPr lang="en-US" sz="1350" dirty="0">
                <a:solidFill>
                  <a:srgbClr val="E2E6E9"/>
                </a:solidFill>
                <a:latin typeface="Montserrat" panose="00000500000000000000" pitchFamily="2" charset="0"/>
                <a:ea typeface="Montserrat Bold" pitchFamily="34" charset="-122"/>
                <a:cs typeface="Montserrat Bold" pitchFamily="34" charset="-120"/>
              </a:rPr>
              <a:t>, which mixed code and descriptions, forcing the use of LLMs to extract code. It also lacks consistent code abstraction methods, uses only a few programming languages, and does not apply techniques like ensemble methods to improve accuracy and consistency.</a:t>
            </a:r>
          </a:p>
          <a:p>
            <a:pPr marL="285750" indent="-285750" algn="l">
              <a:lnSpc>
                <a:spcPts val="2250"/>
              </a:lnSpc>
              <a:buFont typeface="Arial" panose="020B0604020202020204" pitchFamily="34" charset="0"/>
              <a:buChar char="•"/>
            </a:pPr>
            <a:r>
              <a:rPr lang="en-US" sz="1350" b="1" dirty="0">
                <a:solidFill>
                  <a:srgbClr val="E2E6E9"/>
                </a:solidFill>
                <a:latin typeface="Montserrat" panose="00000500000000000000" pitchFamily="2" charset="0"/>
                <a:ea typeface="Montserrat Bold" pitchFamily="34" charset="-122"/>
                <a:cs typeface="Montserrat Bold" pitchFamily="34" charset="-120"/>
              </a:rPr>
              <a:t>Implications: </a:t>
            </a:r>
            <a:r>
              <a:rPr lang="en-US" sz="1350" dirty="0">
                <a:solidFill>
                  <a:srgbClr val="E2E6E9"/>
                </a:solidFill>
                <a:latin typeface="Montserrat" panose="00000500000000000000" pitchFamily="2" charset="0"/>
                <a:ea typeface="Montserrat Bold" pitchFamily="34" charset="-122"/>
                <a:cs typeface="Montserrat Bold" pitchFamily="34" charset="-120"/>
              </a:rPr>
              <a:t>This study demonstrates that integrating static code scanner outputs with an LLM significantly enhances vulnerability detection beyond traditional SAST capabilities, highlighting the strength of combined analytical methods. It also introduces improved knowledge retrieval approaches that set new benchmarks for precision in vulnerability context delivery, while emphasizing the critical importance of relevance in retrieved data to avoid distracting the LLM's focus.</a:t>
            </a:r>
          </a:p>
          <a:p>
            <a:pPr marL="285750" indent="-285750" algn="l">
              <a:lnSpc>
                <a:spcPts val="2250"/>
              </a:lnSpc>
              <a:buFont typeface="Arial" panose="020B0604020202020204" pitchFamily="34" charset="0"/>
              <a:buChar char="•"/>
            </a:pPr>
            <a:r>
              <a:rPr lang="en-US" sz="1350" b="1" dirty="0">
                <a:solidFill>
                  <a:srgbClr val="E2E6E9"/>
                </a:solidFill>
                <a:latin typeface="Montserrat" panose="00000500000000000000" pitchFamily="2" charset="0"/>
                <a:ea typeface="Montserrat Bold" pitchFamily="34" charset="-122"/>
                <a:cs typeface="Montserrat Bold" pitchFamily="34" charset="-120"/>
              </a:rPr>
              <a:t>Future Work: </a:t>
            </a:r>
            <a:r>
              <a:rPr lang="en-US" sz="1350" dirty="0">
                <a:solidFill>
                  <a:srgbClr val="E2E6E9"/>
                </a:solidFill>
                <a:latin typeface="Montserrat" panose="00000500000000000000" pitchFamily="2" charset="0"/>
                <a:ea typeface="Montserrat Bold" pitchFamily="34" charset="-122"/>
                <a:cs typeface="Montserrat Bold" pitchFamily="34" charset="-120"/>
              </a:rPr>
              <a:t>The SAST and DASt with RAG-based LLM frameworks should focus on applying chain of thought reasoning to improve logical processing in vulnerability detection. Research is also needed to explore scanning entire repositories without chunking requests, allowing the LLM to retain full context and better understand the entire codebase. Additionally, the consistency of results should be enhanced by applying ensemble methods to aggregate predictions from multiple scans with different hyperparameters, which could help reduce false positives and increase reliability. Finally, improvements in the knowledge retrieval system would further refine LLM integration in vulnerability scanning processes.</a:t>
            </a:r>
            <a:endParaRPr lang="en-US" sz="1350" dirty="0">
              <a:latin typeface="Montserrat" panose="00000500000000000000" pitchFamily="2" charset="0"/>
            </a:endParaRPr>
          </a:p>
        </p:txBody>
      </p:sp>
    </p:spTree>
    <p:extLst>
      <p:ext uri="{BB962C8B-B14F-4D97-AF65-F5344CB8AC3E}">
        <p14:creationId xmlns:p14="http://schemas.microsoft.com/office/powerpoint/2010/main" val="125513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2581</Words>
  <Application>Microsoft Office PowerPoint</Application>
  <PresentationFormat>Custom</PresentationFormat>
  <Paragraphs>157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Montserrat Bold</vt:lpstr>
      <vt:lpstr>Arial</vt:lpstr>
      <vt:lpstr>Arial Bold</vt:lpstr>
      <vt:lpstr>Montserrat</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shanon gunawardana</cp:lastModifiedBy>
  <cp:revision>7</cp:revision>
  <dcterms:created xsi:type="dcterms:W3CDTF">2025-05-25T12:08:04Z</dcterms:created>
  <dcterms:modified xsi:type="dcterms:W3CDTF">2025-05-26T12:51:26Z</dcterms:modified>
</cp:coreProperties>
</file>