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7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E6E3FBFF-C774-5591-E2D9-A2E3D76A8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8" b="1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0983C2-71F2-1B5E-5402-3E2E5AB42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167042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CAC37-951C-7CF3-C5F5-ADBD58306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6183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IN" sz="4800" dirty="0"/>
              <a:t>GymGuard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E6866-4EDD-34A2-1430-03EBDB77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183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IN" sz="2000" dirty="0"/>
              <a:t>T – 1 Week 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4061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1724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3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BE36-EC4B-6426-3A4D-8E2C94F4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Threshold Critique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24C2-30F3-2F08-4054-FF78BBE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74" y="2386325"/>
            <a:ext cx="5089585" cy="11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Problem Question: </a:t>
            </a:r>
          </a:p>
          <a:p>
            <a:pPr marL="0" indent="0">
              <a:buNone/>
            </a:pPr>
            <a:r>
              <a:rPr lang="en-IN" dirty="0"/>
              <a:t>How to make POV-Free Critique?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57755-C1D6-66B9-6C52-31F80B5D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814" y="2281382"/>
            <a:ext cx="2433059" cy="374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1F869-D72C-69E9-B4E4-7B65BEA6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5" y="2274454"/>
            <a:ext cx="2593244" cy="37366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EC8A3B-9356-A246-FADA-17DE7B06F0EC}"/>
              </a:ext>
            </a:extLst>
          </p:cNvPr>
          <p:cNvSpPr txBox="1">
            <a:spLocks/>
          </p:cNvSpPr>
          <p:nvPr/>
        </p:nvSpPr>
        <p:spPr>
          <a:xfrm>
            <a:off x="420914" y="3881887"/>
            <a:ext cx="5203507" cy="1642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For example,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Both figure have similar 2D angle of ~30 degrees.</a:t>
            </a:r>
          </a:p>
          <a:p>
            <a:pPr marL="0" indent="0">
              <a:buNone/>
            </a:pPr>
            <a:r>
              <a:rPr lang="en-IN" sz="1800" i="1" dirty="0"/>
              <a:t>(Same applies to our decided metrices of area, angular velocities)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AA46-6105-BF35-6082-32E3D0AE7801}"/>
              </a:ext>
            </a:extLst>
          </p:cNvPr>
          <p:cNvSpPr txBox="1"/>
          <p:nvPr/>
        </p:nvSpPr>
        <p:spPr>
          <a:xfrm>
            <a:off x="8979196" y="6037598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angle: 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ECA7B-3B57-357D-114E-DD3054FE95B7}"/>
              </a:ext>
            </a:extLst>
          </p:cNvPr>
          <p:cNvSpPr txBox="1"/>
          <p:nvPr/>
        </p:nvSpPr>
        <p:spPr>
          <a:xfrm>
            <a:off x="6199632" y="6037598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angle: 30</a:t>
            </a:r>
          </a:p>
        </p:txBody>
      </p:sp>
    </p:spTree>
    <p:extLst>
      <p:ext uri="{BB962C8B-B14F-4D97-AF65-F5344CB8AC3E}">
        <p14:creationId xmlns:p14="http://schemas.microsoft.com/office/powerpoint/2010/main" val="705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7CD2-C6C7-A59A-865D-B6794D61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947" y="631704"/>
            <a:ext cx="6558262" cy="1180820"/>
          </a:xfrm>
        </p:spPr>
        <p:txBody>
          <a:bodyPr anchor="b">
            <a:normAutofit/>
          </a:bodyPr>
          <a:lstStyle/>
          <a:p>
            <a:r>
              <a:rPr lang="en-IN" sz="3200" dirty="0"/>
              <a:t>Potential Solutions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EBD62-EF06-F2D6-2FE1-176B6BD21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" r="21883" b="2"/>
          <a:stretch/>
        </p:blipFill>
        <p:spPr>
          <a:xfrm>
            <a:off x="66788" y="1082683"/>
            <a:ext cx="4426885" cy="4381925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1BEA-4718-25D7-52B0-FFA7856D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464" y="2601727"/>
            <a:ext cx="6454745" cy="367317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Solution 1: </a:t>
            </a:r>
          </a:p>
          <a:p>
            <a:pPr marL="0" indent="0">
              <a:buNone/>
            </a:pPr>
            <a:r>
              <a:rPr lang="en-IN" b="1" dirty="0"/>
              <a:t>Use time-based or ratio-based critique:</a:t>
            </a:r>
            <a:r>
              <a:rPr lang="en-IN" dirty="0"/>
              <a:t> 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000" b="1" dirty="0">
                <a:solidFill>
                  <a:srgbClr val="FF0000"/>
                </a:solidFill>
              </a:rPr>
              <a:t>Ground:</a:t>
            </a:r>
            <a:r>
              <a:rPr lang="en-IN" sz="2000" b="1" dirty="0"/>
              <a:t> </a:t>
            </a:r>
            <a:r>
              <a:rPr lang="en-IN" sz="2000" i="1" dirty="0">
                <a:solidFill>
                  <a:srgbClr val="00B0F0"/>
                </a:solidFill>
              </a:rPr>
              <a:t>‘it takes about 2.4s from valley to peak of a joint angle’</a:t>
            </a:r>
            <a:br>
              <a:rPr lang="en-IN" sz="2000" i="1" dirty="0"/>
            </a:br>
            <a:r>
              <a:rPr lang="en-IN" sz="2000" i="1" dirty="0">
                <a:solidFill>
                  <a:srgbClr val="FF0000"/>
                </a:solidFill>
              </a:rPr>
              <a:t>Deduce:</a:t>
            </a:r>
            <a:r>
              <a:rPr lang="en-IN" sz="2000" i="1" dirty="0"/>
              <a:t> If time is off from this, then there is an issue.</a:t>
            </a:r>
            <a:br>
              <a:rPr lang="en-IN" sz="2000" i="1" dirty="0"/>
            </a:br>
            <a:br>
              <a:rPr lang="en-IN" sz="2000" i="1" dirty="0"/>
            </a:br>
            <a:r>
              <a:rPr lang="en-IN" sz="2000" b="1" dirty="0">
                <a:solidFill>
                  <a:srgbClr val="FF0000"/>
                </a:solidFill>
              </a:rPr>
              <a:t>Ground:</a:t>
            </a:r>
            <a:r>
              <a:rPr lang="en-IN" sz="2000" i="1" dirty="0"/>
              <a:t> </a:t>
            </a:r>
            <a:r>
              <a:rPr lang="en-IN" sz="2000" i="1" dirty="0">
                <a:solidFill>
                  <a:srgbClr val="00B0F0"/>
                </a:solidFill>
              </a:rPr>
              <a:t>‘there is X inch</a:t>
            </a:r>
            <a:r>
              <a:rPr lang="en-IN" sz="2000" i="1" baseline="30000" dirty="0">
                <a:solidFill>
                  <a:srgbClr val="00B0F0"/>
                </a:solidFill>
              </a:rPr>
              <a:t>2 </a:t>
            </a:r>
            <a:r>
              <a:rPr lang="en-IN" sz="2000" i="1" dirty="0">
                <a:solidFill>
                  <a:srgbClr val="00B0F0"/>
                </a:solidFill>
              </a:rPr>
              <a:t> during the valley, and Y inch</a:t>
            </a:r>
            <a:r>
              <a:rPr lang="en-IN" sz="2000" i="1" baseline="30000" dirty="0">
                <a:solidFill>
                  <a:srgbClr val="00B0F0"/>
                </a:solidFill>
              </a:rPr>
              <a:t>2</a:t>
            </a:r>
            <a:r>
              <a:rPr lang="en-IN" sz="2000" i="1" dirty="0">
                <a:solidFill>
                  <a:srgbClr val="00B0F0"/>
                </a:solidFill>
              </a:rPr>
              <a:t> during the peak, ratio of difference is X:Y’ </a:t>
            </a:r>
            <a:br>
              <a:rPr lang="en-IN" sz="2000" i="1" dirty="0">
                <a:solidFill>
                  <a:srgbClr val="00B0F0"/>
                </a:solidFill>
              </a:rPr>
            </a:br>
            <a:r>
              <a:rPr lang="en-IN" sz="2000" i="1" dirty="0">
                <a:solidFill>
                  <a:srgbClr val="FF0000"/>
                </a:solidFill>
              </a:rPr>
              <a:t>Deduce:</a:t>
            </a:r>
            <a:r>
              <a:rPr lang="en-IN" sz="2000" i="1" dirty="0">
                <a:solidFill>
                  <a:srgbClr val="00B0F0"/>
                </a:solidFill>
              </a:rPr>
              <a:t> </a:t>
            </a:r>
            <a:r>
              <a:rPr lang="en-IN" sz="2000" i="1" dirty="0"/>
              <a:t>If ratio is off from this, then there is an issue.</a:t>
            </a:r>
          </a:p>
        </p:txBody>
      </p:sp>
    </p:spTree>
    <p:extLst>
      <p:ext uri="{BB962C8B-B14F-4D97-AF65-F5344CB8AC3E}">
        <p14:creationId xmlns:p14="http://schemas.microsoft.com/office/powerpoint/2010/main" val="8745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7CD2-C6C7-A59A-865D-B6794D61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612124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 dirty="0"/>
              <a:t>Potential Solutions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EBD62-EF06-F2D6-2FE1-176B6BD21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" r="21883" b="2"/>
          <a:stretch/>
        </p:blipFill>
        <p:spPr>
          <a:xfrm>
            <a:off x="0" y="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1BEA-4718-25D7-52B0-FFA7856D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067" y="2528559"/>
            <a:ext cx="4631637" cy="37173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Solution 2: </a:t>
            </a:r>
          </a:p>
          <a:p>
            <a:pPr marL="0" indent="0">
              <a:buNone/>
            </a:pPr>
            <a:r>
              <a:rPr lang="en-IN" sz="2000" b="1" dirty="0"/>
              <a:t>Use translation angle to find rotation of joint:</a:t>
            </a:r>
            <a:br>
              <a:rPr lang="en-IN" sz="2000" dirty="0"/>
            </a:br>
            <a:r>
              <a:rPr lang="en-IN" sz="2000" i="1" dirty="0">
                <a:solidFill>
                  <a:srgbClr val="0070C0"/>
                </a:solidFill>
              </a:rPr>
              <a:t>‘if joint is X degrees from this 2D POV and translation angle is ty degrees, then the actual angle should be </a:t>
            </a:r>
            <a:r>
              <a:rPr lang="en-IN" sz="2000" i="1" dirty="0" err="1">
                <a:solidFill>
                  <a:srgbClr val="0070C0"/>
                </a:solidFill>
              </a:rPr>
              <a:t>Xty</a:t>
            </a:r>
            <a:r>
              <a:rPr lang="en-IN" sz="2000" i="1" dirty="0">
                <a:solidFill>
                  <a:srgbClr val="0070C0"/>
                </a:solidFill>
              </a:rPr>
              <a:t> degree’</a:t>
            </a:r>
          </a:p>
          <a:p>
            <a:pPr marL="0" indent="0">
              <a:buNone/>
            </a:pPr>
            <a:endParaRPr lang="en-IN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i="1" dirty="0">
                <a:solidFill>
                  <a:srgbClr val="FF0000"/>
                </a:solidFill>
              </a:rPr>
              <a:t>Compare </a:t>
            </a:r>
            <a:r>
              <a:rPr lang="en-IN" sz="2000" b="1" i="1" dirty="0" err="1">
                <a:solidFill>
                  <a:srgbClr val="FF0000"/>
                </a:solidFill>
              </a:rPr>
              <a:t>Xty</a:t>
            </a:r>
            <a:r>
              <a:rPr lang="en-IN" sz="2000" b="1" i="1" dirty="0">
                <a:solidFill>
                  <a:srgbClr val="FF0000"/>
                </a:solidFill>
              </a:rPr>
              <a:t> with Ground </a:t>
            </a:r>
            <a:r>
              <a:rPr lang="en-IN" sz="2000" b="1" i="1" dirty="0" err="1">
                <a:solidFill>
                  <a:srgbClr val="FF0000"/>
                </a:solidFill>
              </a:rPr>
              <a:t>Xground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A8038-F4AA-0DF9-A05E-57CF62B5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3" y="3290784"/>
            <a:ext cx="2744789" cy="2660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F6CEA-0C2A-DA6A-E03A-EB0EEEE96666}"/>
              </a:ext>
            </a:extLst>
          </p:cNvPr>
          <p:cNvSpPr txBox="1"/>
          <p:nvPr/>
        </p:nvSpPr>
        <p:spPr>
          <a:xfrm>
            <a:off x="229853" y="5283200"/>
            <a:ext cx="2847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Translation Angle using ankles</a:t>
            </a:r>
          </a:p>
        </p:txBody>
      </p:sp>
    </p:spTree>
    <p:extLst>
      <p:ext uri="{BB962C8B-B14F-4D97-AF65-F5344CB8AC3E}">
        <p14:creationId xmlns:p14="http://schemas.microsoft.com/office/powerpoint/2010/main" val="225263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3F7C-B45F-C265-32D2-15F7AE6E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Identification Model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1217-3EFE-3F2A-A489-1D0B438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17" y="2122098"/>
            <a:ext cx="11248845" cy="4187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Question: </a:t>
            </a:r>
            <a:r>
              <a:rPr lang="en-IN" dirty="0">
                <a:solidFill>
                  <a:srgbClr val="FF0000"/>
                </a:solidFill>
              </a:rPr>
              <a:t>What should be your focus of improvement, False Positives or False Negatives?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Answer: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The right balance of FN and FP. To find balance we can use: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Cost-Sensitive Learning:</a:t>
            </a:r>
            <a:r>
              <a:rPr lang="en-US" dirty="0">
                <a:solidFill>
                  <a:srgbClr val="00B050"/>
                </a:solidFill>
              </a:rPr>
              <a:t> Assign higher weights to misclassifications that are more detrimental (e.g., higher weight for FP).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Multi-class vs. Hierarchical Classification:</a:t>
            </a:r>
            <a:r>
              <a:rPr lang="en-US" dirty="0">
                <a:solidFill>
                  <a:srgbClr val="00B050"/>
                </a:solidFill>
              </a:rPr>
              <a:t> If some exercises are more similar, we can consider a hierarchical structure where the model first identifies broad categories and then refines within them to reduce confusion.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8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0F17-D4FE-B890-AF89-C055772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Cost Sensitive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846-D6EA-1089-8546-BD4EB051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2278743"/>
            <a:ext cx="10958286" cy="3893457"/>
          </a:xfrm>
        </p:spPr>
        <p:txBody>
          <a:bodyPr/>
          <a:lstStyle/>
          <a:p>
            <a:r>
              <a:rPr lang="en-US" dirty="0"/>
              <a:t>Subfield of machine learning that acknowledges the varying significance of errors made by the model. </a:t>
            </a:r>
          </a:p>
          <a:p>
            <a:r>
              <a:rPr lang="en-US" dirty="0"/>
              <a:t>In traditional machine learning, the focus is on minimizing the overall error rate, treating all mistakes equally. </a:t>
            </a:r>
          </a:p>
          <a:p>
            <a:r>
              <a:rPr lang="en-US" dirty="0"/>
              <a:t>However, cost-sensitive learning recognizes </a:t>
            </a:r>
            <a:r>
              <a:rPr lang="en-US" b="1" dirty="0">
                <a:solidFill>
                  <a:srgbClr val="0070C0"/>
                </a:solidFill>
              </a:rPr>
              <a:t>that certain errors have a greater impact </a:t>
            </a:r>
            <a:r>
              <a:rPr lang="en-US" dirty="0"/>
              <a:t>or "cost" than others.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EBE1D-2A4E-E89C-3CE3-F88AA34C5ABD}"/>
              </a:ext>
            </a:extLst>
          </p:cNvPr>
          <p:cNvSpPr txBox="1"/>
          <p:nvPr/>
        </p:nvSpPr>
        <p:spPr>
          <a:xfrm>
            <a:off x="1843314" y="5094982"/>
            <a:ext cx="843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  <a:latin typeface="Agency FB" panose="020B0503020202020204" pitchFamily="34" charset="0"/>
              </a:rPr>
              <a:t>Although all of these implementations goes beyond the scope and timelines as of now</a:t>
            </a:r>
          </a:p>
        </p:txBody>
      </p:sp>
    </p:spTree>
    <p:extLst>
      <p:ext uri="{BB962C8B-B14F-4D97-AF65-F5344CB8AC3E}">
        <p14:creationId xmlns:p14="http://schemas.microsoft.com/office/powerpoint/2010/main" val="9934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6585-B3AB-F460-BEAC-0C5F9457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23B8-D30F-7D37-6DA1-47BBEC9A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574433"/>
          </a:xfrm>
        </p:spPr>
        <p:txBody>
          <a:bodyPr/>
          <a:lstStyle/>
          <a:p>
            <a:r>
              <a:rPr lang="en-IN" dirty="0"/>
              <a:t>Exercise Identification Model – </a:t>
            </a:r>
            <a:r>
              <a:rPr lang="en-IN" dirty="0">
                <a:solidFill>
                  <a:srgbClr val="00B050"/>
                </a:solidFill>
              </a:rPr>
              <a:t>[Complete with limitations]</a:t>
            </a:r>
          </a:p>
          <a:p>
            <a:r>
              <a:rPr lang="en-IN" dirty="0"/>
              <a:t>Threshold Identification Model – </a:t>
            </a:r>
            <a:r>
              <a:rPr lang="en-IN" b="1" dirty="0">
                <a:solidFill>
                  <a:srgbClr val="FF0000"/>
                </a:solidFill>
              </a:rPr>
              <a:t>[Incomplete, Drafted method]</a:t>
            </a:r>
          </a:p>
          <a:p>
            <a:r>
              <a:rPr lang="en-IN" dirty="0"/>
              <a:t>Standalone Client App – </a:t>
            </a:r>
            <a:r>
              <a:rPr lang="en-IN" dirty="0">
                <a:solidFill>
                  <a:srgbClr val="00B050"/>
                </a:solidFill>
              </a:rPr>
              <a:t>[Windows Complete]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Standalone Server App – </a:t>
            </a:r>
            <a:r>
              <a:rPr lang="en-IN" dirty="0">
                <a:solidFill>
                  <a:srgbClr val="00B050"/>
                </a:solidFill>
              </a:rPr>
              <a:t>[Complete]</a:t>
            </a:r>
          </a:p>
          <a:p>
            <a:r>
              <a:rPr lang="en-IN" b="1" dirty="0">
                <a:solidFill>
                  <a:srgbClr val="002060"/>
                </a:solidFill>
              </a:rPr>
              <a:t>Final Product -   </a:t>
            </a:r>
            <a:r>
              <a:rPr lang="en-IN" b="1" dirty="0">
                <a:solidFill>
                  <a:srgbClr val="FF0000"/>
                </a:solidFill>
              </a:rPr>
              <a:t>[Pending]</a:t>
            </a:r>
          </a:p>
        </p:txBody>
      </p:sp>
    </p:spTree>
    <p:extLst>
      <p:ext uri="{BB962C8B-B14F-4D97-AF65-F5344CB8AC3E}">
        <p14:creationId xmlns:p14="http://schemas.microsoft.com/office/powerpoint/2010/main" val="60999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526A-AD50-524A-0EEA-EDA2DB0D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70BD-ACB1-9D27-2EF2-C2298456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Mediapipe’s</a:t>
            </a:r>
            <a:r>
              <a:rPr lang="en-US" dirty="0"/>
              <a:t> limitation – Sometimes the 2D pose estimate is not always accurate.</a:t>
            </a:r>
          </a:p>
          <a:p>
            <a:r>
              <a:rPr lang="en-US" dirty="0"/>
              <a:t>“2D Image” limits the area of operation.</a:t>
            </a:r>
          </a:p>
        </p:txBody>
      </p:sp>
    </p:spTree>
    <p:extLst>
      <p:ext uri="{BB962C8B-B14F-4D97-AF65-F5344CB8AC3E}">
        <p14:creationId xmlns:p14="http://schemas.microsoft.com/office/powerpoint/2010/main" val="27745391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Avenir Next LT Pro</vt:lpstr>
      <vt:lpstr>Calibri</vt:lpstr>
      <vt:lpstr>Neue Haas Grotesk Text Pro</vt:lpstr>
      <vt:lpstr>AccentBoxVTI</vt:lpstr>
      <vt:lpstr>GymGuard</vt:lpstr>
      <vt:lpstr>Threshold Critique Method</vt:lpstr>
      <vt:lpstr>Potential Solutions (1/2)</vt:lpstr>
      <vt:lpstr>Potential Solutions (2/2)</vt:lpstr>
      <vt:lpstr>Identification Model Discussion</vt:lpstr>
      <vt:lpstr>What is Cost Sensitive Learning?</vt:lpstr>
      <vt:lpstr>What next?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GymGuard</dc:title>
  <dc:creator>Shanoverali Munavverali Saiyed</dc:creator>
  <cp:lastModifiedBy>Sunil Rai</cp:lastModifiedBy>
  <cp:revision>25</cp:revision>
  <dcterms:created xsi:type="dcterms:W3CDTF">2024-03-30T05:37:38Z</dcterms:created>
  <dcterms:modified xsi:type="dcterms:W3CDTF">2024-03-30T15:02:30Z</dcterms:modified>
</cp:coreProperties>
</file>