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8288000" cy="10287000"/>
  <p:notesSz cx="6858000" cy="9144000"/>
  <p:embeddedFontLst>
    <p:embeddedFont>
      <p:font typeface="Abril Fatface" panose="02000503000000020003" pitchFamily="2" charset="0"/>
      <p:regular r:id="rId6"/>
    </p:embeddedFont>
    <p:embeddedFont>
      <p:font typeface="Anonymous Pro Bold" panose="020B0604020202020204" charset="0"/>
      <p:regular r:id="rId7"/>
    </p:embeddedFont>
    <p:embeddedFont>
      <p:font typeface="Glacial Indifference" panose="020B0604020202020204" charset="0"/>
      <p:regular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Montserrat Bold" panose="00000800000000000000" charset="0"/>
      <p:regular r:id="rId13"/>
    </p:embeddedFont>
    <p:embeddedFont>
      <p:font typeface="Proxima Nova" panose="020B0604020202020204" charset="0"/>
      <p:regular r:id="rId14"/>
    </p:embeddedFont>
    <p:embeddedFont>
      <p:font typeface="PT Sans" panose="020B0503020203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/>
          <a:stretch>
            <a:fillRect/>
          </a:stretch>
        </p:blipFill>
        <p:spPr>
          <a:xfrm>
            <a:off x="0" y="0"/>
            <a:ext cx="10036098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2328674" y="4080816"/>
            <a:ext cx="5317227" cy="1997118"/>
          </a:xfrm>
          <a:custGeom>
            <a:avLst/>
            <a:gdLst/>
            <a:ahLst/>
            <a:cxnLst/>
            <a:rect l="l" t="t" r="r" b="b"/>
            <a:pathLst>
              <a:path w="5317227" h="1997118">
                <a:moveTo>
                  <a:pt x="0" y="0"/>
                </a:moveTo>
                <a:lnTo>
                  <a:pt x="5317227" y="0"/>
                </a:lnTo>
                <a:lnTo>
                  <a:pt x="5317227" y="1997117"/>
                </a:lnTo>
                <a:lnTo>
                  <a:pt x="0" y="19971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705" b="-270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3030200" y="5885527"/>
            <a:ext cx="5172177" cy="2348244"/>
          </a:xfrm>
          <a:custGeom>
            <a:avLst/>
            <a:gdLst/>
            <a:ahLst/>
            <a:cxnLst/>
            <a:rect l="l" t="t" r="r" b="b"/>
            <a:pathLst>
              <a:path w="5172177" h="2348244">
                <a:moveTo>
                  <a:pt x="0" y="0"/>
                </a:moveTo>
                <a:lnTo>
                  <a:pt x="5172177" y="0"/>
                </a:lnTo>
                <a:lnTo>
                  <a:pt x="5172177" y="2348244"/>
                </a:lnTo>
                <a:lnTo>
                  <a:pt x="0" y="23482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0464488" y="480060"/>
            <a:ext cx="7349282" cy="1101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nonymous Pro Bold"/>
              </a:rPr>
              <a:t>Gym Guard - Body Posture Monitoring &amp; Injury Prevention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64488" y="2076597"/>
            <a:ext cx="6969198" cy="4009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6" lvl="1" indent="-269873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T Sans"/>
              </a:rPr>
              <a:t>Use 3D Human Pose Estimation - </a:t>
            </a:r>
            <a:r>
              <a:rPr lang="en-US" sz="2499" dirty="0" err="1">
                <a:solidFill>
                  <a:srgbClr val="000000"/>
                </a:solidFill>
                <a:latin typeface="PT Sans"/>
              </a:rPr>
              <a:t>MubyNet</a:t>
            </a:r>
            <a:endParaRPr lang="en-US" sz="2499" dirty="0">
              <a:solidFill>
                <a:srgbClr val="000000"/>
              </a:solidFill>
              <a:latin typeface="PT Sans"/>
            </a:endParaRPr>
          </a:p>
          <a:p>
            <a:pPr marL="539746" lvl="1" indent="-269873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T Sans"/>
              </a:rPr>
              <a:t>Datasets:  Fitbit3D, Human3.6M</a:t>
            </a:r>
          </a:p>
          <a:p>
            <a:pPr marL="539746" lvl="1" indent="-269873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T Sans"/>
              </a:rPr>
              <a:t>Use </a:t>
            </a:r>
            <a:r>
              <a:rPr lang="en-US" sz="2499" dirty="0" err="1">
                <a:solidFill>
                  <a:srgbClr val="000000"/>
                </a:solidFill>
                <a:latin typeface="PT Sans"/>
              </a:rPr>
              <a:t>MotionBERT</a:t>
            </a:r>
            <a:endParaRPr lang="en-US" sz="2499" dirty="0">
              <a:solidFill>
                <a:srgbClr val="000000"/>
              </a:solidFill>
              <a:latin typeface="PT Sans"/>
            </a:endParaRPr>
          </a:p>
          <a:p>
            <a:pPr marL="539746" lvl="1" indent="-269873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T Sans"/>
              </a:rPr>
              <a:t>Related work = AI-FIT Project by IMAR</a:t>
            </a:r>
          </a:p>
          <a:p>
            <a:pPr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PT Sans"/>
            </a:endParaRPr>
          </a:p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PT Sans"/>
              </a:rPr>
              <a:t>Metrics to work with:</a:t>
            </a:r>
          </a:p>
          <a:p>
            <a:pPr marL="539746" lvl="1" indent="-269873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T Sans"/>
              </a:rPr>
              <a:t>MPJPE - Negative mean per joint position error</a:t>
            </a:r>
          </a:p>
          <a:p>
            <a:pPr marL="539746" lvl="1" indent="-269873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T Sans"/>
              </a:rPr>
              <a:t>estimated 3d pose</a:t>
            </a:r>
          </a:p>
          <a:p>
            <a:pPr marL="539746" lvl="1" indent="-269873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000000"/>
                </a:solidFill>
                <a:latin typeface="PT Sans"/>
              </a:rPr>
              <a:t>angles b/w limbs, </a:t>
            </a:r>
            <a:r>
              <a:rPr lang="en-US" sz="2499" dirty="0" err="1">
                <a:solidFill>
                  <a:srgbClr val="000000"/>
                </a:solidFill>
                <a:latin typeface="PT Sans"/>
              </a:rPr>
              <a:t>rythm</a:t>
            </a:r>
            <a:r>
              <a:rPr lang="en-US" sz="2499" dirty="0">
                <a:solidFill>
                  <a:srgbClr val="000000"/>
                </a:solidFill>
                <a:latin typeface="PT Sans"/>
              </a:rPr>
              <a:t> sequence, momentum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64488" y="8158087"/>
            <a:ext cx="7179298" cy="165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Glacial Indifference"/>
              </a:rPr>
              <a:t>With thanks to: </a:t>
            </a:r>
          </a:p>
          <a:p>
            <a:pPr algn="ctr"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Glacial Indifference"/>
              </a:rPr>
              <a:t>Institute of Mathematics of Romanian Academy (IMAR)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47680" y="0"/>
            <a:ext cx="11340320" cy="10287000"/>
            <a:chOff x="0" y="0"/>
            <a:chExt cx="298675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86751" cy="2709333"/>
            </a:xfrm>
            <a:custGeom>
              <a:avLst/>
              <a:gdLst/>
              <a:ahLst/>
              <a:cxnLst/>
              <a:rect l="l" t="t" r="r" b="b"/>
              <a:pathLst>
                <a:path w="2986751" h="2709333">
                  <a:moveTo>
                    <a:pt x="0" y="0"/>
                  </a:moveTo>
                  <a:lnTo>
                    <a:pt x="2986751" y="0"/>
                  </a:lnTo>
                  <a:lnTo>
                    <a:pt x="298675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DECE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986751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019175"/>
            <a:ext cx="5059131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>
                <a:solidFill>
                  <a:srgbClr val="100F0D"/>
                </a:solidFill>
                <a:latin typeface="Montserrat"/>
              </a:rPr>
              <a:t>Mind Map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641759"/>
            <a:ext cx="5243646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0"/>
              </a:lnSpc>
            </a:pPr>
            <a:r>
              <a:rPr lang="en-US" sz="2600">
                <a:solidFill>
                  <a:srgbClr val="100F0D"/>
                </a:solidFill>
                <a:latin typeface="Montserrat"/>
              </a:rPr>
              <a:t>A generic mind map for GymGuard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871085" y="1000125"/>
            <a:ext cx="4637098" cy="1852655"/>
            <a:chOff x="0" y="0"/>
            <a:chExt cx="1151399" cy="46001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51399" cy="460017"/>
            </a:xfrm>
            <a:custGeom>
              <a:avLst/>
              <a:gdLst/>
              <a:ahLst/>
              <a:cxnLst/>
              <a:rect l="l" t="t" r="r" b="b"/>
              <a:pathLst>
                <a:path w="1151399" h="460017">
                  <a:moveTo>
                    <a:pt x="83478" y="0"/>
                  </a:moveTo>
                  <a:lnTo>
                    <a:pt x="1067921" y="0"/>
                  </a:lnTo>
                  <a:cubicBezTo>
                    <a:pt x="1114025" y="0"/>
                    <a:pt x="1151399" y="37374"/>
                    <a:pt x="1151399" y="83478"/>
                  </a:cubicBezTo>
                  <a:lnTo>
                    <a:pt x="1151399" y="376539"/>
                  </a:lnTo>
                  <a:cubicBezTo>
                    <a:pt x="1151399" y="398679"/>
                    <a:pt x="1142604" y="419912"/>
                    <a:pt x="1126949" y="435567"/>
                  </a:cubicBezTo>
                  <a:cubicBezTo>
                    <a:pt x="1111294" y="451222"/>
                    <a:pt x="1090061" y="460017"/>
                    <a:pt x="1067921" y="460017"/>
                  </a:cubicBezTo>
                  <a:lnTo>
                    <a:pt x="83478" y="460017"/>
                  </a:lnTo>
                  <a:cubicBezTo>
                    <a:pt x="61338" y="460017"/>
                    <a:pt x="40105" y="451222"/>
                    <a:pt x="24450" y="435567"/>
                  </a:cubicBezTo>
                  <a:cubicBezTo>
                    <a:pt x="8795" y="419912"/>
                    <a:pt x="0" y="398679"/>
                    <a:pt x="0" y="376539"/>
                  </a:cubicBezTo>
                  <a:lnTo>
                    <a:pt x="0" y="83478"/>
                  </a:lnTo>
                  <a:cubicBezTo>
                    <a:pt x="0" y="61338"/>
                    <a:pt x="8795" y="40105"/>
                    <a:pt x="24450" y="24450"/>
                  </a:cubicBezTo>
                  <a:cubicBezTo>
                    <a:pt x="40105" y="8795"/>
                    <a:pt x="61338" y="0"/>
                    <a:pt x="83478" y="0"/>
                  </a:cubicBezTo>
                  <a:close/>
                </a:path>
              </a:pathLst>
            </a:custGeom>
            <a:solidFill>
              <a:srgbClr val="38ABF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151399" cy="498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100F0D"/>
                  </a:solidFill>
                  <a:latin typeface="Montserrat Bold"/>
                </a:rPr>
                <a:t>Fit3d - Train &amp; Test Dataset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871085" y="3113564"/>
            <a:ext cx="4637098" cy="1852655"/>
            <a:chOff x="0" y="0"/>
            <a:chExt cx="1151399" cy="46001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51399" cy="460017"/>
            </a:xfrm>
            <a:custGeom>
              <a:avLst/>
              <a:gdLst/>
              <a:ahLst/>
              <a:cxnLst/>
              <a:rect l="l" t="t" r="r" b="b"/>
              <a:pathLst>
                <a:path w="1151399" h="460017">
                  <a:moveTo>
                    <a:pt x="83478" y="0"/>
                  </a:moveTo>
                  <a:lnTo>
                    <a:pt x="1067921" y="0"/>
                  </a:lnTo>
                  <a:cubicBezTo>
                    <a:pt x="1114025" y="0"/>
                    <a:pt x="1151399" y="37374"/>
                    <a:pt x="1151399" y="83478"/>
                  </a:cubicBezTo>
                  <a:lnTo>
                    <a:pt x="1151399" y="376539"/>
                  </a:lnTo>
                  <a:cubicBezTo>
                    <a:pt x="1151399" y="398679"/>
                    <a:pt x="1142604" y="419912"/>
                    <a:pt x="1126949" y="435567"/>
                  </a:cubicBezTo>
                  <a:cubicBezTo>
                    <a:pt x="1111294" y="451222"/>
                    <a:pt x="1090061" y="460017"/>
                    <a:pt x="1067921" y="460017"/>
                  </a:cubicBezTo>
                  <a:lnTo>
                    <a:pt x="83478" y="460017"/>
                  </a:lnTo>
                  <a:cubicBezTo>
                    <a:pt x="61338" y="460017"/>
                    <a:pt x="40105" y="451222"/>
                    <a:pt x="24450" y="435567"/>
                  </a:cubicBezTo>
                  <a:cubicBezTo>
                    <a:pt x="8795" y="419912"/>
                    <a:pt x="0" y="398679"/>
                    <a:pt x="0" y="376539"/>
                  </a:cubicBezTo>
                  <a:lnTo>
                    <a:pt x="0" y="83478"/>
                  </a:lnTo>
                  <a:cubicBezTo>
                    <a:pt x="0" y="61338"/>
                    <a:pt x="8795" y="40105"/>
                    <a:pt x="24450" y="24450"/>
                  </a:cubicBezTo>
                  <a:cubicBezTo>
                    <a:pt x="40105" y="8795"/>
                    <a:pt x="61338" y="0"/>
                    <a:pt x="8347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151399" cy="498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100F0D"/>
                  </a:solidFill>
                  <a:latin typeface="Montserrat Bold"/>
                </a:rPr>
                <a:t>Choose 1 to 3 excercise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746547" y="3113564"/>
            <a:ext cx="4637098" cy="1852655"/>
            <a:chOff x="0" y="0"/>
            <a:chExt cx="1151399" cy="46001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51399" cy="460017"/>
            </a:xfrm>
            <a:custGeom>
              <a:avLst/>
              <a:gdLst/>
              <a:ahLst/>
              <a:cxnLst/>
              <a:rect l="l" t="t" r="r" b="b"/>
              <a:pathLst>
                <a:path w="1151399" h="460017">
                  <a:moveTo>
                    <a:pt x="83478" y="0"/>
                  </a:moveTo>
                  <a:lnTo>
                    <a:pt x="1067921" y="0"/>
                  </a:lnTo>
                  <a:cubicBezTo>
                    <a:pt x="1114025" y="0"/>
                    <a:pt x="1151399" y="37374"/>
                    <a:pt x="1151399" y="83478"/>
                  </a:cubicBezTo>
                  <a:lnTo>
                    <a:pt x="1151399" y="376539"/>
                  </a:lnTo>
                  <a:cubicBezTo>
                    <a:pt x="1151399" y="398679"/>
                    <a:pt x="1142604" y="419912"/>
                    <a:pt x="1126949" y="435567"/>
                  </a:cubicBezTo>
                  <a:cubicBezTo>
                    <a:pt x="1111294" y="451222"/>
                    <a:pt x="1090061" y="460017"/>
                    <a:pt x="1067921" y="460017"/>
                  </a:cubicBezTo>
                  <a:lnTo>
                    <a:pt x="83478" y="460017"/>
                  </a:lnTo>
                  <a:cubicBezTo>
                    <a:pt x="61338" y="460017"/>
                    <a:pt x="40105" y="451222"/>
                    <a:pt x="24450" y="435567"/>
                  </a:cubicBezTo>
                  <a:cubicBezTo>
                    <a:pt x="8795" y="419912"/>
                    <a:pt x="0" y="398679"/>
                    <a:pt x="0" y="376539"/>
                  </a:cubicBezTo>
                  <a:lnTo>
                    <a:pt x="0" y="83478"/>
                  </a:lnTo>
                  <a:cubicBezTo>
                    <a:pt x="0" y="61338"/>
                    <a:pt x="8795" y="40105"/>
                    <a:pt x="24450" y="24450"/>
                  </a:cubicBezTo>
                  <a:cubicBezTo>
                    <a:pt x="40105" y="8795"/>
                    <a:pt x="61338" y="0"/>
                    <a:pt x="83478" y="0"/>
                  </a:cubicBezTo>
                  <a:close/>
                </a:path>
              </a:pathLst>
            </a:custGeom>
            <a:solidFill>
              <a:srgbClr val="99E9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1151399" cy="488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60"/>
                </a:lnSpc>
              </a:pPr>
              <a:r>
                <a:rPr lang="en-US" sz="3200">
                  <a:solidFill>
                    <a:srgbClr val="100F0D"/>
                  </a:solidFill>
                  <a:latin typeface="Montserrat Bold"/>
                </a:rPr>
                <a:t>Engineer Features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871085" y="5223394"/>
            <a:ext cx="9512560" cy="1852655"/>
            <a:chOff x="0" y="0"/>
            <a:chExt cx="2361985" cy="46001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361985" cy="460017"/>
            </a:xfrm>
            <a:custGeom>
              <a:avLst/>
              <a:gdLst/>
              <a:ahLst/>
              <a:cxnLst/>
              <a:rect l="l" t="t" r="r" b="b"/>
              <a:pathLst>
                <a:path w="2361985" h="460017">
                  <a:moveTo>
                    <a:pt x="40693" y="0"/>
                  </a:moveTo>
                  <a:lnTo>
                    <a:pt x="2321292" y="0"/>
                  </a:lnTo>
                  <a:cubicBezTo>
                    <a:pt x="2343766" y="0"/>
                    <a:pt x="2361985" y="18219"/>
                    <a:pt x="2361985" y="40693"/>
                  </a:cubicBezTo>
                  <a:lnTo>
                    <a:pt x="2361985" y="419324"/>
                  </a:lnTo>
                  <a:cubicBezTo>
                    <a:pt x="2361985" y="430117"/>
                    <a:pt x="2357698" y="440467"/>
                    <a:pt x="2350066" y="448099"/>
                  </a:cubicBezTo>
                  <a:cubicBezTo>
                    <a:pt x="2342435" y="455730"/>
                    <a:pt x="2332084" y="460017"/>
                    <a:pt x="2321292" y="460017"/>
                  </a:cubicBezTo>
                  <a:lnTo>
                    <a:pt x="40693" y="460017"/>
                  </a:lnTo>
                  <a:cubicBezTo>
                    <a:pt x="29901" y="460017"/>
                    <a:pt x="19550" y="455730"/>
                    <a:pt x="11919" y="448099"/>
                  </a:cubicBezTo>
                  <a:cubicBezTo>
                    <a:pt x="4287" y="440467"/>
                    <a:pt x="0" y="430117"/>
                    <a:pt x="0" y="419324"/>
                  </a:cubicBezTo>
                  <a:lnTo>
                    <a:pt x="0" y="40693"/>
                  </a:lnTo>
                  <a:cubicBezTo>
                    <a:pt x="0" y="29901"/>
                    <a:pt x="4287" y="19550"/>
                    <a:pt x="11919" y="11919"/>
                  </a:cubicBezTo>
                  <a:cubicBezTo>
                    <a:pt x="19550" y="4287"/>
                    <a:pt x="29901" y="0"/>
                    <a:pt x="40693" y="0"/>
                  </a:cubicBezTo>
                  <a:close/>
                </a:path>
              </a:pathLst>
            </a:custGeom>
            <a:solidFill>
              <a:srgbClr val="BCB6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361985" cy="498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100F0D"/>
                  </a:solidFill>
                  <a:latin typeface="Montserrat Bold"/>
                </a:rPr>
                <a:t>Orientation, Angles, Rythm (Sequence)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871085" y="7405645"/>
            <a:ext cx="4637098" cy="1852655"/>
            <a:chOff x="0" y="0"/>
            <a:chExt cx="1151399" cy="46001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51399" cy="460017"/>
            </a:xfrm>
            <a:custGeom>
              <a:avLst/>
              <a:gdLst/>
              <a:ahLst/>
              <a:cxnLst/>
              <a:rect l="l" t="t" r="r" b="b"/>
              <a:pathLst>
                <a:path w="1151399" h="460017">
                  <a:moveTo>
                    <a:pt x="83478" y="0"/>
                  </a:moveTo>
                  <a:lnTo>
                    <a:pt x="1067921" y="0"/>
                  </a:lnTo>
                  <a:cubicBezTo>
                    <a:pt x="1114025" y="0"/>
                    <a:pt x="1151399" y="37374"/>
                    <a:pt x="1151399" y="83478"/>
                  </a:cubicBezTo>
                  <a:lnTo>
                    <a:pt x="1151399" y="376539"/>
                  </a:lnTo>
                  <a:cubicBezTo>
                    <a:pt x="1151399" y="398679"/>
                    <a:pt x="1142604" y="419912"/>
                    <a:pt x="1126949" y="435567"/>
                  </a:cubicBezTo>
                  <a:cubicBezTo>
                    <a:pt x="1111294" y="451222"/>
                    <a:pt x="1090061" y="460017"/>
                    <a:pt x="1067921" y="460017"/>
                  </a:cubicBezTo>
                  <a:lnTo>
                    <a:pt x="83478" y="460017"/>
                  </a:lnTo>
                  <a:cubicBezTo>
                    <a:pt x="61338" y="460017"/>
                    <a:pt x="40105" y="451222"/>
                    <a:pt x="24450" y="435567"/>
                  </a:cubicBezTo>
                  <a:cubicBezTo>
                    <a:pt x="8795" y="419912"/>
                    <a:pt x="0" y="398679"/>
                    <a:pt x="0" y="376539"/>
                  </a:cubicBezTo>
                  <a:lnTo>
                    <a:pt x="0" y="83478"/>
                  </a:lnTo>
                  <a:cubicBezTo>
                    <a:pt x="0" y="61338"/>
                    <a:pt x="8795" y="40105"/>
                    <a:pt x="24450" y="24450"/>
                  </a:cubicBezTo>
                  <a:cubicBezTo>
                    <a:pt x="40105" y="8795"/>
                    <a:pt x="61338" y="0"/>
                    <a:pt x="8347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151399" cy="498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100F0D"/>
                  </a:solidFill>
                  <a:latin typeface="Montserrat Bold"/>
                </a:rPr>
                <a:t>Train &amp; Test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746547" y="7333224"/>
            <a:ext cx="4637098" cy="1852655"/>
            <a:chOff x="0" y="0"/>
            <a:chExt cx="1151399" cy="46001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51399" cy="460017"/>
            </a:xfrm>
            <a:custGeom>
              <a:avLst/>
              <a:gdLst/>
              <a:ahLst/>
              <a:cxnLst/>
              <a:rect l="l" t="t" r="r" b="b"/>
              <a:pathLst>
                <a:path w="1151399" h="460017">
                  <a:moveTo>
                    <a:pt x="83478" y="0"/>
                  </a:moveTo>
                  <a:lnTo>
                    <a:pt x="1067921" y="0"/>
                  </a:lnTo>
                  <a:cubicBezTo>
                    <a:pt x="1114025" y="0"/>
                    <a:pt x="1151399" y="37374"/>
                    <a:pt x="1151399" y="83478"/>
                  </a:cubicBezTo>
                  <a:lnTo>
                    <a:pt x="1151399" y="376539"/>
                  </a:lnTo>
                  <a:cubicBezTo>
                    <a:pt x="1151399" y="398679"/>
                    <a:pt x="1142604" y="419912"/>
                    <a:pt x="1126949" y="435567"/>
                  </a:cubicBezTo>
                  <a:cubicBezTo>
                    <a:pt x="1111294" y="451222"/>
                    <a:pt x="1090061" y="460017"/>
                    <a:pt x="1067921" y="460017"/>
                  </a:cubicBezTo>
                  <a:lnTo>
                    <a:pt x="83478" y="460017"/>
                  </a:lnTo>
                  <a:cubicBezTo>
                    <a:pt x="61338" y="460017"/>
                    <a:pt x="40105" y="451222"/>
                    <a:pt x="24450" y="435567"/>
                  </a:cubicBezTo>
                  <a:cubicBezTo>
                    <a:pt x="8795" y="419912"/>
                    <a:pt x="0" y="398679"/>
                    <a:pt x="0" y="376539"/>
                  </a:cubicBezTo>
                  <a:lnTo>
                    <a:pt x="0" y="83478"/>
                  </a:lnTo>
                  <a:cubicBezTo>
                    <a:pt x="0" y="61338"/>
                    <a:pt x="8795" y="40105"/>
                    <a:pt x="24450" y="24450"/>
                  </a:cubicBezTo>
                  <a:cubicBezTo>
                    <a:pt x="40105" y="8795"/>
                    <a:pt x="61338" y="0"/>
                    <a:pt x="8347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151399" cy="498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100F0D"/>
                  </a:solidFill>
                  <a:latin typeface="Montserrat Bold"/>
                </a:rPr>
                <a:t>Train for other excercises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746547" y="1000125"/>
            <a:ext cx="4637098" cy="1852655"/>
            <a:chOff x="0" y="0"/>
            <a:chExt cx="1151399" cy="46001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51399" cy="460017"/>
            </a:xfrm>
            <a:custGeom>
              <a:avLst/>
              <a:gdLst/>
              <a:ahLst/>
              <a:cxnLst/>
              <a:rect l="l" t="t" r="r" b="b"/>
              <a:pathLst>
                <a:path w="1151399" h="460017">
                  <a:moveTo>
                    <a:pt x="83478" y="0"/>
                  </a:moveTo>
                  <a:lnTo>
                    <a:pt x="1067921" y="0"/>
                  </a:lnTo>
                  <a:cubicBezTo>
                    <a:pt x="1114025" y="0"/>
                    <a:pt x="1151399" y="37374"/>
                    <a:pt x="1151399" y="83478"/>
                  </a:cubicBezTo>
                  <a:lnTo>
                    <a:pt x="1151399" y="376539"/>
                  </a:lnTo>
                  <a:cubicBezTo>
                    <a:pt x="1151399" y="398679"/>
                    <a:pt x="1142604" y="419912"/>
                    <a:pt x="1126949" y="435567"/>
                  </a:cubicBezTo>
                  <a:cubicBezTo>
                    <a:pt x="1111294" y="451222"/>
                    <a:pt x="1090061" y="460017"/>
                    <a:pt x="1067921" y="460017"/>
                  </a:cubicBezTo>
                  <a:lnTo>
                    <a:pt x="83478" y="460017"/>
                  </a:lnTo>
                  <a:cubicBezTo>
                    <a:pt x="61338" y="460017"/>
                    <a:pt x="40105" y="451222"/>
                    <a:pt x="24450" y="435567"/>
                  </a:cubicBezTo>
                  <a:cubicBezTo>
                    <a:pt x="8795" y="419912"/>
                    <a:pt x="0" y="398679"/>
                    <a:pt x="0" y="376539"/>
                  </a:cubicBezTo>
                  <a:lnTo>
                    <a:pt x="0" y="83478"/>
                  </a:lnTo>
                  <a:cubicBezTo>
                    <a:pt x="0" y="61338"/>
                    <a:pt x="8795" y="40105"/>
                    <a:pt x="24450" y="24450"/>
                  </a:cubicBezTo>
                  <a:cubicBezTo>
                    <a:pt x="40105" y="8795"/>
                    <a:pt x="61338" y="0"/>
                    <a:pt x="83478" y="0"/>
                  </a:cubicBezTo>
                  <a:close/>
                </a:path>
              </a:pathLst>
            </a:custGeom>
            <a:solidFill>
              <a:srgbClr val="38ABF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151399" cy="498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100F0D"/>
                  </a:solidFill>
                  <a:latin typeface="Montserrat Bold"/>
                </a:rPr>
                <a:t>Pose to Representation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305756" y="4501434"/>
            <a:ext cx="4974749" cy="244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9"/>
              </a:lnSpc>
            </a:pPr>
            <a:r>
              <a:rPr lang="en-US" sz="3699">
                <a:solidFill>
                  <a:srgbClr val="100F0D"/>
                </a:solidFill>
                <a:latin typeface="Proxima Nova"/>
              </a:rPr>
              <a:t>Applications:</a:t>
            </a:r>
          </a:p>
          <a:p>
            <a:pPr marL="798716" lvl="1" indent="-399358">
              <a:lnSpc>
                <a:spcPts val="4809"/>
              </a:lnSpc>
              <a:buFont typeface="Arial"/>
              <a:buChar char="•"/>
            </a:pPr>
            <a:r>
              <a:rPr lang="en-US" sz="3699">
                <a:solidFill>
                  <a:srgbClr val="100F0D"/>
                </a:solidFill>
                <a:latin typeface="Proxima Nova"/>
              </a:rPr>
              <a:t>Injury prevention</a:t>
            </a:r>
          </a:p>
          <a:p>
            <a:pPr marL="798716" lvl="1" indent="-399358">
              <a:lnSpc>
                <a:spcPts val="4809"/>
              </a:lnSpc>
              <a:buFont typeface="Arial"/>
              <a:buChar char="•"/>
            </a:pPr>
            <a:r>
              <a:rPr lang="en-US" sz="3699">
                <a:solidFill>
                  <a:srgbClr val="100F0D"/>
                </a:solidFill>
                <a:latin typeface="Proxima Nova"/>
              </a:rPr>
              <a:t>AI Trainer</a:t>
            </a:r>
          </a:p>
          <a:p>
            <a:pPr marL="798716" lvl="1" indent="-399358">
              <a:lnSpc>
                <a:spcPts val="4809"/>
              </a:lnSpc>
              <a:buFont typeface="Arial"/>
              <a:buChar char="•"/>
            </a:pPr>
            <a:r>
              <a:rPr lang="en-US" sz="3699">
                <a:solidFill>
                  <a:srgbClr val="100F0D"/>
                </a:solidFill>
                <a:latin typeface="Proxima Nova"/>
              </a:rPr>
              <a:t>Low-cost gym guard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46485" y="2226996"/>
            <a:ext cx="15612815" cy="6073325"/>
          </a:xfrm>
          <a:custGeom>
            <a:avLst/>
            <a:gdLst/>
            <a:ahLst/>
            <a:cxnLst/>
            <a:rect l="l" t="t" r="r" b="b"/>
            <a:pathLst>
              <a:path w="15612815" h="6073325">
                <a:moveTo>
                  <a:pt x="0" y="0"/>
                </a:moveTo>
                <a:lnTo>
                  <a:pt x="15612815" y="0"/>
                </a:lnTo>
                <a:lnTo>
                  <a:pt x="15612815" y="6073324"/>
                </a:lnTo>
                <a:lnTo>
                  <a:pt x="0" y="6073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068" y="805433"/>
            <a:ext cx="4507562" cy="992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5"/>
              </a:lnSpc>
            </a:pPr>
            <a:r>
              <a:rPr lang="en-US" sz="5918">
                <a:solidFill>
                  <a:srgbClr val="000000"/>
                </a:solidFill>
                <a:latin typeface="Abril Fatface"/>
              </a:rPr>
              <a:t>Other Topics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30242" y="3040526"/>
            <a:ext cx="14227517" cy="5382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77"/>
              </a:lnSpc>
            </a:pPr>
            <a:r>
              <a:rPr lang="en-US" sz="8213">
                <a:solidFill>
                  <a:srgbClr val="000000"/>
                </a:solidFill>
                <a:latin typeface="Montserrat"/>
              </a:rPr>
              <a:t>Twitch Chat AI MOD</a:t>
            </a:r>
          </a:p>
          <a:p>
            <a:pPr>
              <a:lnSpc>
                <a:spcPts val="10677"/>
              </a:lnSpc>
            </a:pPr>
            <a:endParaRPr lang="en-US" sz="8213">
              <a:solidFill>
                <a:srgbClr val="000000"/>
              </a:solidFill>
              <a:latin typeface="Montserrat"/>
            </a:endParaRPr>
          </a:p>
          <a:p>
            <a:pPr>
              <a:lnSpc>
                <a:spcPts val="10677"/>
              </a:lnSpc>
              <a:spcBef>
                <a:spcPct val="0"/>
              </a:spcBef>
            </a:pPr>
            <a:r>
              <a:rPr lang="en-US" sz="8213">
                <a:solidFill>
                  <a:srgbClr val="000000"/>
                </a:solidFill>
                <a:latin typeface="Montserrat"/>
              </a:rPr>
              <a:t>ATS - AI Powered Applicant Tracking System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130</Words>
  <Application>Microsoft Office PowerPoint</Application>
  <PresentationFormat>Custom</PresentationFormat>
  <Paragraphs>29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Montserrat</vt:lpstr>
      <vt:lpstr>Montserrat Bold</vt:lpstr>
      <vt:lpstr>Glacial Indifference</vt:lpstr>
      <vt:lpstr>Proxima Nova</vt:lpstr>
      <vt:lpstr>Arial</vt:lpstr>
      <vt:lpstr>Abril Fatface</vt:lpstr>
      <vt:lpstr>PT Sans</vt:lpstr>
      <vt:lpstr>Anonymous Pro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cp:lastModifiedBy>Shanoverali Munavverali Saiyed</cp:lastModifiedBy>
  <cp:revision>7</cp:revision>
  <dcterms:created xsi:type="dcterms:W3CDTF">2006-08-16T00:00:00Z</dcterms:created>
  <dcterms:modified xsi:type="dcterms:W3CDTF">2024-01-20T15:35:43Z</dcterms:modified>
  <dc:identifier>DAF6QUcDtdE</dc:identifier>
</cp:coreProperties>
</file>