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2310" y="10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3/30/2024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1737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3/30/2024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841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3/30/2024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75580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3/30/2024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01087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3/30/2024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1856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3/30/2024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7383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3/30/2024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4531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3/30/2024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23597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3/30/2024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67250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3/30/2024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90681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3/30/2024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42801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3/30/2024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30428106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Holographic neon on a shiny background">
            <a:extLst>
              <a:ext uri="{FF2B5EF4-FFF2-40B4-BE49-F238E27FC236}">
                <a16:creationId xmlns:a16="http://schemas.microsoft.com/office/drawing/2014/main" id="{E6E3FBFF-C774-5591-E2D9-A2E3D76A86E0}"/>
              </a:ext>
            </a:extLst>
          </p:cNvPr>
          <p:cNvPicPr>
            <a:picLocks noChangeAspect="1"/>
          </p:cNvPicPr>
          <p:nvPr/>
        </p:nvPicPr>
        <p:blipFill rotWithShape="1">
          <a:blip r:embed="rId2"/>
          <a:srcRect t="15608" b="123"/>
          <a:stretch/>
        </p:blipFill>
        <p:spPr>
          <a:xfrm>
            <a:off x="20" y="10"/>
            <a:ext cx="12191979" cy="6857990"/>
          </a:xfrm>
          <a:prstGeom prst="rect">
            <a:avLst/>
          </a:prstGeom>
        </p:spPr>
      </p:pic>
      <p:sp>
        <p:nvSpPr>
          <p:cNvPr id="13" name="Rectangle 12">
            <a:extLst>
              <a:ext uri="{FF2B5EF4-FFF2-40B4-BE49-F238E27FC236}">
                <a16:creationId xmlns:a16="http://schemas.microsoft.com/office/drawing/2014/main" id="{060983C2-71F2-1B5E-5402-3E2E5AB42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167042" y="-166956"/>
            <a:ext cx="6858002" cy="7191913"/>
          </a:xfrm>
          <a:prstGeom prst="rect">
            <a:avLst/>
          </a:prstGeom>
          <a:gradFill>
            <a:gsLst>
              <a:gs pos="0">
                <a:schemeClr val="bg1">
                  <a:alpha val="0"/>
                </a:schemeClr>
              </a:gs>
              <a:gs pos="46000">
                <a:schemeClr val="bg1">
                  <a:alpha val="55000"/>
                </a:schemeClr>
              </a:gs>
              <a:gs pos="25000">
                <a:schemeClr val="bg1">
                  <a:alpha val="38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B4CAC37-951C-7CF3-C5F5-ADBD58306990}"/>
              </a:ext>
            </a:extLst>
          </p:cNvPr>
          <p:cNvSpPr>
            <a:spLocks noGrp="1"/>
          </p:cNvSpPr>
          <p:nvPr>
            <p:ph type="ctrTitle"/>
          </p:nvPr>
        </p:nvSpPr>
        <p:spPr>
          <a:xfrm>
            <a:off x="7756183" y="1124712"/>
            <a:ext cx="4023360" cy="3200400"/>
          </a:xfrm>
        </p:spPr>
        <p:txBody>
          <a:bodyPr anchor="b">
            <a:normAutofit/>
          </a:bodyPr>
          <a:lstStyle/>
          <a:p>
            <a:r>
              <a:rPr lang="en-IN" sz="4800" dirty="0"/>
              <a:t>GymGuard</a:t>
            </a:r>
          </a:p>
        </p:txBody>
      </p:sp>
      <p:sp>
        <p:nvSpPr>
          <p:cNvPr id="3" name="Subtitle 2">
            <a:extLst>
              <a:ext uri="{FF2B5EF4-FFF2-40B4-BE49-F238E27FC236}">
                <a16:creationId xmlns:a16="http://schemas.microsoft.com/office/drawing/2014/main" id="{1CAE6866-4EDD-34A2-1430-03EBDB772A8F}"/>
              </a:ext>
            </a:extLst>
          </p:cNvPr>
          <p:cNvSpPr>
            <a:spLocks noGrp="1"/>
          </p:cNvSpPr>
          <p:nvPr>
            <p:ph type="subTitle" idx="1"/>
          </p:nvPr>
        </p:nvSpPr>
        <p:spPr>
          <a:xfrm>
            <a:off x="7756183" y="4873752"/>
            <a:ext cx="4023360" cy="1207008"/>
          </a:xfrm>
        </p:spPr>
        <p:txBody>
          <a:bodyPr anchor="t">
            <a:normAutofit/>
          </a:bodyPr>
          <a:lstStyle/>
          <a:p>
            <a:r>
              <a:rPr lang="en-IN" sz="2000" dirty="0"/>
              <a:t>T – 1 Week Presentation</a:t>
            </a:r>
          </a:p>
        </p:txBody>
      </p:sp>
      <p:sp>
        <p:nvSpPr>
          <p:cNvPr id="15" name="Rectangle 14">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04061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1724"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3057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1BE36-EC4B-6426-3A4D-8E2C94F48FAC}"/>
              </a:ext>
            </a:extLst>
          </p:cNvPr>
          <p:cNvSpPr>
            <a:spLocks noGrp="1"/>
          </p:cNvSpPr>
          <p:nvPr>
            <p:ph type="title"/>
          </p:nvPr>
        </p:nvSpPr>
        <p:spPr/>
        <p:txBody>
          <a:bodyPr/>
          <a:lstStyle/>
          <a:p>
            <a:r>
              <a:rPr lang="en-IN" dirty="0"/>
              <a:t>Threshold Critique Method</a:t>
            </a:r>
          </a:p>
        </p:txBody>
      </p:sp>
      <p:sp>
        <p:nvSpPr>
          <p:cNvPr id="3" name="Content Placeholder 2">
            <a:extLst>
              <a:ext uri="{FF2B5EF4-FFF2-40B4-BE49-F238E27FC236}">
                <a16:creationId xmlns:a16="http://schemas.microsoft.com/office/drawing/2014/main" id="{63BD24C2-30F3-2F08-4054-FF78BBE014E3}"/>
              </a:ext>
            </a:extLst>
          </p:cNvPr>
          <p:cNvSpPr>
            <a:spLocks noGrp="1"/>
          </p:cNvSpPr>
          <p:nvPr>
            <p:ph idx="1"/>
          </p:nvPr>
        </p:nvSpPr>
        <p:spPr>
          <a:xfrm>
            <a:off x="477874" y="2386325"/>
            <a:ext cx="5089585" cy="1179575"/>
          </a:xfrm>
        </p:spPr>
        <p:txBody>
          <a:bodyPr>
            <a:normAutofit/>
          </a:bodyPr>
          <a:lstStyle/>
          <a:p>
            <a:pPr marL="0" indent="0">
              <a:buNone/>
            </a:pPr>
            <a:r>
              <a:rPr lang="en-IN" dirty="0">
                <a:solidFill>
                  <a:srgbClr val="FF0000"/>
                </a:solidFill>
              </a:rPr>
              <a:t>Problem Question: </a:t>
            </a:r>
          </a:p>
          <a:p>
            <a:pPr marL="0" indent="0">
              <a:buNone/>
            </a:pPr>
            <a:r>
              <a:rPr lang="en-IN" dirty="0"/>
              <a:t>How to make POV-Free Critique?</a:t>
            </a:r>
          </a:p>
        </p:txBody>
      </p:sp>
      <p:pic>
        <p:nvPicPr>
          <p:cNvPr id="5" name="Picture 4">
            <a:extLst>
              <a:ext uri="{FF2B5EF4-FFF2-40B4-BE49-F238E27FC236}">
                <a16:creationId xmlns:a16="http://schemas.microsoft.com/office/drawing/2014/main" id="{3F457755-C1D6-66B9-6C52-31F80B5D1282}"/>
              </a:ext>
            </a:extLst>
          </p:cNvPr>
          <p:cNvPicPr>
            <a:picLocks noChangeAspect="1"/>
          </p:cNvPicPr>
          <p:nvPr/>
        </p:nvPicPr>
        <p:blipFill>
          <a:blip r:embed="rId2"/>
          <a:stretch>
            <a:fillRect/>
          </a:stretch>
        </p:blipFill>
        <p:spPr>
          <a:xfrm>
            <a:off x="8659814" y="2281382"/>
            <a:ext cx="2433059" cy="3748036"/>
          </a:xfrm>
          <a:prstGeom prst="rect">
            <a:avLst/>
          </a:prstGeom>
        </p:spPr>
      </p:pic>
      <p:pic>
        <p:nvPicPr>
          <p:cNvPr id="7" name="Picture 6">
            <a:extLst>
              <a:ext uri="{FF2B5EF4-FFF2-40B4-BE49-F238E27FC236}">
                <a16:creationId xmlns:a16="http://schemas.microsoft.com/office/drawing/2014/main" id="{E391F869-D72C-69E9-B4E4-7B65BEA6CD48}"/>
              </a:ext>
            </a:extLst>
          </p:cNvPr>
          <p:cNvPicPr>
            <a:picLocks noChangeAspect="1"/>
          </p:cNvPicPr>
          <p:nvPr/>
        </p:nvPicPr>
        <p:blipFill>
          <a:blip r:embed="rId3"/>
          <a:stretch>
            <a:fillRect/>
          </a:stretch>
        </p:blipFill>
        <p:spPr>
          <a:xfrm>
            <a:off x="5788325" y="2274454"/>
            <a:ext cx="2593244" cy="3736629"/>
          </a:xfrm>
          <a:prstGeom prst="rect">
            <a:avLst/>
          </a:prstGeom>
        </p:spPr>
      </p:pic>
      <p:sp>
        <p:nvSpPr>
          <p:cNvPr id="8" name="Content Placeholder 2">
            <a:extLst>
              <a:ext uri="{FF2B5EF4-FFF2-40B4-BE49-F238E27FC236}">
                <a16:creationId xmlns:a16="http://schemas.microsoft.com/office/drawing/2014/main" id="{45EC8A3B-9356-A246-FADA-17DE7B06F0EC}"/>
              </a:ext>
            </a:extLst>
          </p:cNvPr>
          <p:cNvSpPr txBox="1">
            <a:spLocks/>
          </p:cNvSpPr>
          <p:nvPr/>
        </p:nvSpPr>
        <p:spPr>
          <a:xfrm>
            <a:off x="420914" y="3881887"/>
            <a:ext cx="5203507" cy="164253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For example, </a:t>
            </a:r>
          </a:p>
          <a:p>
            <a:pPr marL="0" indent="0">
              <a:buNone/>
            </a:pPr>
            <a:r>
              <a:rPr lang="en-IN" sz="1800" dirty="0">
                <a:solidFill>
                  <a:srgbClr val="FF0000"/>
                </a:solidFill>
              </a:rPr>
              <a:t>Both figure have similar 2D angle of ~30 degrees.</a:t>
            </a:r>
          </a:p>
          <a:p>
            <a:pPr marL="0" indent="0">
              <a:buNone/>
            </a:pPr>
            <a:r>
              <a:rPr lang="en-IN" sz="1800" i="1" dirty="0"/>
              <a:t>(Same applies to our decided metrices of area, angular velocities)</a:t>
            </a:r>
          </a:p>
          <a:p>
            <a:pPr marL="0" indent="0">
              <a:buNone/>
            </a:pPr>
            <a:endParaRPr lang="en-IN" sz="1800" dirty="0"/>
          </a:p>
        </p:txBody>
      </p:sp>
      <p:sp>
        <p:nvSpPr>
          <p:cNvPr id="9" name="TextBox 8">
            <a:extLst>
              <a:ext uri="{FF2B5EF4-FFF2-40B4-BE49-F238E27FC236}">
                <a16:creationId xmlns:a16="http://schemas.microsoft.com/office/drawing/2014/main" id="{5D8BAA46-6105-BF35-6082-32E3D0AE7801}"/>
              </a:ext>
            </a:extLst>
          </p:cNvPr>
          <p:cNvSpPr txBox="1"/>
          <p:nvPr/>
        </p:nvSpPr>
        <p:spPr>
          <a:xfrm>
            <a:off x="8979196" y="6037598"/>
            <a:ext cx="1794294" cy="369332"/>
          </a:xfrm>
          <a:prstGeom prst="rect">
            <a:avLst/>
          </a:prstGeom>
          <a:noFill/>
        </p:spPr>
        <p:txBody>
          <a:bodyPr wrap="square" rtlCol="0">
            <a:spAutoFit/>
          </a:bodyPr>
          <a:lstStyle/>
          <a:p>
            <a:r>
              <a:rPr lang="en-IN" dirty="0"/>
              <a:t>Real angle: 90</a:t>
            </a:r>
          </a:p>
        </p:txBody>
      </p:sp>
      <p:sp>
        <p:nvSpPr>
          <p:cNvPr id="10" name="TextBox 9">
            <a:extLst>
              <a:ext uri="{FF2B5EF4-FFF2-40B4-BE49-F238E27FC236}">
                <a16:creationId xmlns:a16="http://schemas.microsoft.com/office/drawing/2014/main" id="{566ECA7B-3B57-357D-114E-DD3054FE95B7}"/>
              </a:ext>
            </a:extLst>
          </p:cNvPr>
          <p:cNvSpPr txBox="1"/>
          <p:nvPr/>
        </p:nvSpPr>
        <p:spPr>
          <a:xfrm>
            <a:off x="6199632" y="6037598"/>
            <a:ext cx="1794294" cy="369332"/>
          </a:xfrm>
          <a:prstGeom prst="rect">
            <a:avLst/>
          </a:prstGeom>
          <a:noFill/>
        </p:spPr>
        <p:txBody>
          <a:bodyPr wrap="square" rtlCol="0">
            <a:spAutoFit/>
          </a:bodyPr>
          <a:lstStyle/>
          <a:p>
            <a:r>
              <a:rPr lang="en-IN" dirty="0"/>
              <a:t>Real angle: 30</a:t>
            </a:r>
          </a:p>
        </p:txBody>
      </p:sp>
    </p:spTree>
    <p:extLst>
      <p:ext uri="{BB962C8B-B14F-4D97-AF65-F5344CB8AC3E}">
        <p14:creationId xmlns:p14="http://schemas.microsoft.com/office/powerpoint/2010/main" val="70581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C27CD2-C6C7-A59A-865D-B6794D6159DE}"/>
              </a:ext>
            </a:extLst>
          </p:cNvPr>
          <p:cNvSpPr>
            <a:spLocks noGrp="1"/>
          </p:cNvSpPr>
          <p:nvPr>
            <p:ph type="title"/>
          </p:nvPr>
        </p:nvSpPr>
        <p:spPr>
          <a:xfrm>
            <a:off x="5011947" y="631704"/>
            <a:ext cx="6558262" cy="1180820"/>
          </a:xfrm>
        </p:spPr>
        <p:txBody>
          <a:bodyPr anchor="b">
            <a:normAutofit/>
          </a:bodyPr>
          <a:lstStyle/>
          <a:p>
            <a:r>
              <a:rPr lang="en-IN" sz="3200" dirty="0"/>
              <a:t>Potential Solutions (1/2)</a:t>
            </a:r>
          </a:p>
        </p:txBody>
      </p:sp>
      <p:pic>
        <p:nvPicPr>
          <p:cNvPr id="5" name="Picture 4">
            <a:extLst>
              <a:ext uri="{FF2B5EF4-FFF2-40B4-BE49-F238E27FC236}">
                <a16:creationId xmlns:a16="http://schemas.microsoft.com/office/drawing/2014/main" id="{0D9EBD62-EF06-F2D6-2FE1-176B6BD21BA0}"/>
              </a:ext>
            </a:extLst>
          </p:cNvPr>
          <p:cNvPicPr>
            <a:picLocks noChangeAspect="1"/>
          </p:cNvPicPr>
          <p:nvPr/>
        </p:nvPicPr>
        <p:blipFill rotWithShape="1">
          <a:blip r:embed="rId2"/>
          <a:srcRect l="1473" r="21883" b="2"/>
          <a:stretch/>
        </p:blipFill>
        <p:spPr>
          <a:xfrm>
            <a:off x="66788" y="1082683"/>
            <a:ext cx="4426885" cy="4381925"/>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21" name="Rectangle 20">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3B71BEA-4718-25D7-52B0-FFA7856D2CBB}"/>
              </a:ext>
            </a:extLst>
          </p:cNvPr>
          <p:cNvSpPr>
            <a:spLocks noGrp="1"/>
          </p:cNvSpPr>
          <p:nvPr>
            <p:ph idx="1"/>
          </p:nvPr>
        </p:nvSpPr>
        <p:spPr>
          <a:xfrm>
            <a:off x="5115464" y="2601727"/>
            <a:ext cx="6454745" cy="3673177"/>
          </a:xfrm>
        </p:spPr>
        <p:txBody>
          <a:bodyPr anchor="t">
            <a:normAutofit lnSpcReduction="10000"/>
          </a:bodyPr>
          <a:lstStyle/>
          <a:p>
            <a:pPr marL="0" indent="0">
              <a:buNone/>
            </a:pPr>
            <a:r>
              <a:rPr lang="en-IN" b="1" dirty="0"/>
              <a:t>Solution 1: </a:t>
            </a:r>
          </a:p>
          <a:p>
            <a:pPr marL="0" indent="0">
              <a:buNone/>
            </a:pPr>
            <a:r>
              <a:rPr lang="en-IN" b="1" dirty="0"/>
              <a:t>Use time-based or ratio-based critique:</a:t>
            </a:r>
            <a:r>
              <a:rPr lang="en-IN" dirty="0"/>
              <a:t> </a:t>
            </a:r>
          </a:p>
          <a:p>
            <a:pPr marL="0" indent="0">
              <a:buNone/>
            </a:pPr>
            <a:br>
              <a:rPr lang="en-IN" sz="2000" dirty="0"/>
            </a:br>
            <a:r>
              <a:rPr lang="en-IN" sz="2000" b="1" dirty="0">
                <a:solidFill>
                  <a:srgbClr val="FF0000"/>
                </a:solidFill>
              </a:rPr>
              <a:t>Ground:</a:t>
            </a:r>
            <a:r>
              <a:rPr lang="en-IN" sz="2000" b="1" dirty="0"/>
              <a:t> </a:t>
            </a:r>
            <a:r>
              <a:rPr lang="en-IN" sz="2000" i="1" dirty="0">
                <a:solidFill>
                  <a:srgbClr val="00B0F0"/>
                </a:solidFill>
              </a:rPr>
              <a:t>‘it takes about 2.4s from valley to peak of a joint angle’</a:t>
            </a:r>
            <a:br>
              <a:rPr lang="en-IN" sz="2000" i="1" dirty="0"/>
            </a:br>
            <a:r>
              <a:rPr lang="en-IN" sz="2000" i="1" dirty="0">
                <a:solidFill>
                  <a:srgbClr val="FF0000"/>
                </a:solidFill>
              </a:rPr>
              <a:t>Deduce:</a:t>
            </a:r>
            <a:r>
              <a:rPr lang="en-IN" sz="2000" i="1" dirty="0"/>
              <a:t> If time is off from this, then there is an issue.</a:t>
            </a:r>
            <a:br>
              <a:rPr lang="en-IN" sz="2000" i="1" dirty="0"/>
            </a:br>
            <a:br>
              <a:rPr lang="en-IN" sz="2000" i="1" dirty="0"/>
            </a:br>
            <a:r>
              <a:rPr lang="en-IN" sz="2000" b="1" dirty="0">
                <a:solidFill>
                  <a:srgbClr val="FF0000"/>
                </a:solidFill>
              </a:rPr>
              <a:t>Ground:</a:t>
            </a:r>
            <a:r>
              <a:rPr lang="en-IN" sz="2000" i="1" dirty="0"/>
              <a:t> </a:t>
            </a:r>
            <a:r>
              <a:rPr lang="en-IN" sz="2000" i="1" dirty="0">
                <a:solidFill>
                  <a:srgbClr val="00B0F0"/>
                </a:solidFill>
              </a:rPr>
              <a:t>‘there is X inch</a:t>
            </a:r>
            <a:r>
              <a:rPr lang="en-IN" sz="2000" i="1" baseline="30000" dirty="0">
                <a:solidFill>
                  <a:srgbClr val="00B0F0"/>
                </a:solidFill>
              </a:rPr>
              <a:t>2 </a:t>
            </a:r>
            <a:r>
              <a:rPr lang="en-IN" sz="2000" i="1" dirty="0">
                <a:solidFill>
                  <a:srgbClr val="00B0F0"/>
                </a:solidFill>
              </a:rPr>
              <a:t> during the valley, and Y inch</a:t>
            </a:r>
            <a:r>
              <a:rPr lang="en-IN" sz="2000" i="1" baseline="30000" dirty="0">
                <a:solidFill>
                  <a:srgbClr val="00B0F0"/>
                </a:solidFill>
              </a:rPr>
              <a:t>2</a:t>
            </a:r>
            <a:r>
              <a:rPr lang="en-IN" sz="2000" i="1" dirty="0">
                <a:solidFill>
                  <a:srgbClr val="00B0F0"/>
                </a:solidFill>
              </a:rPr>
              <a:t> during the peak, ratio of difference is X:Y’ </a:t>
            </a:r>
            <a:br>
              <a:rPr lang="en-IN" sz="2000" i="1" dirty="0">
                <a:solidFill>
                  <a:srgbClr val="00B0F0"/>
                </a:solidFill>
              </a:rPr>
            </a:br>
            <a:r>
              <a:rPr lang="en-IN" sz="2000" i="1" dirty="0">
                <a:solidFill>
                  <a:srgbClr val="FF0000"/>
                </a:solidFill>
              </a:rPr>
              <a:t>Deduce:</a:t>
            </a:r>
            <a:r>
              <a:rPr lang="en-IN" sz="2000" i="1" dirty="0">
                <a:solidFill>
                  <a:srgbClr val="00B0F0"/>
                </a:solidFill>
              </a:rPr>
              <a:t> </a:t>
            </a:r>
            <a:r>
              <a:rPr lang="en-IN" sz="2000" i="1" dirty="0"/>
              <a:t>If ratio is off from this, then there is an issue.</a:t>
            </a:r>
          </a:p>
        </p:txBody>
      </p:sp>
    </p:spTree>
    <p:extLst>
      <p:ext uri="{BB962C8B-B14F-4D97-AF65-F5344CB8AC3E}">
        <p14:creationId xmlns:p14="http://schemas.microsoft.com/office/powerpoint/2010/main" val="874517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27CD2-C6C7-A59A-865D-B6794D6159DE}"/>
              </a:ext>
            </a:extLst>
          </p:cNvPr>
          <p:cNvSpPr>
            <a:spLocks noGrp="1"/>
          </p:cNvSpPr>
          <p:nvPr>
            <p:ph type="title"/>
          </p:nvPr>
        </p:nvSpPr>
        <p:spPr>
          <a:xfrm>
            <a:off x="7255564" y="612124"/>
            <a:ext cx="4314645" cy="1268958"/>
          </a:xfrm>
        </p:spPr>
        <p:txBody>
          <a:bodyPr anchor="b">
            <a:normAutofit/>
          </a:bodyPr>
          <a:lstStyle/>
          <a:p>
            <a:r>
              <a:rPr lang="en-IN" sz="3200" dirty="0"/>
              <a:t>Potential Solutions (2/2)</a:t>
            </a:r>
          </a:p>
        </p:txBody>
      </p:sp>
      <p:pic>
        <p:nvPicPr>
          <p:cNvPr id="5" name="Picture 4">
            <a:extLst>
              <a:ext uri="{FF2B5EF4-FFF2-40B4-BE49-F238E27FC236}">
                <a16:creationId xmlns:a16="http://schemas.microsoft.com/office/drawing/2014/main" id="{0D9EBD62-EF06-F2D6-2FE1-176B6BD21BA0}"/>
              </a:ext>
            </a:extLst>
          </p:cNvPr>
          <p:cNvPicPr>
            <a:picLocks noChangeAspect="1"/>
          </p:cNvPicPr>
          <p:nvPr/>
        </p:nvPicPr>
        <p:blipFill rotWithShape="1">
          <a:blip r:embed="rId2"/>
          <a:srcRect l="1473" r="21883" b="2"/>
          <a:stretch/>
        </p:blipFill>
        <p:spPr>
          <a:xfrm>
            <a:off x="0" y="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3" name="Content Placeholder 2">
            <a:extLst>
              <a:ext uri="{FF2B5EF4-FFF2-40B4-BE49-F238E27FC236}">
                <a16:creationId xmlns:a16="http://schemas.microsoft.com/office/drawing/2014/main" id="{43B71BEA-4718-25D7-52B0-FFA7856D2CBB}"/>
              </a:ext>
            </a:extLst>
          </p:cNvPr>
          <p:cNvSpPr>
            <a:spLocks noGrp="1"/>
          </p:cNvSpPr>
          <p:nvPr>
            <p:ph idx="1"/>
          </p:nvPr>
        </p:nvSpPr>
        <p:spPr>
          <a:xfrm>
            <a:off x="7097067" y="2528559"/>
            <a:ext cx="4631637" cy="3717317"/>
          </a:xfrm>
        </p:spPr>
        <p:txBody>
          <a:bodyPr anchor="t">
            <a:normAutofit/>
          </a:bodyPr>
          <a:lstStyle/>
          <a:p>
            <a:pPr marL="0" indent="0">
              <a:buNone/>
            </a:pPr>
            <a:r>
              <a:rPr lang="en-IN" sz="2000" b="1" dirty="0"/>
              <a:t>Solution 2: </a:t>
            </a:r>
          </a:p>
          <a:p>
            <a:pPr marL="0" indent="0">
              <a:buNone/>
            </a:pPr>
            <a:r>
              <a:rPr lang="en-IN" sz="2000" b="1" dirty="0"/>
              <a:t>Use translation angle to find rotation of joint:</a:t>
            </a:r>
            <a:br>
              <a:rPr lang="en-IN" sz="2000" dirty="0"/>
            </a:br>
            <a:r>
              <a:rPr lang="en-IN" sz="2000" i="1" dirty="0">
                <a:solidFill>
                  <a:srgbClr val="0070C0"/>
                </a:solidFill>
              </a:rPr>
              <a:t>‘if joint is X degrees from this 2D POV and translation angle is ty degrees, then the actual angle should be </a:t>
            </a:r>
            <a:r>
              <a:rPr lang="en-IN" sz="2000" i="1" dirty="0" err="1">
                <a:solidFill>
                  <a:srgbClr val="0070C0"/>
                </a:solidFill>
              </a:rPr>
              <a:t>Xty</a:t>
            </a:r>
            <a:r>
              <a:rPr lang="en-IN" sz="2000" i="1" dirty="0">
                <a:solidFill>
                  <a:srgbClr val="0070C0"/>
                </a:solidFill>
              </a:rPr>
              <a:t> degree’</a:t>
            </a:r>
          </a:p>
          <a:p>
            <a:pPr marL="0" indent="0">
              <a:buNone/>
            </a:pPr>
            <a:endParaRPr lang="en-IN" sz="2000" i="1" dirty="0">
              <a:solidFill>
                <a:srgbClr val="0070C0"/>
              </a:solidFill>
            </a:endParaRPr>
          </a:p>
          <a:p>
            <a:pPr marL="0" indent="0">
              <a:buNone/>
            </a:pPr>
            <a:r>
              <a:rPr lang="en-IN" sz="2000" b="1" i="1" dirty="0">
                <a:solidFill>
                  <a:srgbClr val="FF0000"/>
                </a:solidFill>
              </a:rPr>
              <a:t>Compare </a:t>
            </a:r>
            <a:r>
              <a:rPr lang="en-IN" sz="2000" b="1" i="1" dirty="0" err="1">
                <a:solidFill>
                  <a:srgbClr val="FF0000"/>
                </a:solidFill>
              </a:rPr>
              <a:t>Xty</a:t>
            </a:r>
            <a:r>
              <a:rPr lang="en-IN" sz="2000" b="1" i="1" dirty="0">
                <a:solidFill>
                  <a:srgbClr val="FF0000"/>
                </a:solidFill>
              </a:rPr>
              <a:t> with Ground </a:t>
            </a:r>
            <a:r>
              <a:rPr lang="en-IN" sz="2000" b="1" i="1" dirty="0" err="1">
                <a:solidFill>
                  <a:srgbClr val="FF0000"/>
                </a:solidFill>
              </a:rPr>
              <a:t>Xground</a:t>
            </a:r>
            <a:endParaRPr lang="en-IN" sz="2000" b="1" i="1" dirty="0">
              <a:solidFill>
                <a:srgbClr val="FF0000"/>
              </a:solidFill>
            </a:endParaRPr>
          </a:p>
        </p:txBody>
      </p:sp>
      <p:pic>
        <p:nvPicPr>
          <p:cNvPr id="6" name="Picture 5">
            <a:extLst>
              <a:ext uri="{FF2B5EF4-FFF2-40B4-BE49-F238E27FC236}">
                <a16:creationId xmlns:a16="http://schemas.microsoft.com/office/drawing/2014/main" id="{826A8038-F4AA-0DF9-A05E-57CF62B5E396}"/>
              </a:ext>
            </a:extLst>
          </p:cNvPr>
          <p:cNvPicPr>
            <a:picLocks noChangeAspect="1"/>
          </p:cNvPicPr>
          <p:nvPr/>
        </p:nvPicPr>
        <p:blipFill>
          <a:blip r:embed="rId3"/>
          <a:stretch>
            <a:fillRect/>
          </a:stretch>
        </p:blipFill>
        <p:spPr>
          <a:xfrm>
            <a:off x="229853" y="3290784"/>
            <a:ext cx="2744789" cy="266007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extBox 6">
            <a:extLst>
              <a:ext uri="{FF2B5EF4-FFF2-40B4-BE49-F238E27FC236}">
                <a16:creationId xmlns:a16="http://schemas.microsoft.com/office/drawing/2014/main" id="{10DF6CEA-0C2A-DA6A-E03A-EB0EEEE96666}"/>
              </a:ext>
            </a:extLst>
          </p:cNvPr>
          <p:cNvSpPr txBox="1"/>
          <p:nvPr/>
        </p:nvSpPr>
        <p:spPr>
          <a:xfrm>
            <a:off x="229853" y="5283200"/>
            <a:ext cx="2847176" cy="707886"/>
          </a:xfrm>
          <a:prstGeom prst="rect">
            <a:avLst/>
          </a:prstGeom>
          <a:noFill/>
        </p:spPr>
        <p:txBody>
          <a:bodyPr wrap="square" rtlCol="0">
            <a:spAutoFit/>
          </a:bodyPr>
          <a:lstStyle/>
          <a:p>
            <a:pPr algn="ctr"/>
            <a:r>
              <a:rPr lang="en-IN" sz="2000" b="1" dirty="0">
                <a:solidFill>
                  <a:schemeClr val="bg1"/>
                </a:solidFill>
              </a:rPr>
              <a:t>Translation Angle using ankles</a:t>
            </a:r>
          </a:p>
        </p:txBody>
      </p:sp>
    </p:spTree>
    <p:extLst>
      <p:ext uri="{BB962C8B-B14F-4D97-AF65-F5344CB8AC3E}">
        <p14:creationId xmlns:p14="http://schemas.microsoft.com/office/powerpoint/2010/main" val="225263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3F7C-B45F-C265-32D2-15F7AE6E2FA3}"/>
              </a:ext>
            </a:extLst>
          </p:cNvPr>
          <p:cNvSpPr>
            <a:spLocks noGrp="1"/>
          </p:cNvSpPr>
          <p:nvPr>
            <p:ph type="title"/>
          </p:nvPr>
        </p:nvSpPr>
        <p:spPr/>
        <p:txBody>
          <a:bodyPr/>
          <a:lstStyle/>
          <a:p>
            <a:r>
              <a:rPr lang="en-IN" dirty="0"/>
              <a:t>Identification Model Discussion</a:t>
            </a:r>
          </a:p>
        </p:txBody>
      </p:sp>
      <p:sp>
        <p:nvSpPr>
          <p:cNvPr id="3" name="Content Placeholder 2">
            <a:extLst>
              <a:ext uri="{FF2B5EF4-FFF2-40B4-BE49-F238E27FC236}">
                <a16:creationId xmlns:a16="http://schemas.microsoft.com/office/drawing/2014/main" id="{6C151217-3EFE-3F2A-A489-1D0B43877FC1}"/>
              </a:ext>
            </a:extLst>
          </p:cNvPr>
          <p:cNvSpPr>
            <a:spLocks noGrp="1"/>
          </p:cNvSpPr>
          <p:nvPr>
            <p:ph idx="1"/>
          </p:nvPr>
        </p:nvSpPr>
        <p:spPr>
          <a:xfrm>
            <a:off x="560717" y="2122098"/>
            <a:ext cx="11248845" cy="4187262"/>
          </a:xfrm>
        </p:spPr>
        <p:txBody>
          <a:bodyPr>
            <a:normAutofit lnSpcReduction="10000"/>
          </a:bodyPr>
          <a:lstStyle/>
          <a:p>
            <a:pPr marL="0" indent="0">
              <a:buNone/>
            </a:pPr>
            <a:r>
              <a:rPr lang="en-IN" dirty="0">
                <a:solidFill>
                  <a:schemeClr val="tx1">
                    <a:lumMod val="50000"/>
                    <a:lumOff val="50000"/>
                  </a:schemeClr>
                </a:solidFill>
              </a:rPr>
              <a:t>Question: </a:t>
            </a:r>
            <a:r>
              <a:rPr lang="en-IN" dirty="0">
                <a:solidFill>
                  <a:srgbClr val="FF0000"/>
                </a:solidFill>
              </a:rPr>
              <a:t>What should be your focus of improvement, False Positives or False Negatives?</a:t>
            </a:r>
          </a:p>
          <a:p>
            <a:pPr marL="0" indent="0">
              <a:buNone/>
            </a:pPr>
            <a:r>
              <a:rPr lang="en-IN" dirty="0">
                <a:solidFill>
                  <a:schemeClr val="tx1">
                    <a:lumMod val="50000"/>
                    <a:lumOff val="50000"/>
                  </a:schemeClr>
                </a:solidFill>
              </a:rPr>
              <a:t>Answer: </a:t>
            </a:r>
          </a:p>
          <a:p>
            <a:pPr marL="0" indent="0">
              <a:buNone/>
            </a:pPr>
            <a:r>
              <a:rPr lang="en-IN" dirty="0">
                <a:solidFill>
                  <a:srgbClr val="00B050"/>
                </a:solidFill>
              </a:rPr>
              <a:t>The right balance of FN and FP. To find balance we can use:</a:t>
            </a:r>
            <a:endParaRPr lang="en-US" dirty="0">
              <a:solidFill>
                <a:srgbClr val="00B050"/>
              </a:solidFill>
            </a:endParaRPr>
          </a:p>
          <a:p>
            <a:pPr marL="0" indent="0">
              <a:buNone/>
            </a:pPr>
            <a:r>
              <a:rPr lang="en-US" b="1" i="1" dirty="0">
                <a:solidFill>
                  <a:srgbClr val="00B050"/>
                </a:solidFill>
              </a:rPr>
              <a:t>Cost-Sensitive Learning:</a:t>
            </a:r>
            <a:r>
              <a:rPr lang="en-US" dirty="0">
                <a:solidFill>
                  <a:srgbClr val="00B050"/>
                </a:solidFill>
              </a:rPr>
              <a:t> Assign higher weights to misclassifications that are more detrimental (e.g., higher weight for FP).</a:t>
            </a:r>
          </a:p>
          <a:p>
            <a:pPr marL="0" indent="0">
              <a:buNone/>
            </a:pPr>
            <a:r>
              <a:rPr lang="en-US" b="1" i="1" dirty="0">
                <a:solidFill>
                  <a:srgbClr val="00B050"/>
                </a:solidFill>
              </a:rPr>
              <a:t>Multi-class vs. Hierarchical Classification:</a:t>
            </a:r>
            <a:r>
              <a:rPr lang="en-US" dirty="0">
                <a:solidFill>
                  <a:srgbClr val="00B050"/>
                </a:solidFill>
              </a:rPr>
              <a:t> If some exercises are more similar, we can consider a hierarchical structure where the model first identifies broad categories and then refines within them to reduce confusion.</a:t>
            </a:r>
            <a:endParaRPr lang="en-IN" dirty="0">
              <a:solidFill>
                <a:srgbClr val="00B050"/>
              </a:solidFill>
            </a:endParaRPr>
          </a:p>
          <a:p>
            <a:pPr marL="0" indent="0">
              <a:buNone/>
            </a:pPr>
            <a:endParaRPr lang="en-IN" dirty="0">
              <a:solidFill>
                <a:srgbClr val="00B050"/>
              </a:solidFill>
            </a:endParaRPr>
          </a:p>
          <a:p>
            <a:endParaRPr lang="en-IN" dirty="0">
              <a:solidFill>
                <a:schemeClr val="tx1">
                  <a:lumMod val="50000"/>
                  <a:lumOff val="50000"/>
                </a:schemeClr>
              </a:solidFill>
            </a:endParaRPr>
          </a:p>
        </p:txBody>
      </p:sp>
    </p:spTree>
    <p:extLst>
      <p:ext uri="{BB962C8B-B14F-4D97-AF65-F5344CB8AC3E}">
        <p14:creationId xmlns:p14="http://schemas.microsoft.com/office/powerpoint/2010/main" val="3893382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0F17-D4FE-B890-AF89-C055772A8F37}"/>
              </a:ext>
            </a:extLst>
          </p:cNvPr>
          <p:cNvSpPr>
            <a:spLocks noGrp="1"/>
          </p:cNvSpPr>
          <p:nvPr>
            <p:ph type="title"/>
          </p:nvPr>
        </p:nvSpPr>
        <p:spPr/>
        <p:txBody>
          <a:bodyPr/>
          <a:lstStyle/>
          <a:p>
            <a:r>
              <a:rPr lang="en-IN" dirty="0"/>
              <a:t>What is Cost Sensitive Learning?</a:t>
            </a:r>
          </a:p>
        </p:txBody>
      </p:sp>
      <p:sp>
        <p:nvSpPr>
          <p:cNvPr id="3" name="Content Placeholder 2">
            <a:extLst>
              <a:ext uri="{FF2B5EF4-FFF2-40B4-BE49-F238E27FC236}">
                <a16:creationId xmlns:a16="http://schemas.microsoft.com/office/drawing/2014/main" id="{3140F846-D6EA-1089-8546-BD4EB05176ED}"/>
              </a:ext>
            </a:extLst>
          </p:cNvPr>
          <p:cNvSpPr>
            <a:spLocks noGrp="1"/>
          </p:cNvSpPr>
          <p:nvPr>
            <p:ph idx="1"/>
          </p:nvPr>
        </p:nvSpPr>
        <p:spPr>
          <a:xfrm>
            <a:off x="580571" y="2278743"/>
            <a:ext cx="10958286" cy="3893457"/>
          </a:xfrm>
        </p:spPr>
        <p:txBody>
          <a:bodyPr/>
          <a:lstStyle/>
          <a:p>
            <a:pPr marL="0" indent="0">
              <a:buNone/>
            </a:pPr>
            <a:r>
              <a:rPr lang="en-US" dirty="0"/>
              <a:t>Cost-sensitive learning is a subfield of machine learning that acknowledges the varying significance of errors made by the model. In traditional machine learning, the focus is on minimizing the overall error rate, treating all mistakes equally. However, cost-sensitive learning recognizes </a:t>
            </a:r>
            <a:r>
              <a:rPr lang="en-US" b="1" dirty="0">
                <a:solidFill>
                  <a:srgbClr val="0070C0"/>
                </a:solidFill>
              </a:rPr>
              <a:t>that certain errors have a greater impact </a:t>
            </a:r>
            <a:r>
              <a:rPr lang="en-US" dirty="0"/>
              <a:t>or "cost" than others.</a:t>
            </a:r>
            <a:endParaRPr lang="en-IN" dirty="0"/>
          </a:p>
        </p:txBody>
      </p:sp>
      <p:sp>
        <p:nvSpPr>
          <p:cNvPr id="4" name="TextBox 3">
            <a:extLst>
              <a:ext uri="{FF2B5EF4-FFF2-40B4-BE49-F238E27FC236}">
                <a16:creationId xmlns:a16="http://schemas.microsoft.com/office/drawing/2014/main" id="{5FFEBE1D-2A4E-E89C-3CE3-F88AA34C5ABD}"/>
              </a:ext>
            </a:extLst>
          </p:cNvPr>
          <p:cNvSpPr txBox="1"/>
          <p:nvPr/>
        </p:nvSpPr>
        <p:spPr>
          <a:xfrm>
            <a:off x="1814286" y="4818743"/>
            <a:ext cx="8432800" cy="1077218"/>
          </a:xfrm>
          <a:prstGeom prst="rect">
            <a:avLst/>
          </a:prstGeom>
          <a:noFill/>
        </p:spPr>
        <p:txBody>
          <a:bodyPr wrap="square" rtlCol="0">
            <a:spAutoFit/>
          </a:bodyPr>
          <a:lstStyle/>
          <a:p>
            <a:pPr algn="ctr"/>
            <a:r>
              <a:rPr lang="en-IN" sz="3200" dirty="0">
                <a:solidFill>
                  <a:srgbClr val="FF0000"/>
                </a:solidFill>
                <a:latin typeface="Agency FB" panose="020B0503020202020204" pitchFamily="34" charset="0"/>
              </a:rPr>
              <a:t>Although all of these implementations goes beyond the scope and timelines as of now</a:t>
            </a:r>
          </a:p>
        </p:txBody>
      </p:sp>
    </p:spTree>
    <p:extLst>
      <p:ext uri="{BB962C8B-B14F-4D97-AF65-F5344CB8AC3E}">
        <p14:creationId xmlns:p14="http://schemas.microsoft.com/office/powerpoint/2010/main" val="993491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56585-B3AB-F460-BEAC-0C5F9457F3A8}"/>
              </a:ext>
            </a:extLst>
          </p:cNvPr>
          <p:cNvSpPr>
            <a:spLocks noGrp="1"/>
          </p:cNvSpPr>
          <p:nvPr>
            <p:ph type="title"/>
          </p:nvPr>
        </p:nvSpPr>
        <p:spPr/>
        <p:txBody>
          <a:bodyPr/>
          <a:lstStyle/>
          <a:p>
            <a:r>
              <a:rPr lang="en-IN" dirty="0"/>
              <a:t>What next?</a:t>
            </a:r>
          </a:p>
        </p:txBody>
      </p:sp>
      <p:sp>
        <p:nvSpPr>
          <p:cNvPr id="3" name="Content Placeholder 2">
            <a:extLst>
              <a:ext uri="{FF2B5EF4-FFF2-40B4-BE49-F238E27FC236}">
                <a16:creationId xmlns:a16="http://schemas.microsoft.com/office/drawing/2014/main" id="{BD3123B8-D30F-7D37-6DA1-47BBEC9A40D8}"/>
              </a:ext>
            </a:extLst>
          </p:cNvPr>
          <p:cNvSpPr>
            <a:spLocks noGrp="1"/>
          </p:cNvSpPr>
          <p:nvPr>
            <p:ph idx="1"/>
          </p:nvPr>
        </p:nvSpPr>
        <p:spPr>
          <a:xfrm>
            <a:off x="1115568" y="2478024"/>
            <a:ext cx="10168128" cy="3574433"/>
          </a:xfrm>
        </p:spPr>
        <p:txBody>
          <a:bodyPr/>
          <a:lstStyle/>
          <a:p>
            <a:r>
              <a:rPr lang="en-IN" dirty="0"/>
              <a:t>Exercise Identification Model – </a:t>
            </a:r>
            <a:r>
              <a:rPr lang="en-IN" dirty="0">
                <a:solidFill>
                  <a:srgbClr val="00B050"/>
                </a:solidFill>
              </a:rPr>
              <a:t>[Complete with limitations]</a:t>
            </a:r>
          </a:p>
          <a:p>
            <a:r>
              <a:rPr lang="en-IN" dirty="0"/>
              <a:t>Threshold Identification Model – </a:t>
            </a:r>
            <a:r>
              <a:rPr lang="en-IN" b="1" dirty="0">
                <a:solidFill>
                  <a:srgbClr val="FF0000"/>
                </a:solidFill>
              </a:rPr>
              <a:t>[Incomplete, Drafted method]</a:t>
            </a:r>
          </a:p>
          <a:p>
            <a:r>
              <a:rPr lang="en-IN" dirty="0"/>
              <a:t>Standalone Client App – </a:t>
            </a:r>
            <a:r>
              <a:rPr lang="en-IN" dirty="0">
                <a:solidFill>
                  <a:srgbClr val="00B050"/>
                </a:solidFill>
              </a:rPr>
              <a:t>[Windows Complete]</a:t>
            </a:r>
          </a:p>
          <a:p>
            <a:r>
              <a:rPr lang="en-IN" dirty="0">
                <a:solidFill>
                  <a:schemeClr val="tx1">
                    <a:lumMod val="85000"/>
                    <a:lumOff val="15000"/>
                  </a:schemeClr>
                </a:solidFill>
              </a:rPr>
              <a:t>Standalone Server App – </a:t>
            </a:r>
            <a:r>
              <a:rPr lang="en-IN" dirty="0">
                <a:solidFill>
                  <a:srgbClr val="00B050"/>
                </a:solidFill>
              </a:rPr>
              <a:t>[Complete]</a:t>
            </a:r>
          </a:p>
          <a:p>
            <a:r>
              <a:rPr lang="en-IN" b="1" dirty="0">
                <a:solidFill>
                  <a:srgbClr val="002060"/>
                </a:solidFill>
              </a:rPr>
              <a:t>Final Product -   </a:t>
            </a:r>
            <a:r>
              <a:rPr lang="en-IN" b="1" dirty="0">
                <a:solidFill>
                  <a:srgbClr val="FF0000"/>
                </a:solidFill>
              </a:rPr>
              <a:t>[Pending]</a:t>
            </a:r>
          </a:p>
        </p:txBody>
      </p:sp>
    </p:spTree>
    <p:extLst>
      <p:ext uri="{BB962C8B-B14F-4D97-AF65-F5344CB8AC3E}">
        <p14:creationId xmlns:p14="http://schemas.microsoft.com/office/powerpoint/2010/main" val="609991446"/>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412440"/>
      </a:dk2>
      <a:lt2>
        <a:srgbClr val="E8E4E2"/>
      </a:lt2>
      <a:accent1>
        <a:srgbClr val="81A7BB"/>
      </a:accent1>
      <a:accent2>
        <a:srgbClr val="7F8DBA"/>
      </a:accent2>
      <a:accent3>
        <a:srgbClr val="9F96C6"/>
      </a:accent3>
      <a:accent4>
        <a:srgbClr val="A27FBA"/>
      </a:accent4>
      <a:accent5>
        <a:srgbClr val="C492C3"/>
      </a:accent5>
      <a:accent6>
        <a:srgbClr val="BA7FA0"/>
      </a:accent6>
      <a:hlink>
        <a:srgbClr val="A7775C"/>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60</TotalTime>
  <Words>412</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Agency FB</vt:lpstr>
      <vt:lpstr>Arial</vt:lpstr>
      <vt:lpstr>Avenir Next LT Pro</vt:lpstr>
      <vt:lpstr>Calibri</vt:lpstr>
      <vt:lpstr>Neue Haas Grotesk Text Pro</vt:lpstr>
      <vt:lpstr>AccentBoxVTI</vt:lpstr>
      <vt:lpstr>GymGuard</vt:lpstr>
      <vt:lpstr>Threshold Critique Method</vt:lpstr>
      <vt:lpstr>Potential Solutions (1/2)</vt:lpstr>
      <vt:lpstr>Potential Solutions (2/2)</vt:lpstr>
      <vt:lpstr>Identification Model Discussion</vt:lpstr>
      <vt:lpstr>What is Cost Sensitive Learning?</vt:lpstr>
      <vt:lpstr>What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GymGuard</dc:title>
  <dc:creator>Shanoverali Munavverali Saiyed</dc:creator>
  <cp:lastModifiedBy>Shanoverali Munavverali Saiyed</cp:lastModifiedBy>
  <cp:revision>24</cp:revision>
  <dcterms:created xsi:type="dcterms:W3CDTF">2024-03-30T05:37:38Z</dcterms:created>
  <dcterms:modified xsi:type="dcterms:W3CDTF">2024-03-30T06:37:57Z</dcterms:modified>
</cp:coreProperties>
</file>