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9"/>
  </p:notesMasterIdLst>
  <p:handoutMasterIdLst>
    <p:handoutMasterId r:id="rId30"/>
  </p:handoutMasterIdLst>
  <p:sldIdLst>
    <p:sldId id="256" r:id="rId2"/>
    <p:sldId id="259" r:id="rId3"/>
    <p:sldId id="328" r:id="rId4"/>
    <p:sldId id="373" r:id="rId5"/>
    <p:sldId id="505" r:id="rId6"/>
    <p:sldId id="387" r:id="rId7"/>
    <p:sldId id="496" r:id="rId8"/>
    <p:sldId id="497" r:id="rId9"/>
    <p:sldId id="498" r:id="rId10"/>
    <p:sldId id="499" r:id="rId11"/>
    <p:sldId id="500" r:id="rId12"/>
    <p:sldId id="501" r:id="rId13"/>
    <p:sldId id="502" r:id="rId14"/>
    <p:sldId id="503" r:id="rId15"/>
    <p:sldId id="504" r:id="rId16"/>
    <p:sldId id="433" r:id="rId17"/>
    <p:sldId id="399" r:id="rId18"/>
    <p:sldId id="487" r:id="rId19"/>
    <p:sldId id="488" r:id="rId20"/>
    <p:sldId id="494" r:id="rId21"/>
    <p:sldId id="489" r:id="rId22"/>
    <p:sldId id="466" r:id="rId23"/>
    <p:sldId id="490" r:id="rId24"/>
    <p:sldId id="491" r:id="rId25"/>
    <p:sldId id="492" r:id="rId26"/>
    <p:sldId id="495" r:id="rId27"/>
    <p:sldId id="379"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Pourmajidi" initials="WP" lastIdx="1" clrIdx="0">
    <p:extLst>
      <p:ext uri="{19B8F6BF-5375-455C-9EA6-DF929625EA0E}">
        <p15:presenceInfo xmlns:p15="http://schemas.microsoft.com/office/powerpoint/2012/main" userId="4a3ee94cdf21e8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19A146-9D0B-434A-B843-7705B224E9B1}">
  <a:tblStyle styleId="{4819A146-9D0B-434A-B843-7705B224E9B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94" autoAdjust="0"/>
    <p:restoredTop sz="93020" autoAdjust="0"/>
  </p:normalViewPr>
  <p:slideViewPr>
    <p:cSldViewPr snapToGrid="0">
      <p:cViewPr varScale="1">
        <p:scale>
          <a:sx n="74" d="100"/>
          <a:sy n="74" d="100"/>
        </p:scale>
        <p:origin x="560" y="64"/>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ACEA6-188A-4941-BA89-A6331CB7065D}" type="datetimeFigureOut">
              <a:rPr lang="en-US" smtClean="0"/>
              <a:t>3/11/2023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B4114-9801-430A-8866-3EA5E5C17FD5}" type="slidenum">
              <a:rPr lang="en-US" smtClean="0"/>
              <a:t>‹#›</a:t>
            </a:fld>
            <a:endParaRPr lang="en-US"/>
          </a:p>
        </p:txBody>
      </p:sp>
    </p:spTree>
    <p:extLst>
      <p:ext uri="{BB962C8B-B14F-4D97-AF65-F5344CB8AC3E}">
        <p14:creationId xmlns:p14="http://schemas.microsoft.com/office/powerpoint/2010/main" val="3047904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2702944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Shape 1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6" name="Shape 1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2077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64188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94341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18065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9261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26809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16019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85087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09120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60642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5911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Shape 1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7" name="Shape 1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24871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32120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34711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84974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91986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60260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3420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15368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75804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82512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17078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6564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5096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9198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13400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338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grpSp>
        <p:nvGrpSpPr>
          <p:cNvPr id="10" name="Shape 10"/>
          <p:cNvGrpSpPr/>
          <p:nvPr/>
        </p:nvGrpSpPr>
        <p:grpSpPr>
          <a:xfrm rot="10800000" flipH="1">
            <a:off x="3692751" y="38248"/>
            <a:ext cx="1758132" cy="1523096"/>
            <a:chOff x="4088875" y="1431100"/>
            <a:chExt cx="3293000" cy="2852775"/>
          </a:xfrm>
        </p:grpSpPr>
        <p:sp>
          <p:nvSpPr>
            <p:cNvPr id="11" name="Shape 11"/>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2" name="Shape 12"/>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3" name="Shape 13"/>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 name="Shape 14"/>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5" name="Shape 15"/>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6" name="Shape 16"/>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7" name="Shape 17"/>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8" name="Shape 18"/>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9" name="Shape 19"/>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0" name="Shape 20"/>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1" name="Shape 21"/>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2" name="Shape 22"/>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3" name="Shape 23"/>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4" name="Shape 24"/>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5" name="Shape 25"/>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6" name="Shape 26"/>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 name="Shape 27"/>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8" name="Shape 28"/>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9" name="Shape 29"/>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30" name="Shape 30"/>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31" name="Shape 31"/>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32" name="Shape 32"/>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33" name="Shape 33"/>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34" name="Shape 34"/>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35" name="Shape 35"/>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36" name="Shape 36"/>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37" name="Shape 37"/>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38" name="Shape 38"/>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39" name="Shape 39"/>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40" name="Shape 40"/>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41" name="Shape 41"/>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42" name="Shape 42"/>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43" name="Shape 43"/>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44" name="Shape 44"/>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45" name="Shape 45"/>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46" name="Shape 46"/>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47" name="Shape 47"/>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48" name="Shape 48"/>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49" name="Shape 49"/>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50" name="Shape 50"/>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51" name="Shape 51"/>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52" name="Shape 52"/>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53" name="Shape 53"/>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54" name="Shape 54"/>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55" name="Shape 55"/>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56" name="Shape 56"/>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57" name="Shape 57"/>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58" name="Shape 58"/>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 name="Shape 59"/>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60" name="Shape 60"/>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1" name="Shape 61"/>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62" name="Shape 62"/>
          <p:cNvGrpSpPr/>
          <p:nvPr/>
        </p:nvGrpSpPr>
        <p:grpSpPr>
          <a:xfrm>
            <a:off x="5549153" y="1029780"/>
            <a:ext cx="404640" cy="374058"/>
            <a:chOff x="5975075" y="2327500"/>
            <a:chExt cx="420100" cy="388350"/>
          </a:xfrm>
        </p:grpSpPr>
        <p:sp>
          <p:nvSpPr>
            <p:cNvPr id="63" name="Shape 63"/>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64" name="Shape 64"/>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65" name="Shape 65"/>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66" name="Shape 66"/>
          <p:cNvGrpSpPr/>
          <p:nvPr/>
        </p:nvGrpSpPr>
        <p:grpSpPr>
          <a:xfrm>
            <a:off x="4380525" y="515192"/>
            <a:ext cx="382958" cy="607110"/>
            <a:chOff x="6718575" y="2318625"/>
            <a:chExt cx="256950" cy="407375"/>
          </a:xfrm>
        </p:grpSpPr>
        <p:sp>
          <p:nvSpPr>
            <p:cNvPr id="67" name="Shape 6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 name="Shape 6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 name="Shape 6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 name="Shape 7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 name="Shape 7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 name="Shape 7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 name="Shape 7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 name="Shape 7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5" name="Shape 75"/>
          <p:cNvGrpSpPr/>
          <p:nvPr/>
        </p:nvGrpSpPr>
        <p:grpSpPr>
          <a:xfrm>
            <a:off x="3199463" y="902958"/>
            <a:ext cx="395017" cy="403296"/>
            <a:chOff x="3951850" y="2985350"/>
            <a:chExt cx="407950" cy="416500"/>
          </a:xfrm>
        </p:grpSpPr>
        <p:sp>
          <p:nvSpPr>
            <p:cNvPr id="76" name="Shape 76"/>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7" name="Shape 77"/>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 name="Shape 78"/>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 name="Shape 79"/>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0" name="Shape 80"/>
          <p:cNvGrpSpPr/>
          <p:nvPr/>
        </p:nvGrpSpPr>
        <p:grpSpPr>
          <a:xfrm rot="10800000" flipH="1">
            <a:off x="3920311" y="3981675"/>
            <a:ext cx="1303376" cy="1127987"/>
            <a:chOff x="238125" y="1431100"/>
            <a:chExt cx="3296350" cy="2852775"/>
          </a:xfrm>
        </p:grpSpPr>
        <p:sp>
          <p:nvSpPr>
            <p:cNvPr id="81" name="Shape 81"/>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82" name="Shape 82"/>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83" name="Shape 83"/>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84" name="Shape 84"/>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85" name="Shape 85"/>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86" name="Shape 86"/>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87" name="Shape 87"/>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8" name="Shape 88"/>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9" name="Shape 89"/>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90" name="Shape 90"/>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91" name="Shape 91"/>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92" name="Shape 92"/>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93" name="Shape 93"/>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94" name="Shape 94"/>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95" name="Shape 95"/>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96" name="Shape 96"/>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97" name="Shape 97"/>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98" name="Shape 98"/>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99" name="Shape 99"/>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00" name="Shape 100"/>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01" name="Shape 101"/>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02" name="Shape 102"/>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03" name="Shape 103"/>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04" name="Shape 104"/>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05" name="Shape 105"/>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06" name="Shape 106"/>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07" name="Shape 107"/>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08" name="Shape 108"/>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09" name="Shape 109"/>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10" name="Shape 110"/>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11" name="Shape 111"/>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12" name="Shape 112"/>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13" name="Shape 113"/>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14" name="Shape 114"/>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15" name="Shape 115"/>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16" name="Shape 116"/>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17" name="Shape 117"/>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18" name="Shape 118"/>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19" name="Shape 119"/>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20" name="Shape 120"/>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21" name="Shape 121"/>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22" name="Shape 122"/>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23" name="Shape 123"/>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24" name="Shape 124"/>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25" name="Shape 125"/>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26" name="Shape 126"/>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27" name="Shape 127"/>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28" name="Shape 128"/>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29" name="Shape 129"/>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0" name="Shape 130"/>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1" name="Shape 131"/>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2" name="Shape 132"/>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3" name="Shape 133"/>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4" name="Shape 134"/>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5" name="Shape 135"/>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6" name="Shape 136"/>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7" name="Shape 137"/>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8" name="Shape 138"/>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9" name="Shape 139"/>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0" name="Shape 140"/>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1" name="Shape 141"/>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2" name="Shape 142"/>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3" name="Shape 143"/>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4" name="Shape 144"/>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5" name="Shape 145"/>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6" name="Shape 146"/>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7" name="Shape 147"/>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 name="Shape 148"/>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9" name="Shape 149"/>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50" name="Shape 150"/>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51" name="Shape 151"/>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52" name="Shape 152"/>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53" name="Shape 153"/>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54" name="Shape 154"/>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55" name="Shape 155"/>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56" name="Shape 156"/>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57" name="Shape 157"/>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58" name="Shape 158"/>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59" name="Shape 159"/>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60" name="Shape 160"/>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61" name="Shape 161"/>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62" name="Shape 162"/>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163" name="Shape 163"/>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4" name="Shape 164"/>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dirty="0"/>
          </a:p>
        </p:txBody>
      </p:sp>
      <p:sp>
        <p:nvSpPr>
          <p:cNvPr id="165" name="Shape 165"/>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66" name="Shape 166"/>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7" name="Shape 167"/>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nvGrpSpPr>
          <p:cNvPr id="168" name="Shape 168"/>
          <p:cNvGrpSpPr/>
          <p:nvPr/>
        </p:nvGrpSpPr>
        <p:grpSpPr>
          <a:xfrm>
            <a:off x="5772008" y="4056440"/>
            <a:ext cx="573942" cy="550550"/>
            <a:chOff x="5241175" y="4959100"/>
            <a:chExt cx="539775" cy="517775"/>
          </a:xfrm>
        </p:grpSpPr>
        <p:sp>
          <p:nvSpPr>
            <p:cNvPr id="169" name="Shape 16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0" name="Shape 17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1" name="Shape 17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2" name="Shape 17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3" name="Shape 17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4" name="Shape 17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175" name="Shape 175"/>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
        <p:nvSpPr>
          <p:cNvPr id="178" name="Shape 178"/>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grpSp>
        <p:nvGrpSpPr>
          <p:cNvPr id="179" name="Shape 179"/>
          <p:cNvGrpSpPr/>
          <p:nvPr/>
        </p:nvGrpSpPr>
        <p:grpSpPr>
          <a:xfrm rot="10800000" flipH="1">
            <a:off x="421028" y="1677113"/>
            <a:ext cx="2064710" cy="1788689"/>
            <a:chOff x="4088875" y="1431100"/>
            <a:chExt cx="3293000" cy="2852775"/>
          </a:xfrm>
        </p:grpSpPr>
        <p:sp>
          <p:nvSpPr>
            <p:cNvPr id="180" name="Shape 18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81" name="Shape 18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82" name="Shape 18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83" name="Shape 18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84" name="Shape 18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85" name="Shape 18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86" name="Shape 18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87" name="Shape 18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88" name="Shape 18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89" name="Shape 18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90" name="Shape 19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91" name="Shape 19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92" name="Shape 19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93" name="Shape 19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94" name="Shape 19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95" name="Shape 19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96" name="Shape 19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97" name="Shape 19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98" name="Shape 19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99" name="Shape 19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00" name="Shape 20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01" name="Shape 20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02" name="Shape 20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03" name="Shape 20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04" name="Shape 20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05" name="Shape 20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06" name="Shape 20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07" name="Shape 20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208" name="Shape 20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209" name="Shape 20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210" name="Shape 21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211" name="Shape 21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212" name="Shape 21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213" name="Shape 21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214" name="Shape 21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215" name="Shape 21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216" name="Shape 21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217" name="Shape 21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218" name="Shape 21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219" name="Shape 21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220" name="Shape 22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221" name="Shape 22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222" name="Shape 22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223" name="Shape 22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224" name="Shape 22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225" name="Shape 22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226" name="Shape 22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227" name="Shape 227"/>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8" name="Shape 228"/>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229" name="Shape 229"/>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0" name="Shape 230"/>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231" name="Shape 231"/>
          <p:cNvGrpSpPr/>
          <p:nvPr/>
        </p:nvGrpSpPr>
        <p:grpSpPr>
          <a:xfrm>
            <a:off x="996358" y="1070667"/>
            <a:ext cx="351203" cy="324660"/>
            <a:chOff x="5975075" y="2327500"/>
            <a:chExt cx="420100" cy="388350"/>
          </a:xfrm>
        </p:grpSpPr>
        <p:sp>
          <p:nvSpPr>
            <p:cNvPr id="232" name="Shape 23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233" name="Shape 23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234" name="Shape 234"/>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235" name="Shape 235"/>
          <p:cNvGrpSpPr/>
          <p:nvPr/>
        </p:nvGrpSpPr>
        <p:grpSpPr>
          <a:xfrm>
            <a:off x="305253" y="553855"/>
            <a:ext cx="247468" cy="392302"/>
            <a:chOff x="6718575" y="2318625"/>
            <a:chExt cx="256950" cy="407375"/>
          </a:xfrm>
        </p:grpSpPr>
        <p:sp>
          <p:nvSpPr>
            <p:cNvPr id="236" name="Shape 23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7" name="Shape 23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8" name="Shape 23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9" name="Shape 23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0" name="Shape 24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1" name="Shape 24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2" name="Shape 24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3" name="Shape 24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44" name="Shape 244"/>
          <p:cNvGrpSpPr/>
          <p:nvPr/>
        </p:nvGrpSpPr>
        <p:grpSpPr>
          <a:xfrm>
            <a:off x="1419984" y="3634331"/>
            <a:ext cx="342881" cy="350068"/>
            <a:chOff x="3951850" y="2985350"/>
            <a:chExt cx="407950" cy="416500"/>
          </a:xfrm>
        </p:grpSpPr>
        <p:sp>
          <p:nvSpPr>
            <p:cNvPr id="245" name="Shape 24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6" name="Shape 24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7" name="Shape 24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8" name="Shape 24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49" name="Shape 249"/>
          <p:cNvGrpSpPr/>
          <p:nvPr/>
        </p:nvGrpSpPr>
        <p:grpSpPr>
          <a:xfrm rot="10800000" flipH="1">
            <a:off x="-88363" y="302261"/>
            <a:ext cx="1034724" cy="895486"/>
            <a:chOff x="238125" y="1431100"/>
            <a:chExt cx="3296350" cy="2852775"/>
          </a:xfrm>
        </p:grpSpPr>
        <p:sp>
          <p:nvSpPr>
            <p:cNvPr id="250" name="Shape 25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251" name="Shape 25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252" name="Shape 25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253" name="Shape 25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254" name="Shape 25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255" name="Shape 25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256" name="Shape 25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257" name="Shape 25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258" name="Shape 25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259" name="Shape 25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260" name="Shape 26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61" name="Shape 26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62" name="Shape 26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63" name="Shape 26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64" name="Shape 26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65" name="Shape 26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66" name="Shape 26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67" name="Shape 26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68" name="Shape 26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69" name="Shape 26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70" name="Shape 27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71" name="Shape 27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72" name="Shape 27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73" name="Shape 27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74" name="Shape 27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5" name="Shape 27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6" name="Shape 27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77" name="Shape 27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78" name="Shape 27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79" name="Shape 27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80" name="Shape 28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281" name="Shape 28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282" name="Shape 28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83" name="Shape 28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84" name="Shape 28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85" name="Shape 28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86" name="Shape 28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87" name="Shape 28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88" name="Shape 28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89" name="Shape 28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90" name="Shape 29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91" name="Shape 29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92" name="Shape 29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93" name="Shape 29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94" name="Shape 29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95" name="Shape 29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96" name="Shape 29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97" name="Shape 29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98" name="Shape 29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299" name="Shape 29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300" name="Shape 30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301" name="Shape 30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302" name="Shape 30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303" name="Shape 30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304" name="Shape 30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305" name="Shape 30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306" name="Shape 30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307" name="Shape 30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308" name="Shape 30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309" name="Shape 30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310" name="Shape 31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311" name="Shape 31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312" name="Shape 31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313" name="Shape 31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314" name="Shape 31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315" name="Shape 31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316" name="Shape 31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317" name="Shape 31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318" name="Shape 31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319" name="Shape 31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320" name="Shape 32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321" name="Shape 32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322" name="Shape 32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323" name="Shape 32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324" name="Shape 32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325" name="Shape 32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326" name="Shape 32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327" name="Shape 32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328" name="Shape 32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329" name="Shape 32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330" name="Shape 33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331" name="Shape 33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332" name="Shape 332"/>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dirty="0"/>
          </a:p>
        </p:txBody>
      </p:sp>
      <p:sp>
        <p:nvSpPr>
          <p:cNvPr id="334" name="Shape 334"/>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35" name="Shape 335"/>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6" name="Shape 336"/>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nvGrpSpPr>
          <p:cNvPr id="337" name="Shape 337"/>
          <p:cNvGrpSpPr/>
          <p:nvPr/>
        </p:nvGrpSpPr>
        <p:grpSpPr>
          <a:xfrm>
            <a:off x="-50284" y="1452794"/>
            <a:ext cx="624843" cy="599376"/>
            <a:chOff x="5241175" y="4959100"/>
            <a:chExt cx="539775" cy="517775"/>
          </a:xfrm>
        </p:grpSpPr>
        <p:sp>
          <p:nvSpPr>
            <p:cNvPr id="338" name="Shape 33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39" name="Shape 33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0" name="Shape 34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1" name="Shape 34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2" name="Shape 34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3" name="Shape 34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344" name="Shape 344"/>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53"/>
        <p:cNvGrpSpPr/>
        <p:nvPr/>
      </p:nvGrpSpPr>
      <p:grpSpPr>
        <a:xfrm>
          <a:off x="0" y="0"/>
          <a:ext cx="0" cy="0"/>
          <a:chOff x="0" y="0"/>
          <a:chExt cx="0" cy="0"/>
        </a:xfrm>
      </p:grpSpPr>
      <p:sp>
        <p:nvSpPr>
          <p:cNvPr id="854" name="Shape 854"/>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5" name="Shape 855"/>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6" name="Shape 856"/>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7" name="Shape 857"/>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858" name="Shape 858"/>
          <p:cNvGrpSpPr/>
          <p:nvPr/>
        </p:nvGrpSpPr>
        <p:grpSpPr>
          <a:xfrm rot="10800000" flipH="1">
            <a:off x="411206" y="245768"/>
            <a:ext cx="1322798" cy="1145959"/>
            <a:chOff x="4088875" y="1431100"/>
            <a:chExt cx="3293000" cy="2852775"/>
          </a:xfrm>
        </p:grpSpPr>
        <p:sp>
          <p:nvSpPr>
            <p:cNvPr id="859" name="Shape 85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860" name="Shape 86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861" name="Shape 86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862" name="Shape 86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863" name="Shape 86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864" name="Shape 86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865" name="Shape 86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66" name="Shape 86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867" name="Shape 86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868" name="Shape 86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869" name="Shape 86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870" name="Shape 87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871" name="Shape 87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872" name="Shape 87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873" name="Shape 87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874" name="Shape 87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875" name="Shape 87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876" name="Shape 87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877" name="Shape 87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878" name="Shape 87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879" name="Shape 87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880" name="Shape 88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881" name="Shape 88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882" name="Shape 88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883" name="Shape 88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884" name="Shape 88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885" name="Shape 88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886" name="Shape 88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887" name="Shape 88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888" name="Shape 88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889" name="Shape 88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890" name="Shape 89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891" name="Shape 89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892" name="Shape 89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893" name="Shape 89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894" name="Shape 89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895" name="Shape 89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896" name="Shape 89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897" name="Shape 89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898" name="Shape 89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899" name="Shape 89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900" name="Shape 90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901" name="Shape 90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902" name="Shape 90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903" name="Shape 90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904" name="Shape 90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905" name="Shape 90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906" name="Shape 906"/>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07" name="Shape 907"/>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908" name="Shape 908"/>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09" name="Shape 909"/>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910" name="Shape 910"/>
          <p:cNvGrpSpPr/>
          <p:nvPr/>
        </p:nvGrpSpPr>
        <p:grpSpPr>
          <a:xfrm>
            <a:off x="1729783" y="61067"/>
            <a:ext cx="351203" cy="324660"/>
            <a:chOff x="5975075" y="2327500"/>
            <a:chExt cx="420100" cy="388350"/>
          </a:xfrm>
        </p:grpSpPr>
        <p:sp>
          <p:nvSpPr>
            <p:cNvPr id="911" name="Shape 91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912" name="Shape 91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913" name="Shape 913"/>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914" name="Shape 914"/>
          <p:cNvGrpSpPr/>
          <p:nvPr/>
        </p:nvGrpSpPr>
        <p:grpSpPr>
          <a:xfrm>
            <a:off x="904276" y="515192"/>
            <a:ext cx="382958" cy="607110"/>
            <a:chOff x="6718575" y="2318625"/>
            <a:chExt cx="256950" cy="407375"/>
          </a:xfrm>
        </p:grpSpPr>
        <p:sp>
          <p:nvSpPr>
            <p:cNvPr id="915" name="Shape 91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6" name="Shape 91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7" name="Shape 91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8" name="Shape 91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9" name="Shape 91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0" name="Shape 92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1" name="Shape 92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2" name="Shape 92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923" name="Shape 923"/>
          <p:cNvGrpSpPr/>
          <p:nvPr/>
        </p:nvGrpSpPr>
        <p:grpSpPr>
          <a:xfrm>
            <a:off x="335759" y="1840530"/>
            <a:ext cx="342881" cy="350068"/>
            <a:chOff x="3951850" y="2985350"/>
            <a:chExt cx="407950" cy="416500"/>
          </a:xfrm>
        </p:grpSpPr>
        <p:sp>
          <p:nvSpPr>
            <p:cNvPr id="924" name="Shape 92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5" name="Shape 92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6" name="Shape 92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7" name="Shape 92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4"/>
        <p:cNvGrpSpPr/>
        <p:nvPr/>
      </p:nvGrpSpPr>
      <p:grpSpPr>
        <a:xfrm>
          <a:off x="0" y="0"/>
          <a:ext cx="0" cy="0"/>
          <a:chOff x="0" y="0"/>
          <a:chExt cx="0" cy="0"/>
        </a:xfrm>
      </p:grpSpPr>
      <p:grpSp>
        <p:nvGrpSpPr>
          <p:cNvPr id="1265" name="Shape 1265"/>
          <p:cNvGrpSpPr/>
          <p:nvPr/>
        </p:nvGrpSpPr>
        <p:grpSpPr>
          <a:xfrm rot="10800000" flipH="1">
            <a:off x="316371" y="178887"/>
            <a:ext cx="1088336" cy="942842"/>
            <a:chOff x="4088875" y="1431100"/>
            <a:chExt cx="3293000" cy="2852775"/>
          </a:xfrm>
        </p:grpSpPr>
        <p:sp>
          <p:nvSpPr>
            <p:cNvPr id="1266" name="Shape 126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267" name="Shape 126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268" name="Shape 126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269" name="Shape 126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270" name="Shape 127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271" name="Shape 127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272" name="Shape 127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273" name="Shape 127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274" name="Shape 127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275" name="Shape 127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276" name="Shape 127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277" name="Shape 127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278" name="Shape 127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279" name="Shape 127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280" name="Shape 128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281" name="Shape 128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282" name="Shape 128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283" name="Shape 128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284" name="Shape 128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285" name="Shape 128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286" name="Shape 128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287" name="Shape 128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288" name="Shape 128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289" name="Shape 128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290" name="Shape 129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291" name="Shape 129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292" name="Shape 129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293" name="Shape 129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294" name="Shape 129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295" name="Shape 129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296" name="Shape 129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297" name="Shape 129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298" name="Shape 129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299" name="Shape 129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300" name="Shape 130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301" name="Shape 130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302" name="Shape 130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303" name="Shape 130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304" name="Shape 130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305" name="Shape 130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306" name="Shape 130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307" name="Shape 130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308" name="Shape 130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309" name="Shape 130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310" name="Shape 131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311" name="Shape 131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312" name="Shape 131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1313" name="Shape 1313"/>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14" name="Shape 1314"/>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315" name="Shape 1315"/>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16" name="Shape 1316"/>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1317" name="Shape 1317"/>
          <p:cNvGrpSpPr/>
          <p:nvPr/>
        </p:nvGrpSpPr>
        <p:grpSpPr>
          <a:xfrm rot="10800000" flipH="1">
            <a:off x="8218342" y="4123089"/>
            <a:ext cx="685311" cy="593091"/>
            <a:chOff x="238125" y="1431100"/>
            <a:chExt cx="3296350" cy="2852775"/>
          </a:xfrm>
        </p:grpSpPr>
        <p:sp>
          <p:nvSpPr>
            <p:cNvPr id="1318" name="Shape 131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319" name="Shape 131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320" name="Shape 132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321" name="Shape 132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322" name="Shape 132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323" name="Shape 132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324" name="Shape 132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325" name="Shape 132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326" name="Shape 132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327" name="Shape 132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328" name="Shape 132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329" name="Shape 132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330" name="Shape 133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331" name="Shape 133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332" name="Shape 133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333" name="Shape 133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334" name="Shape 133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335" name="Shape 133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336" name="Shape 133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337" name="Shape 133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338" name="Shape 133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339" name="Shape 133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340" name="Shape 134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341" name="Shape 134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342" name="Shape 134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343" name="Shape 134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344" name="Shape 134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345" name="Shape 134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346" name="Shape 134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347" name="Shape 134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348" name="Shape 134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349" name="Shape 134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350" name="Shape 135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351" name="Shape 135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352" name="Shape 135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353" name="Shape 135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354" name="Shape 135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355" name="Shape 135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356" name="Shape 135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357" name="Shape 135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358" name="Shape 135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359" name="Shape 135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360" name="Shape 136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361" name="Shape 136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362" name="Shape 136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363" name="Shape 136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364" name="Shape 136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365" name="Shape 136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366" name="Shape 136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67" name="Shape 136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68" name="Shape 136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69" name="Shape 136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70" name="Shape 137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71" name="Shape 137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72" name="Shape 137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73" name="Shape 137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74" name="Shape 137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75" name="Shape 137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76" name="Shape 137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377" name="Shape 137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378" name="Shape 137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379" name="Shape 137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380" name="Shape 138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381" name="Shape 138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382" name="Shape 138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383" name="Shape 138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384" name="Shape 138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385" name="Shape 138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386" name="Shape 138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387" name="Shape 138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388" name="Shape 138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389" name="Shape 138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390" name="Shape 139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391" name="Shape 139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392" name="Shape 139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393" name="Shape 139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394" name="Shape 139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395" name="Shape 139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396" name="Shape 139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397" name="Shape 139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398" name="Shape 139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399" name="Shape 139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1400" name="Shape 1400"/>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01" name="Shape 1401"/>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dirty="0"/>
          </a:p>
        </p:txBody>
      </p:sp>
      <p:sp>
        <p:nvSpPr>
          <p:cNvPr id="1402" name="Shape 1402"/>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403" name="Shape 1403"/>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0.JPG"/><Relationship Id="rId4" Type="http://schemas.openxmlformats.org/officeDocument/2006/relationships/image" Target="../media/image29.JPG"/></Relationships>
</file>

<file path=ppt/slides/_rels/slide26.xml.rels><?xml version="1.0" encoding="UTF-8" standalone="yes"?>
<Relationships xmlns="http://schemas.openxmlformats.org/package/2006/relationships"><Relationship Id="rId3" Type="http://schemas.openxmlformats.org/officeDocument/2006/relationships/hyperlink" Target="https://pandas.pydata.org/pandas-docs/stable/reference/api/pandas.pivot_table.html"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1.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Shape 1408"/>
          <p:cNvSpPr txBox="1">
            <a:spLocks noGrp="1"/>
          </p:cNvSpPr>
          <p:nvPr>
            <p:ph type="ctrTitle"/>
          </p:nvPr>
        </p:nvSpPr>
        <p:spPr>
          <a:xfrm>
            <a:off x="140112" y="1876418"/>
            <a:ext cx="8897347" cy="1159799"/>
          </a:xfrm>
          <a:prstGeom prst="rect">
            <a:avLst/>
          </a:prstGeom>
        </p:spPr>
        <p:txBody>
          <a:bodyPr lIns="91425" tIns="91425" rIns="91425" bIns="91425" anchor="ctr" anchorCtr="0">
            <a:noAutofit/>
          </a:bodyPr>
          <a:lstStyle/>
          <a:p>
            <a:pPr lvl="0"/>
            <a:r>
              <a:rPr lang="en-US" sz="3200" dirty="0"/>
              <a:t>AML-2103 Visualization for AI and ML</a:t>
            </a:r>
            <a:endParaRPr lang="en" sz="3200" dirty="0"/>
          </a:p>
        </p:txBody>
      </p:sp>
      <p:sp>
        <p:nvSpPr>
          <p:cNvPr id="8" name="Shape 1408"/>
          <p:cNvSpPr txBox="1">
            <a:spLocks/>
          </p:cNvSpPr>
          <p:nvPr/>
        </p:nvSpPr>
        <p:spPr>
          <a:xfrm>
            <a:off x="83170" y="284568"/>
            <a:ext cx="2733717" cy="113225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sz="2400" b="1" dirty="0"/>
              <a:t>Lambton College</a:t>
            </a:r>
          </a:p>
        </p:txBody>
      </p:sp>
      <p:sp>
        <p:nvSpPr>
          <p:cNvPr id="9" name="Shape 1408"/>
          <p:cNvSpPr txBox="1">
            <a:spLocks/>
          </p:cNvSpPr>
          <p:nvPr/>
        </p:nvSpPr>
        <p:spPr>
          <a:xfrm>
            <a:off x="26230" y="850693"/>
            <a:ext cx="2847599" cy="603871"/>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sz="1600" dirty="0"/>
              <a:t>School of Computer Studies</a:t>
            </a:r>
          </a:p>
        </p:txBody>
      </p:sp>
      <p:sp>
        <p:nvSpPr>
          <p:cNvPr id="7" name="Shape 1408">
            <a:extLst>
              <a:ext uri="{FF2B5EF4-FFF2-40B4-BE49-F238E27FC236}">
                <a16:creationId xmlns:a16="http://schemas.microsoft.com/office/drawing/2014/main" id="{C830561C-9BA6-4350-8B93-1B63B6889792}"/>
              </a:ext>
            </a:extLst>
          </p:cNvPr>
          <p:cNvSpPr txBox="1">
            <a:spLocks/>
          </p:cNvSpPr>
          <p:nvPr/>
        </p:nvSpPr>
        <p:spPr>
          <a:xfrm>
            <a:off x="6823749" y="4744387"/>
            <a:ext cx="2320251" cy="341235"/>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pPr algn="l"/>
            <a:endParaRPr lang="en-US" sz="1200" dirty="0"/>
          </a:p>
          <a:p>
            <a:pPr algn="l"/>
            <a:r>
              <a:rPr lang="en-US" sz="1200" dirty="0"/>
              <a:t>[Prepared By: </a:t>
            </a:r>
            <a:r>
              <a:rPr lang="en-US" sz="1200"/>
              <a:t>Vahid Hadavi, PhD] </a:t>
            </a:r>
            <a:endParaRPr lang="en-US" sz="1200" dirty="0"/>
          </a:p>
          <a:p>
            <a:pPr algn="l"/>
            <a:r>
              <a:rPr lang="en-US" sz="1200" dirty="0"/>
              <a:t> </a:t>
            </a:r>
            <a:endParaRPr lang="en" sz="1200" dirty="0"/>
          </a:p>
        </p:txBody>
      </p:sp>
      <p:pic>
        <p:nvPicPr>
          <p:cNvPr id="6" name="Picture 5">
            <a:extLst>
              <a:ext uri="{FF2B5EF4-FFF2-40B4-BE49-F238E27FC236}">
                <a16:creationId xmlns:a16="http://schemas.microsoft.com/office/drawing/2014/main" id="{E92E1671-D3A5-4FB4-BC25-F401F0328B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02142" y="58645"/>
            <a:ext cx="2958688" cy="64245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674574" y="68814"/>
            <a:ext cx="6528741" cy="645300"/>
          </a:xfrm>
          <a:prstGeom prst="rect">
            <a:avLst/>
          </a:prstGeom>
        </p:spPr>
        <p:txBody>
          <a:bodyPr lIns="91425" tIns="91425" rIns="91425" bIns="91425" anchor="b" anchorCtr="0">
            <a:noAutofit/>
          </a:bodyPr>
          <a:lstStyle/>
          <a:p>
            <a:pPr lvl="0"/>
            <a:r>
              <a:rPr lang="en-US" sz="3200" dirty="0"/>
              <a:t>Pandas Crosstabs</a:t>
            </a:r>
            <a:endParaRPr lang="en" sz="3200" dirty="0"/>
          </a:p>
        </p:txBody>
      </p:sp>
      <p:sp>
        <p:nvSpPr>
          <p:cNvPr id="4" name="TextBox 3">
            <a:extLst>
              <a:ext uri="{FF2B5EF4-FFF2-40B4-BE49-F238E27FC236}">
                <a16:creationId xmlns:a16="http://schemas.microsoft.com/office/drawing/2014/main" id="{407DC7A5-97DF-E8AA-C1BE-96C5CAA62D38}"/>
              </a:ext>
            </a:extLst>
          </p:cNvPr>
          <p:cNvSpPr txBox="1"/>
          <p:nvPr/>
        </p:nvSpPr>
        <p:spPr>
          <a:xfrm>
            <a:off x="1816100" y="853126"/>
            <a:ext cx="6743700" cy="1169551"/>
          </a:xfrm>
          <a:prstGeom prst="rect">
            <a:avLst/>
          </a:prstGeom>
          <a:noFill/>
        </p:spPr>
        <p:txBody>
          <a:bodyPr wrap="square">
            <a:spAutoFit/>
          </a:bodyPr>
          <a:lstStyle/>
          <a:p>
            <a:pPr algn="just"/>
            <a:r>
              <a:rPr lang="en-US" dirty="0">
                <a:solidFill>
                  <a:srgbClr val="FFC000"/>
                </a:solidFill>
                <a:latin typeface="Muli"/>
              </a:rPr>
              <a:t>Before we go much further with this example, more experienced readers may wonder why we use the crosstab instead of a another pandas option. I will address that briefly by showing two alternative approaches.</a:t>
            </a:r>
          </a:p>
          <a:p>
            <a:pPr algn="just"/>
            <a:endParaRPr lang="en-US" dirty="0">
              <a:solidFill>
                <a:srgbClr val="FFC000"/>
              </a:solidFill>
              <a:latin typeface="Muli"/>
            </a:endParaRPr>
          </a:p>
          <a:p>
            <a:pPr algn="just"/>
            <a:r>
              <a:rPr lang="en-US" dirty="0">
                <a:solidFill>
                  <a:srgbClr val="FFC000"/>
                </a:solidFill>
                <a:latin typeface="Muli"/>
              </a:rPr>
              <a:t>First, we could use a </a:t>
            </a:r>
            <a:r>
              <a:rPr lang="en-US" dirty="0" err="1">
                <a:solidFill>
                  <a:srgbClr val="FFC000"/>
                </a:solidFill>
                <a:latin typeface="Muli"/>
              </a:rPr>
              <a:t>groupby</a:t>
            </a:r>
            <a:r>
              <a:rPr lang="en-US" dirty="0">
                <a:solidFill>
                  <a:srgbClr val="FFC000"/>
                </a:solidFill>
                <a:latin typeface="Muli"/>
              </a:rPr>
              <a:t> followed by an unstack to get the same results:</a:t>
            </a:r>
            <a:endParaRPr lang="en-CA" dirty="0">
              <a:solidFill>
                <a:srgbClr val="FFC000"/>
              </a:solidFill>
              <a:latin typeface="Muli"/>
            </a:endParaRPr>
          </a:p>
        </p:txBody>
      </p:sp>
      <p:pic>
        <p:nvPicPr>
          <p:cNvPr id="9" name="Picture 8">
            <a:extLst>
              <a:ext uri="{FF2B5EF4-FFF2-40B4-BE49-F238E27FC236}">
                <a16:creationId xmlns:a16="http://schemas.microsoft.com/office/drawing/2014/main" id="{9F6E6196-9399-F23C-C3C0-1D57D2AB8161}"/>
              </a:ext>
            </a:extLst>
          </p:cNvPr>
          <p:cNvPicPr>
            <a:picLocks noChangeAspect="1"/>
          </p:cNvPicPr>
          <p:nvPr/>
        </p:nvPicPr>
        <p:blipFill rotWithShape="1">
          <a:blip r:embed="rId3"/>
          <a:srcRect l="17129" t="37860" r="33796" b="57973"/>
          <a:stretch/>
        </p:blipFill>
        <p:spPr>
          <a:xfrm>
            <a:off x="829732" y="2311399"/>
            <a:ext cx="7975866" cy="381000"/>
          </a:xfrm>
          <a:prstGeom prst="rect">
            <a:avLst/>
          </a:prstGeom>
        </p:spPr>
      </p:pic>
      <p:pic>
        <p:nvPicPr>
          <p:cNvPr id="11" name="Picture 10">
            <a:extLst>
              <a:ext uri="{FF2B5EF4-FFF2-40B4-BE49-F238E27FC236}">
                <a16:creationId xmlns:a16="http://schemas.microsoft.com/office/drawing/2014/main" id="{F1C685CD-849E-A1FB-C9FA-FB9236AA712A}"/>
              </a:ext>
            </a:extLst>
          </p:cNvPr>
          <p:cNvPicPr>
            <a:picLocks noChangeAspect="1"/>
          </p:cNvPicPr>
          <p:nvPr/>
        </p:nvPicPr>
        <p:blipFill rotWithShape="1">
          <a:blip r:embed="rId4"/>
          <a:srcRect l="17500" t="50000" r="22593" b="42593"/>
          <a:stretch/>
        </p:blipFill>
        <p:spPr>
          <a:xfrm>
            <a:off x="541867" y="4004992"/>
            <a:ext cx="8186462" cy="569383"/>
          </a:xfrm>
          <a:prstGeom prst="rect">
            <a:avLst/>
          </a:prstGeom>
        </p:spPr>
      </p:pic>
      <p:sp>
        <p:nvSpPr>
          <p:cNvPr id="14" name="TextBox 13">
            <a:extLst>
              <a:ext uri="{FF2B5EF4-FFF2-40B4-BE49-F238E27FC236}">
                <a16:creationId xmlns:a16="http://schemas.microsoft.com/office/drawing/2014/main" id="{90E204F8-2D21-AE7C-EA7D-DD208E535A5E}"/>
              </a:ext>
            </a:extLst>
          </p:cNvPr>
          <p:cNvSpPr txBox="1"/>
          <p:nvPr/>
        </p:nvSpPr>
        <p:spPr>
          <a:xfrm>
            <a:off x="1816100" y="3335270"/>
            <a:ext cx="4665132" cy="307777"/>
          </a:xfrm>
          <a:prstGeom prst="rect">
            <a:avLst/>
          </a:prstGeom>
          <a:noFill/>
        </p:spPr>
        <p:txBody>
          <a:bodyPr wrap="square">
            <a:spAutoFit/>
          </a:bodyPr>
          <a:lstStyle/>
          <a:p>
            <a:r>
              <a:rPr lang="en-US" dirty="0">
                <a:solidFill>
                  <a:srgbClr val="FFC000"/>
                </a:solidFill>
                <a:latin typeface="Muli"/>
              </a:rPr>
              <a:t>It is also possible to do something similar using a </a:t>
            </a:r>
            <a:r>
              <a:rPr lang="en-US" dirty="0" err="1">
                <a:solidFill>
                  <a:srgbClr val="FFC000"/>
                </a:solidFill>
                <a:latin typeface="Muli"/>
              </a:rPr>
              <a:t>pivot_table</a:t>
            </a:r>
            <a:r>
              <a:rPr lang="en-US" dirty="0">
                <a:solidFill>
                  <a:srgbClr val="FFC000"/>
                </a:solidFill>
                <a:latin typeface="Muli"/>
              </a:rPr>
              <a:t> :</a:t>
            </a:r>
            <a:endParaRPr lang="en-CA" dirty="0">
              <a:solidFill>
                <a:srgbClr val="FFC000"/>
              </a:solidFill>
              <a:latin typeface="Muli"/>
            </a:endParaRPr>
          </a:p>
        </p:txBody>
      </p:sp>
    </p:spTree>
    <p:extLst>
      <p:ext uri="{BB962C8B-B14F-4D97-AF65-F5344CB8AC3E}">
        <p14:creationId xmlns:p14="http://schemas.microsoft.com/office/powerpoint/2010/main" val="1347511096"/>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674574" y="68814"/>
            <a:ext cx="6528741" cy="645300"/>
          </a:xfrm>
          <a:prstGeom prst="rect">
            <a:avLst/>
          </a:prstGeom>
        </p:spPr>
        <p:txBody>
          <a:bodyPr lIns="91425" tIns="91425" rIns="91425" bIns="91425" anchor="b" anchorCtr="0">
            <a:noAutofit/>
          </a:bodyPr>
          <a:lstStyle/>
          <a:p>
            <a:pPr lvl="0"/>
            <a:r>
              <a:rPr lang="en-US" sz="3200" dirty="0"/>
              <a:t>Pandas Crosstabs</a:t>
            </a:r>
            <a:endParaRPr lang="en" sz="3200" dirty="0"/>
          </a:p>
        </p:txBody>
      </p:sp>
      <p:sp>
        <p:nvSpPr>
          <p:cNvPr id="3" name="TextBox 2">
            <a:extLst>
              <a:ext uri="{FF2B5EF4-FFF2-40B4-BE49-F238E27FC236}">
                <a16:creationId xmlns:a16="http://schemas.microsoft.com/office/drawing/2014/main" id="{6FE3D493-1727-695C-5A76-BEB82441099F}"/>
              </a:ext>
            </a:extLst>
          </p:cNvPr>
          <p:cNvSpPr txBox="1"/>
          <p:nvPr/>
        </p:nvSpPr>
        <p:spPr>
          <a:xfrm>
            <a:off x="1805516" y="819659"/>
            <a:ext cx="7243233" cy="1384995"/>
          </a:xfrm>
          <a:prstGeom prst="rect">
            <a:avLst/>
          </a:prstGeom>
          <a:noFill/>
        </p:spPr>
        <p:txBody>
          <a:bodyPr wrap="square">
            <a:spAutoFit/>
          </a:bodyPr>
          <a:lstStyle/>
          <a:p>
            <a:r>
              <a:rPr lang="en-US" dirty="0">
                <a:solidFill>
                  <a:srgbClr val="FFC000"/>
                </a:solidFill>
                <a:latin typeface="Muli"/>
              </a:rPr>
              <a:t>Diving Deeper into the Crosstab</a:t>
            </a:r>
          </a:p>
          <a:p>
            <a:pPr marL="285750" indent="-285750">
              <a:buFont typeface="Arial" panose="020B0604020202020204" pitchFamily="34" charset="0"/>
              <a:buChar char="•"/>
            </a:pPr>
            <a:r>
              <a:rPr lang="en-US" dirty="0">
                <a:solidFill>
                  <a:srgbClr val="FFC000"/>
                </a:solidFill>
                <a:latin typeface="Muli"/>
              </a:rPr>
              <a:t>Now that we have walked through the basic crosstab process, I will explain some of the other useful changes you can make to the output by altering the parameters.</a:t>
            </a:r>
          </a:p>
          <a:p>
            <a:endParaRPr lang="en-US" dirty="0">
              <a:solidFill>
                <a:srgbClr val="FFC000"/>
              </a:solidFill>
              <a:latin typeface="Muli"/>
            </a:endParaRPr>
          </a:p>
          <a:p>
            <a:pPr marL="285750" indent="-285750">
              <a:buFont typeface="Arial" panose="020B0604020202020204" pitchFamily="34" charset="0"/>
              <a:buChar char="•"/>
            </a:pPr>
            <a:r>
              <a:rPr lang="en-US" dirty="0">
                <a:solidFill>
                  <a:srgbClr val="FFC000"/>
                </a:solidFill>
                <a:latin typeface="Muli"/>
              </a:rPr>
              <a:t>One common need in a crosstab is to include subtotals. We can add them using the margins keyword:</a:t>
            </a:r>
            <a:endParaRPr lang="en-CA" dirty="0">
              <a:solidFill>
                <a:srgbClr val="FFC000"/>
              </a:solidFill>
              <a:latin typeface="Muli"/>
            </a:endParaRPr>
          </a:p>
        </p:txBody>
      </p:sp>
      <p:pic>
        <p:nvPicPr>
          <p:cNvPr id="6" name="Picture 5">
            <a:extLst>
              <a:ext uri="{FF2B5EF4-FFF2-40B4-BE49-F238E27FC236}">
                <a16:creationId xmlns:a16="http://schemas.microsoft.com/office/drawing/2014/main" id="{2FD54034-03F6-0E45-593E-D460FBD0398C}"/>
              </a:ext>
            </a:extLst>
          </p:cNvPr>
          <p:cNvPicPr>
            <a:picLocks noChangeAspect="1"/>
          </p:cNvPicPr>
          <p:nvPr/>
        </p:nvPicPr>
        <p:blipFill rotWithShape="1">
          <a:blip r:embed="rId3"/>
          <a:srcRect l="16482" t="64527" r="33796" b="32346"/>
          <a:stretch/>
        </p:blipFill>
        <p:spPr>
          <a:xfrm>
            <a:off x="384368" y="2423584"/>
            <a:ext cx="8375263" cy="296332"/>
          </a:xfrm>
          <a:prstGeom prst="rect">
            <a:avLst/>
          </a:prstGeom>
        </p:spPr>
      </p:pic>
      <p:sp>
        <p:nvSpPr>
          <p:cNvPr id="10" name="TextBox 9">
            <a:extLst>
              <a:ext uri="{FF2B5EF4-FFF2-40B4-BE49-F238E27FC236}">
                <a16:creationId xmlns:a16="http://schemas.microsoft.com/office/drawing/2014/main" id="{DB931688-13C2-1ED5-47B1-A4D2FEAED9E4}"/>
              </a:ext>
            </a:extLst>
          </p:cNvPr>
          <p:cNvSpPr txBox="1"/>
          <p:nvPr/>
        </p:nvSpPr>
        <p:spPr>
          <a:xfrm>
            <a:off x="384367" y="2838103"/>
            <a:ext cx="8234699" cy="738664"/>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FFC000"/>
                </a:solidFill>
                <a:latin typeface="Muli"/>
              </a:rPr>
              <a:t>All of these examples have simply counted the individual occurrences of the data combinations. crosstab allows us to do even more summarization by including values to aggregate. To illustrate this, we can calculate the average curb weight of cars by body style and manufacturer:</a:t>
            </a:r>
            <a:endParaRPr lang="en-CA" dirty="0">
              <a:solidFill>
                <a:srgbClr val="FFC000"/>
              </a:solidFill>
              <a:latin typeface="Muli"/>
            </a:endParaRPr>
          </a:p>
        </p:txBody>
      </p:sp>
      <p:pic>
        <p:nvPicPr>
          <p:cNvPr id="13" name="Picture 12">
            <a:extLst>
              <a:ext uri="{FF2B5EF4-FFF2-40B4-BE49-F238E27FC236}">
                <a16:creationId xmlns:a16="http://schemas.microsoft.com/office/drawing/2014/main" id="{E6CF8208-680B-98F7-6EC0-ED75399C0A73}"/>
              </a:ext>
            </a:extLst>
          </p:cNvPr>
          <p:cNvPicPr>
            <a:picLocks noChangeAspect="1"/>
          </p:cNvPicPr>
          <p:nvPr/>
        </p:nvPicPr>
        <p:blipFill rotWithShape="1">
          <a:blip r:embed="rId4"/>
          <a:srcRect l="17315" t="63210" r="30463" b="32510"/>
          <a:stretch/>
        </p:blipFill>
        <p:spPr>
          <a:xfrm>
            <a:off x="634998" y="4147032"/>
            <a:ext cx="7670802" cy="353618"/>
          </a:xfrm>
          <a:prstGeom prst="rect">
            <a:avLst/>
          </a:prstGeom>
        </p:spPr>
      </p:pic>
    </p:spTree>
    <p:extLst>
      <p:ext uri="{BB962C8B-B14F-4D97-AF65-F5344CB8AC3E}">
        <p14:creationId xmlns:p14="http://schemas.microsoft.com/office/powerpoint/2010/main" val="2511103054"/>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674574" y="68814"/>
            <a:ext cx="6528741" cy="645300"/>
          </a:xfrm>
          <a:prstGeom prst="rect">
            <a:avLst/>
          </a:prstGeom>
        </p:spPr>
        <p:txBody>
          <a:bodyPr lIns="91425" tIns="91425" rIns="91425" bIns="91425" anchor="b" anchorCtr="0">
            <a:noAutofit/>
          </a:bodyPr>
          <a:lstStyle/>
          <a:p>
            <a:pPr lvl="0"/>
            <a:r>
              <a:rPr lang="en-US" sz="3200" dirty="0"/>
              <a:t>Pandas Crosstabs</a:t>
            </a:r>
            <a:endParaRPr lang="en" sz="3200" dirty="0"/>
          </a:p>
        </p:txBody>
      </p:sp>
      <p:sp>
        <p:nvSpPr>
          <p:cNvPr id="3" name="TextBox 2">
            <a:extLst>
              <a:ext uri="{FF2B5EF4-FFF2-40B4-BE49-F238E27FC236}">
                <a16:creationId xmlns:a16="http://schemas.microsoft.com/office/drawing/2014/main" id="{6FE3D493-1727-695C-5A76-BEB82441099F}"/>
              </a:ext>
            </a:extLst>
          </p:cNvPr>
          <p:cNvSpPr txBox="1"/>
          <p:nvPr/>
        </p:nvSpPr>
        <p:spPr>
          <a:xfrm>
            <a:off x="1805516" y="819659"/>
            <a:ext cx="7243233" cy="738664"/>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FFC000"/>
                </a:solidFill>
                <a:latin typeface="Muli"/>
              </a:rPr>
              <a:t>We have seen how to count values and determine averages of values. However, there is another common case of data </a:t>
            </a:r>
            <a:r>
              <a:rPr lang="en-US" dirty="0" err="1">
                <a:solidFill>
                  <a:srgbClr val="FFC000"/>
                </a:solidFill>
                <a:latin typeface="Muli"/>
              </a:rPr>
              <a:t>sumarization</a:t>
            </a:r>
            <a:r>
              <a:rPr lang="en-US" dirty="0">
                <a:solidFill>
                  <a:srgbClr val="FFC000"/>
                </a:solidFill>
                <a:latin typeface="Muli"/>
              </a:rPr>
              <a:t> where we want to understand the percentage of time each combination occurs. This can be accomplished using the normalize parameter:</a:t>
            </a:r>
            <a:endParaRPr lang="en-CA" dirty="0">
              <a:solidFill>
                <a:srgbClr val="FFC000"/>
              </a:solidFill>
              <a:latin typeface="Muli"/>
            </a:endParaRPr>
          </a:p>
        </p:txBody>
      </p:sp>
      <p:pic>
        <p:nvPicPr>
          <p:cNvPr id="5" name="Picture 4">
            <a:extLst>
              <a:ext uri="{FF2B5EF4-FFF2-40B4-BE49-F238E27FC236}">
                <a16:creationId xmlns:a16="http://schemas.microsoft.com/office/drawing/2014/main" id="{C5BFEF5C-6270-3F24-536C-855E035EB6D5}"/>
              </a:ext>
            </a:extLst>
          </p:cNvPr>
          <p:cNvPicPr>
            <a:picLocks noChangeAspect="1"/>
          </p:cNvPicPr>
          <p:nvPr/>
        </p:nvPicPr>
        <p:blipFill rotWithShape="1">
          <a:blip r:embed="rId3"/>
          <a:srcRect l="15483" t="63305" r="50000" b="31521"/>
          <a:stretch/>
        </p:blipFill>
        <p:spPr>
          <a:xfrm>
            <a:off x="1938867" y="1822047"/>
            <a:ext cx="6207205" cy="523220"/>
          </a:xfrm>
          <a:prstGeom prst="rect">
            <a:avLst/>
          </a:prstGeom>
        </p:spPr>
      </p:pic>
      <p:sp>
        <p:nvSpPr>
          <p:cNvPr id="8" name="TextBox 7">
            <a:extLst>
              <a:ext uri="{FF2B5EF4-FFF2-40B4-BE49-F238E27FC236}">
                <a16:creationId xmlns:a16="http://schemas.microsoft.com/office/drawing/2014/main" id="{C5ACD2D6-757A-DF85-5C54-9D7A168BA2CF}"/>
              </a:ext>
            </a:extLst>
          </p:cNvPr>
          <p:cNvSpPr txBox="1"/>
          <p:nvPr/>
        </p:nvSpPr>
        <p:spPr>
          <a:xfrm>
            <a:off x="546100" y="2571750"/>
            <a:ext cx="8242300" cy="52322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C000"/>
                </a:solidFill>
                <a:latin typeface="Muli"/>
              </a:rPr>
              <a:t>The normalize parameter is even smarter because it allows us to perform this summary on just the columns or rows. For example, if we want to see how the body styles are distributed across makes</a:t>
            </a:r>
            <a:r>
              <a:rPr lang="en-US" dirty="0"/>
              <a:t>:</a:t>
            </a:r>
            <a:endParaRPr lang="en-CA" dirty="0"/>
          </a:p>
        </p:txBody>
      </p:sp>
      <p:pic>
        <p:nvPicPr>
          <p:cNvPr id="12" name="Picture 11">
            <a:extLst>
              <a:ext uri="{FF2B5EF4-FFF2-40B4-BE49-F238E27FC236}">
                <a16:creationId xmlns:a16="http://schemas.microsoft.com/office/drawing/2014/main" id="{52361B66-432C-D83B-A904-F7FA18E996BD}"/>
              </a:ext>
            </a:extLst>
          </p:cNvPr>
          <p:cNvPicPr>
            <a:picLocks noChangeAspect="1"/>
          </p:cNvPicPr>
          <p:nvPr/>
        </p:nvPicPr>
        <p:blipFill rotWithShape="1">
          <a:blip r:embed="rId4"/>
          <a:srcRect l="16759" t="36736" r="24537" b="59013"/>
          <a:stretch/>
        </p:blipFill>
        <p:spPr>
          <a:xfrm>
            <a:off x="287866" y="3649132"/>
            <a:ext cx="8619067" cy="351117"/>
          </a:xfrm>
          <a:prstGeom prst="rect">
            <a:avLst/>
          </a:prstGeom>
        </p:spPr>
      </p:pic>
    </p:spTree>
    <p:extLst>
      <p:ext uri="{BB962C8B-B14F-4D97-AF65-F5344CB8AC3E}">
        <p14:creationId xmlns:p14="http://schemas.microsoft.com/office/powerpoint/2010/main" val="2655143969"/>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674574" y="68814"/>
            <a:ext cx="6528741" cy="645300"/>
          </a:xfrm>
          <a:prstGeom prst="rect">
            <a:avLst/>
          </a:prstGeom>
        </p:spPr>
        <p:txBody>
          <a:bodyPr lIns="91425" tIns="91425" rIns="91425" bIns="91425" anchor="b" anchorCtr="0">
            <a:noAutofit/>
          </a:bodyPr>
          <a:lstStyle/>
          <a:p>
            <a:pPr lvl="0"/>
            <a:r>
              <a:rPr lang="en-US" sz="3200" dirty="0"/>
              <a:t>Pandas Crosstabs</a:t>
            </a:r>
            <a:endParaRPr lang="en" sz="3200" dirty="0"/>
          </a:p>
        </p:txBody>
      </p:sp>
      <p:sp>
        <p:nvSpPr>
          <p:cNvPr id="3" name="TextBox 2">
            <a:extLst>
              <a:ext uri="{FF2B5EF4-FFF2-40B4-BE49-F238E27FC236}">
                <a16:creationId xmlns:a16="http://schemas.microsoft.com/office/drawing/2014/main" id="{6FE3D493-1727-695C-5A76-BEB82441099F}"/>
              </a:ext>
            </a:extLst>
          </p:cNvPr>
          <p:cNvSpPr txBox="1"/>
          <p:nvPr/>
        </p:nvSpPr>
        <p:spPr>
          <a:xfrm>
            <a:off x="1805516" y="819659"/>
            <a:ext cx="7243233" cy="1384995"/>
          </a:xfrm>
          <a:prstGeom prst="rect">
            <a:avLst/>
          </a:prstGeom>
          <a:noFill/>
        </p:spPr>
        <p:txBody>
          <a:bodyPr wrap="square">
            <a:spAutoFit/>
          </a:bodyPr>
          <a:lstStyle/>
          <a:p>
            <a:pPr algn="just"/>
            <a:r>
              <a:rPr lang="en-US" dirty="0">
                <a:solidFill>
                  <a:srgbClr val="FFC000"/>
                </a:solidFill>
                <a:latin typeface="Muli"/>
              </a:rPr>
              <a:t>Grouping</a:t>
            </a:r>
          </a:p>
          <a:p>
            <a:pPr marL="285750" indent="-285750" algn="just">
              <a:buFont typeface="Arial" panose="020B0604020202020204" pitchFamily="34" charset="0"/>
              <a:buChar char="•"/>
            </a:pPr>
            <a:r>
              <a:rPr lang="en-US" dirty="0">
                <a:solidFill>
                  <a:srgbClr val="FFC000"/>
                </a:solidFill>
                <a:latin typeface="Muli"/>
              </a:rPr>
              <a:t>One of the most useful features of the crosstab is that you can pass in multiple </a:t>
            </a:r>
            <a:r>
              <a:rPr lang="en-US" dirty="0" err="1">
                <a:solidFill>
                  <a:srgbClr val="FFC000"/>
                </a:solidFill>
                <a:latin typeface="Muli"/>
              </a:rPr>
              <a:t>dataframe</a:t>
            </a:r>
            <a:r>
              <a:rPr lang="en-US" dirty="0">
                <a:solidFill>
                  <a:srgbClr val="FFC000"/>
                </a:solidFill>
                <a:latin typeface="Muli"/>
              </a:rPr>
              <a:t> columns and pandas does all the grouping for you. For instance, if we want to see how the data is distributed by front wheel drive (</a:t>
            </a:r>
            <a:r>
              <a:rPr lang="en-US" dirty="0" err="1">
                <a:solidFill>
                  <a:srgbClr val="FFC000"/>
                </a:solidFill>
                <a:latin typeface="Muli"/>
              </a:rPr>
              <a:t>fwd</a:t>
            </a:r>
            <a:r>
              <a:rPr lang="en-US" dirty="0">
                <a:solidFill>
                  <a:srgbClr val="FFC000"/>
                </a:solidFill>
                <a:latin typeface="Muli"/>
              </a:rPr>
              <a:t>) and rear wheel drive (</a:t>
            </a:r>
            <a:r>
              <a:rPr lang="en-US" dirty="0" err="1">
                <a:solidFill>
                  <a:srgbClr val="FFC000"/>
                </a:solidFill>
                <a:latin typeface="Muli"/>
              </a:rPr>
              <a:t>rwd</a:t>
            </a:r>
            <a:r>
              <a:rPr lang="en-US" dirty="0">
                <a:solidFill>
                  <a:srgbClr val="FFC000"/>
                </a:solidFill>
                <a:latin typeface="Muli"/>
              </a:rPr>
              <a:t>), we can include the </a:t>
            </a:r>
            <a:r>
              <a:rPr lang="en-US" dirty="0" err="1">
                <a:solidFill>
                  <a:srgbClr val="FFC000"/>
                </a:solidFill>
                <a:latin typeface="Muli"/>
              </a:rPr>
              <a:t>drive_wheels</a:t>
            </a:r>
            <a:r>
              <a:rPr lang="en-US" dirty="0">
                <a:solidFill>
                  <a:srgbClr val="FFC000"/>
                </a:solidFill>
                <a:latin typeface="Muli"/>
              </a:rPr>
              <a:t> column by including it in the list of valid columns in the second argument to the crosstab .</a:t>
            </a:r>
            <a:endParaRPr lang="en-CA" dirty="0">
              <a:solidFill>
                <a:srgbClr val="FFC000"/>
              </a:solidFill>
              <a:latin typeface="Muli"/>
            </a:endParaRPr>
          </a:p>
        </p:txBody>
      </p:sp>
      <p:pic>
        <p:nvPicPr>
          <p:cNvPr id="4" name="Picture 3">
            <a:extLst>
              <a:ext uri="{FF2B5EF4-FFF2-40B4-BE49-F238E27FC236}">
                <a16:creationId xmlns:a16="http://schemas.microsoft.com/office/drawing/2014/main" id="{ACCC918B-4AA4-BAD6-44CB-E425C66836B3}"/>
              </a:ext>
            </a:extLst>
          </p:cNvPr>
          <p:cNvPicPr>
            <a:picLocks noChangeAspect="1"/>
          </p:cNvPicPr>
          <p:nvPr/>
        </p:nvPicPr>
        <p:blipFill rotWithShape="1">
          <a:blip r:embed="rId3"/>
          <a:srcRect l="17407" t="63374" r="42222" b="32181"/>
          <a:stretch/>
        </p:blipFill>
        <p:spPr>
          <a:xfrm>
            <a:off x="1112718" y="2352984"/>
            <a:ext cx="6425883" cy="397933"/>
          </a:xfrm>
          <a:prstGeom prst="rect">
            <a:avLst/>
          </a:prstGeom>
        </p:spPr>
      </p:pic>
      <p:sp>
        <p:nvSpPr>
          <p:cNvPr id="7" name="TextBox 6">
            <a:extLst>
              <a:ext uri="{FF2B5EF4-FFF2-40B4-BE49-F238E27FC236}">
                <a16:creationId xmlns:a16="http://schemas.microsoft.com/office/drawing/2014/main" id="{94D8A4E4-1B90-74DE-4FCA-5E04BBF31603}"/>
              </a:ext>
            </a:extLst>
          </p:cNvPr>
          <p:cNvSpPr txBox="1"/>
          <p:nvPr/>
        </p:nvSpPr>
        <p:spPr>
          <a:xfrm>
            <a:off x="2010834" y="2877175"/>
            <a:ext cx="4665132" cy="307777"/>
          </a:xfrm>
          <a:prstGeom prst="rect">
            <a:avLst/>
          </a:prstGeom>
          <a:noFill/>
        </p:spPr>
        <p:txBody>
          <a:bodyPr wrap="square">
            <a:spAutoFit/>
          </a:bodyPr>
          <a:lstStyle/>
          <a:p>
            <a:r>
              <a:rPr lang="en-US" dirty="0">
                <a:solidFill>
                  <a:srgbClr val="FFC000"/>
                </a:solidFill>
                <a:latin typeface="Muli"/>
              </a:rPr>
              <a:t>We can also do the same thing with the index:</a:t>
            </a:r>
            <a:endParaRPr lang="en-CA" dirty="0">
              <a:solidFill>
                <a:srgbClr val="FFC000"/>
              </a:solidFill>
              <a:latin typeface="Muli"/>
            </a:endParaRPr>
          </a:p>
        </p:txBody>
      </p:sp>
      <p:pic>
        <p:nvPicPr>
          <p:cNvPr id="10" name="Picture 9">
            <a:extLst>
              <a:ext uri="{FF2B5EF4-FFF2-40B4-BE49-F238E27FC236}">
                <a16:creationId xmlns:a16="http://schemas.microsoft.com/office/drawing/2014/main" id="{7681BF77-BBF1-D32D-C50F-6426D15A6232}"/>
              </a:ext>
            </a:extLst>
          </p:cNvPr>
          <p:cNvPicPr>
            <a:picLocks noChangeAspect="1"/>
          </p:cNvPicPr>
          <p:nvPr/>
        </p:nvPicPr>
        <p:blipFill rotWithShape="1">
          <a:blip r:embed="rId4"/>
          <a:srcRect l="17037" t="55673" r="32777" b="32794"/>
          <a:stretch/>
        </p:blipFill>
        <p:spPr>
          <a:xfrm>
            <a:off x="953958" y="3370479"/>
            <a:ext cx="7236084" cy="950790"/>
          </a:xfrm>
          <a:prstGeom prst="rect">
            <a:avLst/>
          </a:prstGeom>
        </p:spPr>
      </p:pic>
      <p:sp>
        <p:nvSpPr>
          <p:cNvPr id="13" name="TextBox 12">
            <a:extLst>
              <a:ext uri="{FF2B5EF4-FFF2-40B4-BE49-F238E27FC236}">
                <a16:creationId xmlns:a16="http://schemas.microsoft.com/office/drawing/2014/main" id="{29A9FE4D-0791-FEF4-04B9-7B5B721E1D09}"/>
              </a:ext>
            </a:extLst>
          </p:cNvPr>
          <p:cNvSpPr txBox="1"/>
          <p:nvPr/>
        </p:nvSpPr>
        <p:spPr>
          <a:xfrm>
            <a:off x="186266" y="4352951"/>
            <a:ext cx="8957733" cy="738664"/>
          </a:xfrm>
          <a:prstGeom prst="rect">
            <a:avLst/>
          </a:prstGeom>
          <a:noFill/>
        </p:spPr>
        <p:txBody>
          <a:bodyPr wrap="square">
            <a:spAutoFit/>
          </a:bodyPr>
          <a:lstStyle/>
          <a:p>
            <a:r>
              <a:rPr lang="en-US" dirty="0">
                <a:solidFill>
                  <a:srgbClr val="FFC000"/>
                </a:solidFill>
                <a:latin typeface="Muli"/>
              </a:rPr>
              <a:t>We used </a:t>
            </a:r>
            <a:r>
              <a:rPr lang="en-US" dirty="0" err="1">
                <a:solidFill>
                  <a:srgbClr val="FFC000"/>
                </a:solidFill>
                <a:latin typeface="Muli"/>
              </a:rPr>
              <a:t>dropna</a:t>
            </a:r>
            <a:r>
              <a:rPr lang="en-US" dirty="0">
                <a:solidFill>
                  <a:srgbClr val="FFC000"/>
                </a:solidFill>
                <a:latin typeface="Muli"/>
              </a:rPr>
              <a:t>=False at the end of the function call. The reason I included this is that I wanted to make sure to include all the rows and columns even if they had all 0’s. If I did not include it, then the final Volvo, two door row would have been omitted from the table</a:t>
            </a:r>
            <a:r>
              <a:rPr lang="en-US" dirty="0"/>
              <a:t>.</a:t>
            </a:r>
            <a:endParaRPr lang="en-CA" dirty="0"/>
          </a:p>
        </p:txBody>
      </p:sp>
    </p:spTree>
    <p:extLst>
      <p:ext uri="{BB962C8B-B14F-4D97-AF65-F5344CB8AC3E}">
        <p14:creationId xmlns:p14="http://schemas.microsoft.com/office/powerpoint/2010/main" val="90783886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59141" y="0"/>
            <a:ext cx="6528741" cy="645300"/>
          </a:xfrm>
          <a:prstGeom prst="rect">
            <a:avLst/>
          </a:prstGeom>
        </p:spPr>
        <p:txBody>
          <a:bodyPr lIns="91425" tIns="91425" rIns="91425" bIns="91425" anchor="b" anchorCtr="0">
            <a:noAutofit/>
          </a:bodyPr>
          <a:lstStyle/>
          <a:p>
            <a:pPr lvl="0"/>
            <a:r>
              <a:rPr lang="en-US" sz="3200" dirty="0"/>
              <a:t>Pandas Crosstabs</a:t>
            </a:r>
            <a:endParaRPr lang="en" sz="3200" dirty="0"/>
          </a:p>
        </p:txBody>
      </p:sp>
      <p:sp>
        <p:nvSpPr>
          <p:cNvPr id="3" name="TextBox 2">
            <a:extLst>
              <a:ext uri="{FF2B5EF4-FFF2-40B4-BE49-F238E27FC236}">
                <a16:creationId xmlns:a16="http://schemas.microsoft.com/office/drawing/2014/main" id="{6FE3D493-1727-695C-5A76-BEB82441099F}"/>
              </a:ext>
            </a:extLst>
          </p:cNvPr>
          <p:cNvSpPr txBox="1"/>
          <p:nvPr/>
        </p:nvSpPr>
        <p:spPr>
          <a:xfrm>
            <a:off x="1644649" y="1077351"/>
            <a:ext cx="7243233" cy="1815882"/>
          </a:xfrm>
          <a:prstGeom prst="rect">
            <a:avLst/>
          </a:prstGeom>
          <a:noFill/>
        </p:spPr>
        <p:txBody>
          <a:bodyPr wrap="square">
            <a:spAutoFit/>
          </a:bodyPr>
          <a:lstStyle/>
          <a:p>
            <a:pPr algn="just"/>
            <a:r>
              <a:rPr lang="en-US" dirty="0">
                <a:solidFill>
                  <a:srgbClr val="FFC000"/>
                </a:solidFill>
                <a:latin typeface="Muli"/>
              </a:rPr>
              <a:t>Visualizing</a:t>
            </a:r>
          </a:p>
          <a:p>
            <a:pPr marL="285750" indent="-285750" algn="just">
              <a:buFont typeface="Arial" panose="020B0604020202020204" pitchFamily="34" charset="0"/>
              <a:buChar char="•"/>
            </a:pPr>
            <a:r>
              <a:rPr lang="en-US" dirty="0">
                <a:solidFill>
                  <a:srgbClr val="FFC000"/>
                </a:solidFill>
                <a:latin typeface="Muli"/>
              </a:rPr>
              <a:t>For the final example, I will bring it all together by showing how the output of the crosstab can be passed to a seaborn heatmap in order to visually summarize the data.</a:t>
            </a:r>
          </a:p>
          <a:p>
            <a:pPr marL="285750" indent="-285750" algn="just">
              <a:buFont typeface="Arial" panose="020B0604020202020204" pitchFamily="34" charset="0"/>
              <a:buChar char="•"/>
            </a:pPr>
            <a:endParaRPr lang="en-US" dirty="0">
              <a:solidFill>
                <a:srgbClr val="FFC000"/>
              </a:solidFill>
              <a:latin typeface="Muli"/>
            </a:endParaRPr>
          </a:p>
          <a:p>
            <a:pPr marL="285750" indent="-285750" algn="just">
              <a:buFont typeface="Arial" panose="020B0604020202020204" pitchFamily="34" charset="0"/>
              <a:buChar char="•"/>
            </a:pPr>
            <a:r>
              <a:rPr lang="en-US" dirty="0">
                <a:solidFill>
                  <a:srgbClr val="FFC000"/>
                </a:solidFill>
                <a:latin typeface="Muli"/>
              </a:rPr>
              <a:t>In our last table, we ended up with a table of 240 values. This is too dense to quickly analyze but if we use a heatmap, we can easily interpret the data. </a:t>
            </a:r>
          </a:p>
          <a:p>
            <a:pPr marL="285750" indent="-285750" algn="just">
              <a:buFont typeface="Arial" panose="020B0604020202020204" pitchFamily="34" charset="0"/>
              <a:buChar char="•"/>
            </a:pPr>
            <a:endParaRPr lang="en-US" dirty="0">
              <a:solidFill>
                <a:srgbClr val="FFC000"/>
              </a:solidFill>
              <a:latin typeface="Muli"/>
            </a:endParaRPr>
          </a:p>
          <a:p>
            <a:pPr marL="285750" indent="-285750" algn="just">
              <a:buFont typeface="Arial" panose="020B0604020202020204" pitchFamily="34" charset="0"/>
              <a:buChar char="•"/>
            </a:pPr>
            <a:r>
              <a:rPr lang="en-US" dirty="0">
                <a:solidFill>
                  <a:srgbClr val="FFC000"/>
                </a:solidFill>
                <a:latin typeface="Muli"/>
              </a:rPr>
              <a:t>Fortunately, seaborn can take the output from the crosstab and visualize it.</a:t>
            </a:r>
          </a:p>
        </p:txBody>
      </p:sp>
      <p:pic>
        <p:nvPicPr>
          <p:cNvPr id="5" name="Picture 4">
            <a:extLst>
              <a:ext uri="{FF2B5EF4-FFF2-40B4-BE49-F238E27FC236}">
                <a16:creationId xmlns:a16="http://schemas.microsoft.com/office/drawing/2014/main" id="{D6715F88-0BFF-1F28-1674-805E639538E4}"/>
              </a:ext>
            </a:extLst>
          </p:cNvPr>
          <p:cNvPicPr>
            <a:picLocks noChangeAspect="1"/>
          </p:cNvPicPr>
          <p:nvPr/>
        </p:nvPicPr>
        <p:blipFill rotWithShape="1">
          <a:blip r:embed="rId3"/>
          <a:srcRect l="17037" t="50000" r="27777" b="43359"/>
          <a:stretch/>
        </p:blipFill>
        <p:spPr>
          <a:xfrm>
            <a:off x="524494" y="3325284"/>
            <a:ext cx="8363388" cy="566136"/>
          </a:xfrm>
          <a:prstGeom prst="rect">
            <a:avLst/>
          </a:prstGeom>
        </p:spPr>
      </p:pic>
    </p:spTree>
    <p:extLst>
      <p:ext uri="{BB962C8B-B14F-4D97-AF65-F5344CB8AC3E}">
        <p14:creationId xmlns:p14="http://schemas.microsoft.com/office/powerpoint/2010/main" val="143980086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59141" y="0"/>
            <a:ext cx="6528741" cy="645300"/>
          </a:xfrm>
          <a:prstGeom prst="rect">
            <a:avLst/>
          </a:prstGeom>
        </p:spPr>
        <p:txBody>
          <a:bodyPr lIns="91425" tIns="91425" rIns="91425" bIns="91425" anchor="b" anchorCtr="0">
            <a:noAutofit/>
          </a:bodyPr>
          <a:lstStyle/>
          <a:p>
            <a:pPr lvl="0"/>
            <a:r>
              <a:rPr lang="en-US" sz="3200" dirty="0"/>
              <a:t>Pandas Crosstabs</a:t>
            </a:r>
            <a:endParaRPr lang="en" sz="3200" dirty="0"/>
          </a:p>
        </p:txBody>
      </p:sp>
      <p:sp>
        <p:nvSpPr>
          <p:cNvPr id="3" name="TextBox 2">
            <a:extLst>
              <a:ext uri="{FF2B5EF4-FFF2-40B4-BE49-F238E27FC236}">
                <a16:creationId xmlns:a16="http://schemas.microsoft.com/office/drawing/2014/main" id="{6FE3D493-1727-695C-5A76-BEB82441099F}"/>
              </a:ext>
            </a:extLst>
          </p:cNvPr>
          <p:cNvSpPr txBox="1"/>
          <p:nvPr/>
        </p:nvSpPr>
        <p:spPr>
          <a:xfrm>
            <a:off x="397722" y="1813820"/>
            <a:ext cx="2537884" cy="2462213"/>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FFC000"/>
                </a:solidFill>
                <a:latin typeface="Muli"/>
              </a:rPr>
              <a:t>This heatmap is the output of the code in the previous slide.</a:t>
            </a:r>
          </a:p>
          <a:p>
            <a:pPr marL="285750" indent="-285750" algn="just">
              <a:buFont typeface="Arial" panose="020B0604020202020204" pitchFamily="34" charset="0"/>
              <a:buChar char="•"/>
            </a:pPr>
            <a:endParaRPr lang="en-US" dirty="0">
              <a:solidFill>
                <a:srgbClr val="FFC000"/>
              </a:solidFill>
              <a:latin typeface="Muli"/>
            </a:endParaRPr>
          </a:p>
          <a:p>
            <a:pPr marL="285750" indent="-285750" algn="just">
              <a:buFont typeface="Arial" panose="020B0604020202020204" pitchFamily="34" charset="0"/>
              <a:buChar char="•"/>
            </a:pPr>
            <a:r>
              <a:rPr lang="en-US" dirty="0">
                <a:solidFill>
                  <a:srgbClr val="FFC000"/>
                </a:solidFill>
                <a:latin typeface="Muli"/>
              </a:rPr>
              <a:t>One of the really useful aspects of this approach is that seaborn collapses the grouped column and row names so that they can be more easily read.</a:t>
            </a:r>
          </a:p>
          <a:p>
            <a:pPr marL="285750" indent="-285750" algn="just">
              <a:buFont typeface="Arial" panose="020B0604020202020204" pitchFamily="34" charset="0"/>
              <a:buChar char="•"/>
            </a:pPr>
            <a:endParaRPr lang="en-US" dirty="0">
              <a:solidFill>
                <a:srgbClr val="FFC000"/>
              </a:solidFill>
              <a:latin typeface="Muli"/>
            </a:endParaRPr>
          </a:p>
        </p:txBody>
      </p:sp>
      <p:pic>
        <p:nvPicPr>
          <p:cNvPr id="2" name="Picture 1">
            <a:extLst>
              <a:ext uri="{FF2B5EF4-FFF2-40B4-BE49-F238E27FC236}">
                <a16:creationId xmlns:a16="http://schemas.microsoft.com/office/drawing/2014/main" id="{D9D21088-764D-F950-368C-946ECDBD58EC}"/>
              </a:ext>
            </a:extLst>
          </p:cNvPr>
          <p:cNvPicPr>
            <a:picLocks noChangeAspect="1"/>
          </p:cNvPicPr>
          <p:nvPr/>
        </p:nvPicPr>
        <p:blipFill>
          <a:blip r:embed="rId3"/>
          <a:stretch>
            <a:fillRect/>
          </a:stretch>
        </p:blipFill>
        <p:spPr>
          <a:xfrm>
            <a:off x="3616748" y="887533"/>
            <a:ext cx="5129530" cy="4095852"/>
          </a:xfrm>
          <a:prstGeom prst="rect">
            <a:avLst/>
          </a:prstGeom>
        </p:spPr>
      </p:pic>
    </p:spTree>
    <p:extLst>
      <p:ext uri="{BB962C8B-B14F-4D97-AF65-F5344CB8AC3E}">
        <p14:creationId xmlns:p14="http://schemas.microsoft.com/office/powerpoint/2010/main" val="232166872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9" name="Shape 1449"/>
          <p:cNvGrpSpPr/>
          <p:nvPr/>
        </p:nvGrpSpPr>
        <p:grpSpPr>
          <a:xfrm flipH="1">
            <a:off x="-188453" y="1015816"/>
            <a:ext cx="1844153" cy="1594438"/>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grpSp>
        <p:nvGrpSpPr>
          <p:cNvPr id="1497" name="Shape 1497"/>
          <p:cNvGrpSpPr/>
          <p:nvPr/>
        </p:nvGrpSpPr>
        <p:grpSpPr>
          <a:xfrm>
            <a:off x="144761" y="1255574"/>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1500" name="Shape 1500"/>
          <p:cNvGrpSpPr/>
          <p:nvPr/>
        </p:nvGrpSpPr>
        <p:grpSpPr>
          <a:xfrm rot="-731900">
            <a:off x="484962" y="343376"/>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grpSp>
      <p:sp>
        <p:nvSpPr>
          <p:cNvPr id="1505" name="Shape 1505"/>
          <p:cNvSpPr/>
          <p:nvPr/>
        </p:nvSpPr>
        <p:spPr>
          <a:xfrm>
            <a:off x="882208" y="2168693"/>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7" name="Shape 1507"/>
          <p:cNvSpPr/>
          <p:nvPr/>
        </p:nvSpPr>
        <p:spPr>
          <a:xfrm rot="2327012">
            <a:off x="470631" y="226739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8" name="Shape 1413"/>
          <p:cNvSpPr txBox="1">
            <a:spLocks noGrp="1"/>
          </p:cNvSpPr>
          <p:nvPr>
            <p:ph type="ctrTitle" idx="4294967295"/>
          </p:nvPr>
        </p:nvSpPr>
        <p:spPr>
          <a:xfrm>
            <a:off x="1754358" y="1256368"/>
            <a:ext cx="7452909" cy="1160462"/>
          </a:xfrm>
          <a:prstGeom prst="rect">
            <a:avLst/>
          </a:prstGeom>
        </p:spPr>
        <p:txBody>
          <a:bodyPr lIns="91425" tIns="91425" rIns="91425" bIns="91425" anchor="b" anchorCtr="0">
            <a:noAutofit/>
          </a:bodyPr>
          <a:lstStyle/>
          <a:p>
            <a:br>
              <a:rPr lang="en" sz="2800" dirty="0"/>
            </a:br>
            <a:br>
              <a:rPr lang="en" sz="2800" dirty="0"/>
            </a:br>
            <a:br>
              <a:rPr lang="en" sz="2800" dirty="0"/>
            </a:br>
            <a:r>
              <a:rPr lang="en-US" sz="2800" dirty="0"/>
              <a:t> </a:t>
            </a:r>
            <a:br>
              <a:rPr lang="en" sz="2800" dirty="0"/>
            </a:br>
            <a:r>
              <a:rPr lang="en-US" altLang="en-US" sz="2800" dirty="0">
                <a:sym typeface="Muli"/>
              </a:rPr>
              <a:t>4.3 </a:t>
            </a:r>
            <a:r>
              <a:rPr lang="en-US" altLang="en-US" sz="2800" dirty="0">
                <a:solidFill>
                  <a:srgbClr val="C6DAEC"/>
                </a:solidFill>
                <a:latin typeface="Muli"/>
                <a:ea typeface="Muli"/>
                <a:cs typeface="Muli"/>
                <a:sym typeface="Muli"/>
              </a:rPr>
              <a:t>Explain advantages and drawbacks of pandas over NumPy</a:t>
            </a:r>
            <a:endParaRPr lang="en" sz="2800" dirty="0"/>
          </a:p>
        </p:txBody>
      </p:sp>
    </p:spTree>
    <p:extLst>
      <p:ext uri="{BB962C8B-B14F-4D97-AF65-F5344CB8AC3E}">
        <p14:creationId xmlns:p14="http://schemas.microsoft.com/office/powerpoint/2010/main" val="199268394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772958" y="282382"/>
            <a:ext cx="6528741" cy="566063"/>
          </a:xfrm>
          <a:prstGeom prst="rect">
            <a:avLst/>
          </a:prstGeom>
        </p:spPr>
        <p:txBody>
          <a:bodyPr lIns="91425" tIns="91425" rIns="91425" bIns="91425" anchor="b" anchorCtr="0">
            <a:noAutofit/>
          </a:bodyPr>
          <a:lstStyle/>
          <a:p>
            <a:pPr lvl="0"/>
            <a:r>
              <a:rPr lang="en-US" sz="3200" dirty="0"/>
              <a:t>Advantages and Disadvantages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681951" y="1072909"/>
            <a:ext cx="7253496" cy="267765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bg1"/>
                </a:solidFill>
                <a:latin typeface="Muli"/>
              </a:rPr>
              <a:t>Advantages</a:t>
            </a:r>
          </a:p>
          <a:p>
            <a:pPr marL="742950" lvl="1" indent="-285750">
              <a:buFont typeface="Arial" panose="020B0604020202020204" pitchFamily="34" charset="0"/>
              <a:buChar char="•"/>
            </a:pPr>
            <a:r>
              <a:rPr lang="en-US" altLang="en-US" dirty="0">
                <a:solidFill>
                  <a:srgbClr val="FFC000"/>
                </a:solidFill>
                <a:latin typeface="Muli"/>
              </a:rPr>
              <a:t>High level of abstraction</a:t>
            </a:r>
          </a:p>
          <a:p>
            <a:pPr marL="742950" lvl="1" indent="-285750">
              <a:buFont typeface="Arial" panose="020B0604020202020204" pitchFamily="34" charset="0"/>
              <a:buChar char="•"/>
            </a:pPr>
            <a:r>
              <a:rPr lang="en-US" altLang="en-US" dirty="0">
                <a:solidFill>
                  <a:srgbClr val="FFC000"/>
                </a:solidFill>
                <a:latin typeface="Muli"/>
              </a:rPr>
              <a:t>Less intuition</a:t>
            </a:r>
          </a:p>
          <a:p>
            <a:pPr marL="742950" lvl="1" indent="-285750">
              <a:buFont typeface="Arial" panose="020B0604020202020204" pitchFamily="34" charset="0"/>
              <a:buChar char="•"/>
            </a:pPr>
            <a:r>
              <a:rPr lang="en-US" altLang="en-US" dirty="0">
                <a:solidFill>
                  <a:srgbClr val="FFC000"/>
                </a:solidFill>
                <a:latin typeface="Muli"/>
              </a:rPr>
              <a:t>Faster processing</a:t>
            </a:r>
          </a:p>
          <a:p>
            <a:pPr marL="742950" lvl="1" indent="-285750">
              <a:buFont typeface="Arial" panose="020B0604020202020204" pitchFamily="34" charset="0"/>
              <a:buChar char="•"/>
            </a:pPr>
            <a:r>
              <a:rPr lang="en-US" altLang="en-US" dirty="0">
                <a:solidFill>
                  <a:srgbClr val="FFC000"/>
                </a:solidFill>
                <a:latin typeface="Muli"/>
              </a:rPr>
              <a:t>Easy </a:t>
            </a:r>
            <a:r>
              <a:rPr lang="en-US" altLang="en-US" dirty="0" err="1">
                <a:solidFill>
                  <a:srgbClr val="FFC000"/>
                </a:solidFill>
                <a:latin typeface="Muli"/>
              </a:rPr>
              <a:t>DataFrames</a:t>
            </a:r>
            <a:r>
              <a:rPr lang="en-US" altLang="en-US" dirty="0">
                <a:solidFill>
                  <a:srgbClr val="FFC000"/>
                </a:solidFill>
                <a:latin typeface="Muli"/>
              </a:rPr>
              <a:t> design</a:t>
            </a:r>
          </a:p>
          <a:p>
            <a:pPr marL="742950" lvl="1" indent="-285750">
              <a:buFont typeface="Arial" panose="020B0604020202020204" pitchFamily="34" charset="0"/>
              <a:buChar char="•"/>
            </a:pPr>
            <a:endParaRPr lang="en-US" altLang="en-US" dirty="0">
              <a:solidFill>
                <a:srgbClr val="FFC000"/>
              </a:solidFill>
              <a:latin typeface="Muli"/>
            </a:endParaRPr>
          </a:p>
          <a:p>
            <a:r>
              <a:rPr lang="en-US" altLang="en-US" dirty="0">
                <a:solidFill>
                  <a:schemeClr val="bg1"/>
                </a:solidFill>
                <a:latin typeface="Muli"/>
              </a:rPr>
              <a:t>Disadvantages</a:t>
            </a:r>
          </a:p>
          <a:p>
            <a:pPr marL="742950" lvl="1" indent="-285750">
              <a:buFont typeface="Arial" panose="020B0604020202020204" pitchFamily="34" charset="0"/>
              <a:buChar char="•"/>
            </a:pPr>
            <a:r>
              <a:rPr lang="en-US" altLang="en-US" dirty="0">
                <a:solidFill>
                  <a:srgbClr val="FFC000"/>
                </a:solidFill>
                <a:latin typeface="Muli"/>
              </a:rPr>
              <a:t>Less applicable</a:t>
            </a:r>
          </a:p>
          <a:p>
            <a:pPr marL="742950" lvl="1" indent="-285750">
              <a:buFont typeface="Arial" panose="020B0604020202020204" pitchFamily="34" charset="0"/>
              <a:buChar char="•"/>
            </a:pPr>
            <a:r>
              <a:rPr lang="en-US" altLang="en-US" dirty="0">
                <a:solidFill>
                  <a:srgbClr val="FFC000"/>
                </a:solidFill>
                <a:latin typeface="Muli"/>
              </a:rPr>
              <a:t>More disk space</a:t>
            </a:r>
          </a:p>
          <a:p>
            <a:pPr marL="742950" lvl="1" indent="-285750">
              <a:buFont typeface="Arial" panose="020B0604020202020204" pitchFamily="34" charset="0"/>
              <a:buChar char="•"/>
            </a:pPr>
            <a:r>
              <a:rPr lang="en-US" altLang="en-US" dirty="0">
                <a:solidFill>
                  <a:srgbClr val="FFC000"/>
                </a:solidFill>
                <a:latin typeface="Muli"/>
              </a:rPr>
              <a:t>Performance problems</a:t>
            </a:r>
          </a:p>
          <a:p>
            <a:pPr marL="742950" lvl="1" indent="-285750">
              <a:buFont typeface="Arial" panose="020B0604020202020204" pitchFamily="34" charset="0"/>
              <a:buChar char="•"/>
            </a:pPr>
            <a:r>
              <a:rPr lang="en-US" altLang="en-US" dirty="0">
                <a:solidFill>
                  <a:srgbClr val="FFC000"/>
                </a:solidFill>
                <a:latin typeface="Muli"/>
              </a:rPr>
              <a:t>Hidden complexity</a:t>
            </a:r>
          </a:p>
          <a:p>
            <a:pPr marL="742950" lvl="1" indent="-285750">
              <a:buFont typeface="Arial" panose="020B0604020202020204" pitchFamily="34" charset="0"/>
              <a:buChar char="•"/>
            </a:pPr>
            <a:endParaRPr lang="en-US" altLang="en-US" dirty="0">
              <a:solidFill>
                <a:srgbClr val="FFC000"/>
              </a:solidFill>
              <a:latin typeface="Muli"/>
            </a:endParaRPr>
          </a:p>
        </p:txBody>
      </p:sp>
    </p:spTree>
    <p:extLst>
      <p:ext uri="{BB962C8B-B14F-4D97-AF65-F5344CB8AC3E}">
        <p14:creationId xmlns:p14="http://schemas.microsoft.com/office/powerpoint/2010/main" val="424238142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9" name="Shape 1449"/>
          <p:cNvGrpSpPr/>
          <p:nvPr/>
        </p:nvGrpSpPr>
        <p:grpSpPr>
          <a:xfrm flipH="1">
            <a:off x="-188453" y="1015816"/>
            <a:ext cx="1844153" cy="1594438"/>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grpSp>
        <p:nvGrpSpPr>
          <p:cNvPr id="1497" name="Shape 1497"/>
          <p:cNvGrpSpPr/>
          <p:nvPr/>
        </p:nvGrpSpPr>
        <p:grpSpPr>
          <a:xfrm>
            <a:off x="144761" y="1255574"/>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1500" name="Shape 1500"/>
          <p:cNvGrpSpPr/>
          <p:nvPr/>
        </p:nvGrpSpPr>
        <p:grpSpPr>
          <a:xfrm rot="-731900">
            <a:off x="484962" y="343376"/>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grpSp>
      <p:sp>
        <p:nvSpPr>
          <p:cNvPr id="1505" name="Shape 1505"/>
          <p:cNvSpPr/>
          <p:nvPr/>
        </p:nvSpPr>
        <p:spPr>
          <a:xfrm>
            <a:off x="882208" y="2168693"/>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7" name="Shape 1507"/>
          <p:cNvSpPr/>
          <p:nvPr/>
        </p:nvSpPr>
        <p:spPr>
          <a:xfrm rot="2327012">
            <a:off x="470631" y="226739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8" name="Shape 1413"/>
          <p:cNvSpPr txBox="1">
            <a:spLocks noGrp="1"/>
          </p:cNvSpPr>
          <p:nvPr>
            <p:ph type="ctrTitle" idx="4294967295"/>
          </p:nvPr>
        </p:nvSpPr>
        <p:spPr>
          <a:xfrm>
            <a:off x="1785834" y="1196933"/>
            <a:ext cx="7452909" cy="1160462"/>
          </a:xfrm>
          <a:prstGeom prst="rect">
            <a:avLst/>
          </a:prstGeom>
        </p:spPr>
        <p:txBody>
          <a:bodyPr lIns="91425" tIns="91425" rIns="91425" bIns="91425" anchor="b" anchorCtr="0">
            <a:noAutofit/>
          </a:bodyPr>
          <a:lstStyle/>
          <a:p>
            <a:br>
              <a:rPr lang="en" sz="2800" dirty="0"/>
            </a:br>
            <a:br>
              <a:rPr lang="en" sz="2800" dirty="0"/>
            </a:br>
            <a:br>
              <a:rPr lang="en" sz="2800" dirty="0"/>
            </a:br>
            <a:r>
              <a:rPr lang="en-US" sz="2800" dirty="0"/>
              <a:t> </a:t>
            </a:r>
            <a:br>
              <a:rPr lang="en" sz="2800" dirty="0"/>
            </a:br>
            <a:r>
              <a:rPr lang="en-US" altLang="en-US" sz="2800" dirty="0">
                <a:sym typeface="Muli"/>
              </a:rPr>
              <a:t>4.4 </a:t>
            </a:r>
            <a:r>
              <a:rPr lang="en-US" altLang="en-US" sz="2800" dirty="0">
                <a:solidFill>
                  <a:srgbClr val="C6DAEC"/>
                </a:solidFill>
                <a:latin typeface="Muli"/>
                <a:ea typeface="Muli"/>
                <a:cs typeface="Muli"/>
                <a:sym typeface="Muli"/>
              </a:rPr>
              <a:t>Compute central tendency and dispersion using pandas</a:t>
            </a:r>
            <a:endParaRPr lang="en" sz="2800" dirty="0"/>
          </a:p>
        </p:txBody>
      </p:sp>
    </p:spTree>
    <p:extLst>
      <p:ext uri="{BB962C8B-B14F-4D97-AF65-F5344CB8AC3E}">
        <p14:creationId xmlns:p14="http://schemas.microsoft.com/office/powerpoint/2010/main" val="195269547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664616" y="340031"/>
            <a:ext cx="6528741" cy="566063"/>
          </a:xfrm>
          <a:prstGeom prst="rect">
            <a:avLst/>
          </a:prstGeom>
        </p:spPr>
        <p:txBody>
          <a:bodyPr lIns="91425" tIns="91425" rIns="91425" bIns="91425" anchor="b" anchorCtr="0">
            <a:noAutofit/>
          </a:bodyPr>
          <a:lstStyle/>
          <a:p>
            <a:pPr lvl="0"/>
            <a:r>
              <a:rPr lang="en-US" sz="3200" dirty="0"/>
              <a:t>central tendency and dispersion  </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600504" y="636424"/>
            <a:ext cx="7253496" cy="9541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p:txBody>
      </p:sp>
      <p:pic>
        <p:nvPicPr>
          <p:cNvPr id="11" name="Picture 10">
            <a:extLst>
              <a:ext uri="{FF2B5EF4-FFF2-40B4-BE49-F238E27FC236}">
                <a16:creationId xmlns:a16="http://schemas.microsoft.com/office/drawing/2014/main" id="{637856E6-D161-4B5C-8F7A-0B5F2D189A0E}"/>
              </a:ext>
            </a:extLst>
          </p:cNvPr>
          <p:cNvPicPr>
            <a:picLocks noChangeAspect="1"/>
          </p:cNvPicPr>
          <p:nvPr/>
        </p:nvPicPr>
        <p:blipFill>
          <a:blip r:embed="rId3"/>
          <a:stretch>
            <a:fillRect/>
          </a:stretch>
        </p:blipFill>
        <p:spPr>
          <a:xfrm>
            <a:off x="2260894" y="1055467"/>
            <a:ext cx="4706507" cy="213010"/>
          </a:xfrm>
          <a:prstGeom prst="rect">
            <a:avLst/>
          </a:prstGeom>
        </p:spPr>
      </p:pic>
      <p:pic>
        <p:nvPicPr>
          <p:cNvPr id="13" name="Picture 12" descr="Table&#10;&#10;Description automatically generated">
            <a:extLst>
              <a:ext uri="{FF2B5EF4-FFF2-40B4-BE49-F238E27FC236}">
                <a16:creationId xmlns:a16="http://schemas.microsoft.com/office/drawing/2014/main" id="{25F2784A-AF2A-4050-885E-B9272A959A83}"/>
              </a:ext>
            </a:extLst>
          </p:cNvPr>
          <p:cNvPicPr>
            <a:picLocks noChangeAspect="1"/>
          </p:cNvPicPr>
          <p:nvPr/>
        </p:nvPicPr>
        <p:blipFill>
          <a:blip r:embed="rId4"/>
          <a:stretch>
            <a:fillRect/>
          </a:stretch>
        </p:blipFill>
        <p:spPr>
          <a:xfrm>
            <a:off x="2778735" y="1363869"/>
            <a:ext cx="3517194" cy="2362254"/>
          </a:xfrm>
          <a:prstGeom prst="rect">
            <a:avLst/>
          </a:prstGeom>
        </p:spPr>
      </p:pic>
      <p:pic>
        <p:nvPicPr>
          <p:cNvPr id="15" name="Picture 14">
            <a:extLst>
              <a:ext uri="{FF2B5EF4-FFF2-40B4-BE49-F238E27FC236}">
                <a16:creationId xmlns:a16="http://schemas.microsoft.com/office/drawing/2014/main" id="{EA85C744-408B-440C-8DFF-0F7852016751}"/>
              </a:ext>
            </a:extLst>
          </p:cNvPr>
          <p:cNvPicPr>
            <a:picLocks noChangeAspect="1"/>
          </p:cNvPicPr>
          <p:nvPr/>
        </p:nvPicPr>
        <p:blipFill>
          <a:blip r:embed="rId5"/>
          <a:stretch>
            <a:fillRect/>
          </a:stretch>
        </p:blipFill>
        <p:spPr>
          <a:xfrm>
            <a:off x="3224730" y="3793736"/>
            <a:ext cx="2694538" cy="457954"/>
          </a:xfrm>
          <a:prstGeom prst="rect">
            <a:avLst/>
          </a:prstGeom>
        </p:spPr>
      </p:pic>
      <p:pic>
        <p:nvPicPr>
          <p:cNvPr id="17" name="Picture 16" descr="Text&#10;&#10;Description automatically generated">
            <a:extLst>
              <a:ext uri="{FF2B5EF4-FFF2-40B4-BE49-F238E27FC236}">
                <a16:creationId xmlns:a16="http://schemas.microsoft.com/office/drawing/2014/main" id="{B07FFFD8-DFEA-4049-B123-FC300E8BB579}"/>
              </a:ext>
            </a:extLst>
          </p:cNvPr>
          <p:cNvPicPr>
            <a:picLocks noChangeAspect="1"/>
          </p:cNvPicPr>
          <p:nvPr/>
        </p:nvPicPr>
        <p:blipFill>
          <a:blip r:embed="rId6"/>
          <a:stretch>
            <a:fillRect/>
          </a:stretch>
        </p:blipFill>
        <p:spPr>
          <a:xfrm>
            <a:off x="3856470" y="4319303"/>
            <a:ext cx="1431059" cy="375546"/>
          </a:xfrm>
          <a:prstGeom prst="rect">
            <a:avLst/>
          </a:prstGeom>
        </p:spPr>
      </p:pic>
    </p:spTree>
    <p:extLst>
      <p:ext uri="{BB962C8B-B14F-4D97-AF65-F5344CB8AC3E}">
        <p14:creationId xmlns:p14="http://schemas.microsoft.com/office/powerpoint/2010/main" val="328140506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1428"/>
        <p:cNvGrpSpPr/>
        <p:nvPr/>
      </p:nvGrpSpPr>
      <p:grpSpPr>
        <a:xfrm>
          <a:off x="0" y="0"/>
          <a:ext cx="0" cy="0"/>
          <a:chOff x="0" y="0"/>
          <a:chExt cx="0" cy="0"/>
        </a:xfrm>
      </p:grpSpPr>
      <p:sp>
        <p:nvSpPr>
          <p:cNvPr id="1431" name="Shape 1431"/>
          <p:cNvSpPr txBox="1"/>
          <p:nvPr/>
        </p:nvSpPr>
        <p:spPr>
          <a:xfrm>
            <a:off x="409575" y="2606040"/>
            <a:ext cx="982472" cy="842160"/>
          </a:xfrm>
          <a:prstGeom prst="rect">
            <a:avLst/>
          </a:prstGeom>
          <a:noFill/>
          <a:ln>
            <a:noFill/>
          </a:ln>
        </p:spPr>
        <p:txBody>
          <a:bodyPr lIns="91425" tIns="91425" rIns="91425" bIns="91425" anchor="ctr" anchorCtr="0">
            <a:noAutofit/>
          </a:bodyPr>
          <a:lstStyle/>
          <a:p>
            <a:pPr lvl="0" algn="ctr">
              <a:spcBef>
                <a:spcPts val="0"/>
              </a:spcBef>
              <a:buNone/>
            </a:pPr>
            <a:endParaRPr lang="en" sz="4800" b="1" u="sng" dirty="0">
              <a:solidFill>
                <a:srgbClr val="FFFFFF"/>
              </a:solidFill>
              <a:latin typeface="Nixie One"/>
              <a:ea typeface="Nixie One"/>
              <a:cs typeface="Nixie One"/>
              <a:sym typeface="Nixie One"/>
            </a:endParaRPr>
          </a:p>
        </p:txBody>
      </p:sp>
      <p:sp>
        <p:nvSpPr>
          <p:cNvPr id="10" name="Rectangle 9"/>
          <p:cNvSpPr/>
          <p:nvPr/>
        </p:nvSpPr>
        <p:spPr>
          <a:xfrm>
            <a:off x="2438381" y="2155538"/>
            <a:ext cx="6600687" cy="2154436"/>
          </a:xfrm>
          <a:prstGeom prst="rect">
            <a:avLst/>
          </a:prstGeom>
        </p:spPr>
        <p:txBody>
          <a:bodyPr wrap="square">
            <a:spAutoFit/>
          </a:bodyPr>
          <a:lstStyle/>
          <a:p>
            <a:pPr>
              <a:buClr>
                <a:srgbClr val="19BBD5"/>
              </a:buClr>
              <a:buSzPct val="100000"/>
            </a:pPr>
            <a:r>
              <a:rPr lang="en-US" sz="1600" dirty="0">
                <a:solidFill>
                  <a:srgbClr val="19BBD5"/>
                </a:solidFill>
                <a:latin typeface="Nixie One"/>
                <a:ea typeface="Nixie One"/>
                <a:cs typeface="Nixie One"/>
                <a:sym typeface="Nixie One"/>
              </a:rPr>
              <a:t>Major Topics</a:t>
            </a:r>
            <a:r>
              <a:rPr lang="en-US" sz="1800" dirty="0">
                <a:solidFill>
                  <a:srgbClr val="19BBD5"/>
                </a:solidFill>
                <a:latin typeface="Nixie One"/>
                <a:ea typeface="Nixie One"/>
                <a:cs typeface="Nixie One"/>
                <a:sym typeface="Nixie One"/>
              </a:rPr>
              <a:t>:</a:t>
            </a:r>
          </a:p>
          <a:p>
            <a:pPr>
              <a:buClr>
                <a:srgbClr val="19BBD5"/>
              </a:buClr>
              <a:buSzPct val="100000"/>
            </a:pPr>
            <a:r>
              <a:rPr lang="en-US" sz="1800" dirty="0">
                <a:solidFill>
                  <a:srgbClr val="19BBD5"/>
                </a:solidFill>
                <a:latin typeface="Nixie One"/>
                <a:ea typeface="Nixie One"/>
                <a:cs typeface="Nixie One"/>
                <a:sym typeface="Nixie One"/>
              </a:rPr>
              <a:t>  </a:t>
            </a:r>
          </a:p>
          <a:p>
            <a:pPr marL="285750" indent="-285750">
              <a:buClr>
                <a:srgbClr val="19BBD5"/>
              </a:buClr>
              <a:buFont typeface="Muli"/>
              <a:buChar char="◇"/>
            </a:pPr>
            <a:r>
              <a:rPr lang="en-US" altLang="en-US" dirty="0">
                <a:solidFill>
                  <a:srgbClr val="C6DAEC"/>
                </a:solidFill>
                <a:latin typeface="Muli"/>
                <a:ea typeface="Muli"/>
                <a:cs typeface="Muli"/>
                <a:sym typeface="Muli"/>
              </a:rPr>
              <a:t>4.1 Discuss basic pandas operations</a:t>
            </a:r>
          </a:p>
          <a:p>
            <a:pPr marL="285750" indent="-285750">
              <a:buClr>
                <a:srgbClr val="19BBD5"/>
              </a:buClr>
              <a:buFont typeface="Muli"/>
              <a:buChar char="◇"/>
            </a:pPr>
            <a:r>
              <a:rPr lang="en-US" altLang="en-US" dirty="0">
                <a:solidFill>
                  <a:srgbClr val="C6DAEC"/>
                </a:solidFill>
                <a:latin typeface="Muli"/>
                <a:ea typeface="Muli"/>
                <a:cs typeface="Muli"/>
                <a:sym typeface="Muli"/>
              </a:rPr>
              <a:t>4.2 Pandas </a:t>
            </a:r>
            <a:r>
              <a:rPr lang="en-US" altLang="en-US" dirty="0" err="1">
                <a:solidFill>
                  <a:srgbClr val="C6DAEC"/>
                </a:solidFill>
                <a:latin typeface="Muli"/>
                <a:ea typeface="Muli"/>
                <a:cs typeface="Muli"/>
                <a:sym typeface="Muli"/>
              </a:rPr>
              <a:t>CorssTab</a:t>
            </a:r>
            <a:endParaRPr lang="en-US" altLang="en-US" dirty="0">
              <a:solidFill>
                <a:srgbClr val="C6DAEC"/>
              </a:solidFill>
              <a:latin typeface="Muli"/>
              <a:ea typeface="Muli"/>
              <a:cs typeface="Muli"/>
              <a:sym typeface="Muli"/>
            </a:endParaRPr>
          </a:p>
          <a:p>
            <a:pPr marL="285750" indent="-285750">
              <a:buClr>
                <a:srgbClr val="19BBD5"/>
              </a:buClr>
              <a:buFont typeface="Muli"/>
              <a:buChar char="◇"/>
            </a:pPr>
            <a:r>
              <a:rPr lang="en-US" altLang="en-US" dirty="0">
                <a:solidFill>
                  <a:srgbClr val="C6DAEC"/>
                </a:solidFill>
                <a:latin typeface="Muli"/>
                <a:ea typeface="Muli"/>
                <a:cs typeface="Muli"/>
                <a:sym typeface="Muli"/>
              </a:rPr>
              <a:t>4.3 Explain advantages and drawbacks of pandas over NumPy</a:t>
            </a:r>
          </a:p>
          <a:p>
            <a:pPr marL="285750" indent="-285750">
              <a:buClr>
                <a:srgbClr val="19BBD5"/>
              </a:buClr>
              <a:buFont typeface="Muli"/>
              <a:buChar char="◇"/>
            </a:pPr>
            <a:r>
              <a:rPr lang="en-US" altLang="en-US">
                <a:solidFill>
                  <a:srgbClr val="C6DAEC"/>
                </a:solidFill>
                <a:latin typeface="Muli"/>
                <a:ea typeface="Muli"/>
                <a:cs typeface="Muli"/>
                <a:sym typeface="Muli"/>
              </a:rPr>
              <a:t>4.4 </a:t>
            </a:r>
            <a:r>
              <a:rPr lang="en-US" altLang="en-US" dirty="0">
                <a:solidFill>
                  <a:srgbClr val="C6DAEC"/>
                </a:solidFill>
                <a:latin typeface="Muli"/>
                <a:ea typeface="Muli"/>
                <a:cs typeface="Muli"/>
                <a:sym typeface="Muli"/>
              </a:rPr>
              <a:t>Compute central tendency and dispersion using pandas</a:t>
            </a:r>
          </a:p>
          <a:p>
            <a:pPr marL="285750" indent="-285750">
              <a:buClr>
                <a:srgbClr val="19BBD5"/>
              </a:buClr>
              <a:buFont typeface="Muli"/>
              <a:buChar char="◇"/>
            </a:pPr>
            <a:r>
              <a:rPr lang="en-US" altLang="en-US" dirty="0">
                <a:solidFill>
                  <a:srgbClr val="C6DAEC"/>
                </a:solidFill>
                <a:latin typeface="Muli"/>
                <a:ea typeface="Muli"/>
                <a:cs typeface="Muli"/>
                <a:sym typeface="Muli"/>
              </a:rPr>
              <a:t>4.5 Apply Indexing, Slicing and Iterating using pandas</a:t>
            </a:r>
          </a:p>
          <a:p>
            <a:pPr marL="285750" indent="-285750">
              <a:buClr>
                <a:srgbClr val="19BBD5"/>
              </a:buClr>
              <a:buFont typeface="Muli"/>
              <a:buChar char="◇"/>
            </a:pPr>
            <a:r>
              <a:rPr lang="en-US" altLang="en-US" dirty="0">
                <a:solidFill>
                  <a:srgbClr val="C6DAEC"/>
                </a:solidFill>
                <a:latin typeface="Muli"/>
                <a:ea typeface="Muli"/>
                <a:cs typeface="Muli"/>
                <a:sym typeface="Muli"/>
              </a:rPr>
              <a:t>4.6 Demonstrate advanced pandas operations: Filtering, Sorting and Reshaping</a:t>
            </a:r>
          </a:p>
          <a:p>
            <a:pPr marL="285750" indent="-285750">
              <a:buClr>
                <a:srgbClr val="19BBD5"/>
              </a:buClr>
              <a:buFont typeface="Muli"/>
              <a:buChar char="◇"/>
            </a:pPr>
            <a:endParaRPr lang="en-US" altLang="en-US" dirty="0">
              <a:solidFill>
                <a:srgbClr val="C6DAEC"/>
              </a:solidFill>
              <a:latin typeface="Muli"/>
              <a:ea typeface="Muli"/>
              <a:cs typeface="Muli"/>
              <a:sym typeface="Muli"/>
            </a:endParaRPr>
          </a:p>
        </p:txBody>
      </p:sp>
      <p:sp>
        <p:nvSpPr>
          <p:cNvPr id="2" name="Title 1"/>
          <p:cNvSpPr>
            <a:spLocks noGrp="1"/>
          </p:cNvSpPr>
          <p:nvPr>
            <p:ph type="ctrTitle"/>
          </p:nvPr>
        </p:nvSpPr>
        <p:spPr>
          <a:xfrm>
            <a:off x="2384328" y="775709"/>
            <a:ext cx="6190464" cy="1159799"/>
          </a:xfrm>
        </p:spPr>
        <p:txBody>
          <a:bodyPr/>
          <a:lstStyle/>
          <a:p>
            <a:r>
              <a:rPr lang="en-US" sz="2400" b="1" dirty="0"/>
              <a:t>Lecture4</a:t>
            </a:r>
            <a:br>
              <a:rPr lang="en-US" sz="2400" b="1" dirty="0"/>
            </a:br>
            <a:endParaRPr lang="en-US" sz="2400" b="1" dirty="0"/>
          </a:p>
        </p:txBody>
      </p:sp>
    </p:spTree>
  </p:cSld>
  <p:clrMapOvr>
    <a:overrideClrMapping bg1="lt1" tx1="dk1" bg2="dk2" tx2="lt2" accent1="accent1" accent2="accent2" accent3="accent3" accent4="accent4" accent5="accent5" accent6="accent6" hlink="hlink" folHlink="folHlink"/>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664616" y="340031"/>
            <a:ext cx="6528741" cy="566063"/>
          </a:xfrm>
          <a:prstGeom prst="rect">
            <a:avLst/>
          </a:prstGeom>
        </p:spPr>
        <p:txBody>
          <a:bodyPr lIns="91425" tIns="91425" rIns="91425" bIns="91425" anchor="b" anchorCtr="0">
            <a:noAutofit/>
          </a:bodyPr>
          <a:lstStyle/>
          <a:p>
            <a:pPr lvl="0"/>
            <a:r>
              <a:rPr lang="en-US" sz="3200" dirty="0"/>
              <a:t>central tendency and dispersion  </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600504" y="636424"/>
            <a:ext cx="7253496" cy="9541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p:txBody>
      </p:sp>
      <p:sp>
        <p:nvSpPr>
          <p:cNvPr id="10" name="Rectangle 9">
            <a:extLst>
              <a:ext uri="{FF2B5EF4-FFF2-40B4-BE49-F238E27FC236}">
                <a16:creationId xmlns:a16="http://schemas.microsoft.com/office/drawing/2014/main" id="{3C458275-C457-435F-8E54-6C34E47CB4F4}"/>
              </a:ext>
            </a:extLst>
          </p:cNvPr>
          <p:cNvSpPr>
            <a:spLocks noChangeArrowheads="1"/>
          </p:cNvSpPr>
          <p:nvPr/>
        </p:nvSpPr>
        <p:spPr bwMode="auto">
          <a:xfrm>
            <a:off x="1476442" y="323445"/>
            <a:ext cx="6905087"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dirty="0">
              <a:solidFill>
                <a:srgbClr val="C6DAEC"/>
              </a:solidFill>
              <a:latin typeface="Muli"/>
              <a:ea typeface="Muli"/>
              <a:cs typeface="Muli"/>
            </a:endParaRPr>
          </a:p>
          <a:p>
            <a:pPr lvl="0"/>
            <a:endParaRPr lang="en-US" altLang="en-US" b="1" dirty="0">
              <a:solidFill>
                <a:srgbClr val="C6DAEC"/>
              </a:solidFill>
              <a:latin typeface="Muli"/>
              <a:ea typeface="Muli"/>
              <a:cs typeface="Muli"/>
            </a:endParaRPr>
          </a:p>
          <a:p>
            <a:pPr marL="742950" lvl="1" indent="-285750">
              <a:buFont typeface="Arial" panose="020B0604020202020204" pitchFamily="34" charset="0"/>
              <a:buChar char="•"/>
            </a:pPr>
            <a:r>
              <a:rPr lang="en-US" altLang="en-US" dirty="0">
                <a:solidFill>
                  <a:srgbClr val="FFC000"/>
                </a:solidFill>
                <a:latin typeface="Muli"/>
              </a:rPr>
              <a:t>Using axis parameter we can have the values per columns (axis=0) and per rows (axis=1). </a:t>
            </a:r>
          </a:p>
          <a:p>
            <a:pPr marL="742950" lvl="1" indent="-285750">
              <a:buFont typeface="Arial" panose="020B0604020202020204" pitchFamily="34" charset="0"/>
              <a:buChar char="•"/>
            </a:pPr>
            <a:r>
              <a:rPr lang="en-US" altLang="en-US" dirty="0">
                <a:solidFill>
                  <a:srgbClr val="FFC000"/>
                </a:solidFill>
                <a:latin typeface="Muli"/>
              </a:rPr>
              <a:t>By default axis=0 is used.</a:t>
            </a:r>
          </a:p>
          <a:p>
            <a:pPr lvl="1"/>
            <a:r>
              <a:rPr lang="en-US" altLang="en-US" b="1" dirty="0">
                <a:solidFill>
                  <a:srgbClr val="C6DAEC"/>
                </a:solidFill>
                <a:latin typeface="Muli"/>
              </a:rPr>
              <a:t>	</a:t>
            </a:r>
            <a:endParaRPr lang="en-US" altLang="en-US" dirty="0">
              <a:solidFill>
                <a:srgbClr val="FFC000"/>
              </a:solidFill>
              <a:latin typeface="Muli"/>
            </a:endParaRPr>
          </a:p>
          <a:p>
            <a:pPr lvl="1" eaLnBrk="1" hangingPunct="1"/>
            <a:endParaRPr lang="en-US" altLang="en-US" dirty="0">
              <a:solidFill>
                <a:srgbClr val="FFC000"/>
              </a:solidFill>
              <a:latin typeface="Muli"/>
            </a:endParaRPr>
          </a:p>
          <a:p>
            <a:pPr lvl="0"/>
            <a:endParaRPr lang="en-US" altLang="en-US" b="1" dirty="0">
              <a:solidFill>
                <a:srgbClr val="C6DAEC"/>
              </a:solidFill>
              <a:latin typeface="Muli"/>
            </a:endParaRPr>
          </a:p>
          <a:p>
            <a:pPr lvl="0"/>
            <a:endParaRPr lang="en-US" altLang="en-US" b="1" dirty="0">
              <a:solidFill>
                <a:srgbClr val="C6DAEC"/>
              </a:solidFill>
              <a:latin typeface="Muli"/>
            </a:endParaRPr>
          </a:p>
          <a:p>
            <a:pPr lvl="0"/>
            <a:endParaRPr lang="en-US" altLang="en-US" b="1" dirty="0">
              <a:solidFill>
                <a:srgbClr val="C6DAEC"/>
              </a:solidFill>
              <a:latin typeface="Muli"/>
            </a:endParaRPr>
          </a:p>
          <a:p>
            <a:pPr lvl="0"/>
            <a:endParaRPr lang="en-US" altLang="en-US" b="1" dirty="0">
              <a:solidFill>
                <a:srgbClr val="C6DAEC"/>
              </a:solidFill>
              <a:latin typeface="Muli"/>
            </a:endParaRPr>
          </a:p>
          <a:p>
            <a:pPr lvl="0"/>
            <a:endParaRPr lang="en-US" altLang="en-US" b="1" dirty="0">
              <a:solidFill>
                <a:srgbClr val="C6DAEC"/>
              </a:solidFill>
              <a:latin typeface="Muli"/>
            </a:endParaRPr>
          </a:p>
          <a:p>
            <a:pPr lvl="0"/>
            <a:endParaRPr lang="en-US" altLang="en-US" b="1" dirty="0">
              <a:solidFill>
                <a:srgbClr val="C6DAEC"/>
              </a:solidFill>
              <a:latin typeface="Muli"/>
              <a:ea typeface="Muli"/>
              <a:cs typeface="Muli"/>
            </a:endParaRPr>
          </a:p>
          <a:p>
            <a:pPr lvl="0"/>
            <a:endParaRPr lang="en-US" altLang="en-US" b="1" dirty="0">
              <a:solidFill>
                <a:srgbClr val="C6DAEC"/>
              </a:solidFill>
              <a:latin typeface="Muli"/>
              <a:ea typeface="Muli"/>
              <a:cs typeface="Muli"/>
            </a:endParaRPr>
          </a:p>
          <a:p>
            <a:pPr lvl="0"/>
            <a:endParaRPr lang="en-US" altLang="en-US" b="1" dirty="0">
              <a:solidFill>
                <a:srgbClr val="C6DAEC"/>
              </a:solidFill>
              <a:latin typeface="Muli"/>
              <a:ea typeface="Muli"/>
              <a:cs typeface="Muli"/>
            </a:endParaRPr>
          </a:p>
        </p:txBody>
      </p:sp>
      <p:pic>
        <p:nvPicPr>
          <p:cNvPr id="5" name="Picture 4" descr="Text&#10;&#10;Description automatically generated">
            <a:extLst>
              <a:ext uri="{FF2B5EF4-FFF2-40B4-BE49-F238E27FC236}">
                <a16:creationId xmlns:a16="http://schemas.microsoft.com/office/drawing/2014/main" id="{AACE1A93-31BA-4207-A8C5-0AAFC044FA71}"/>
              </a:ext>
            </a:extLst>
          </p:cNvPr>
          <p:cNvPicPr>
            <a:picLocks noChangeAspect="1"/>
          </p:cNvPicPr>
          <p:nvPr/>
        </p:nvPicPr>
        <p:blipFill>
          <a:blip r:embed="rId3"/>
          <a:stretch>
            <a:fillRect/>
          </a:stretch>
        </p:blipFill>
        <p:spPr>
          <a:xfrm>
            <a:off x="3363954" y="1701553"/>
            <a:ext cx="2651281" cy="521876"/>
          </a:xfrm>
          <a:prstGeom prst="rect">
            <a:avLst/>
          </a:prstGeom>
        </p:spPr>
      </p:pic>
      <p:pic>
        <p:nvPicPr>
          <p:cNvPr id="8" name="Picture 7">
            <a:extLst>
              <a:ext uri="{FF2B5EF4-FFF2-40B4-BE49-F238E27FC236}">
                <a16:creationId xmlns:a16="http://schemas.microsoft.com/office/drawing/2014/main" id="{930A8F73-790D-4105-B055-CC6448EEF23A}"/>
              </a:ext>
            </a:extLst>
          </p:cNvPr>
          <p:cNvPicPr>
            <a:picLocks noChangeAspect="1"/>
          </p:cNvPicPr>
          <p:nvPr/>
        </p:nvPicPr>
        <p:blipFill>
          <a:blip r:embed="rId4"/>
          <a:stretch>
            <a:fillRect/>
          </a:stretch>
        </p:blipFill>
        <p:spPr>
          <a:xfrm>
            <a:off x="3270348" y="2384437"/>
            <a:ext cx="2942499" cy="2146251"/>
          </a:xfrm>
          <a:prstGeom prst="rect">
            <a:avLst/>
          </a:prstGeom>
        </p:spPr>
      </p:pic>
    </p:spTree>
    <p:extLst>
      <p:ext uri="{BB962C8B-B14F-4D97-AF65-F5344CB8AC3E}">
        <p14:creationId xmlns:p14="http://schemas.microsoft.com/office/powerpoint/2010/main" val="30525290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9" name="Shape 1449"/>
          <p:cNvGrpSpPr/>
          <p:nvPr/>
        </p:nvGrpSpPr>
        <p:grpSpPr>
          <a:xfrm flipH="1">
            <a:off x="-188453" y="1015816"/>
            <a:ext cx="1844153" cy="1594438"/>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grpSp>
        <p:nvGrpSpPr>
          <p:cNvPr id="1497" name="Shape 1497"/>
          <p:cNvGrpSpPr/>
          <p:nvPr/>
        </p:nvGrpSpPr>
        <p:grpSpPr>
          <a:xfrm>
            <a:off x="144761" y="1255574"/>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1500" name="Shape 1500"/>
          <p:cNvGrpSpPr/>
          <p:nvPr/>
        </p:nvGrpSpPr>
        <p:grpSpPr>
          <a:xfrm rot="-731900">
            <a:off x="484962" y="343376"/>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grpSp>
      <p:sp>
        <p:nvSpPr>
          <p:cNvPr id="1505" name="Shape 1505"/>
          <p:cNvSpPr/>
          <p:nvPr/>
        </p:nvSpPr>
        <p:spPr>
          <a:xfrm>
            <a:off x="882208" y="2168693"/>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7" name="Shape 1507"/>
          <p:cNvSpPr/>
          <p:nvPr/>
        </p:nvSpPr>
        <p:spPr>
          <a:xfrm rot="2327012">
            <a:off x="470631" y="226739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8" name="Shape 1413"/>
          <p:cNvSpPr txBox="1">
            <a:spLocks noGrp="1"/>
          </p:cNvSpPr>
          <p:nvPr>
            <p:ph type="ctrTitle" idx="4294967295"/>
          </p:nvPr>
        </p:nvSpPr>
        <p:spPr>
          <a:xfrm>
            <a:off x="1785834" y="1196933"/>
            <a:ext cx="7452909" cy="1160462"/>
          </a:xfrm>
          <a:prstGeom prst="rect">
            <a:avLst/>
          </a:prstGeom>
        </p:spPr>
        <p:txBody>
          <a:bodyPr lIns="91425" tIns="91425" rIns="91425" bIns="91425" anchor="b" anchorCtr="0">
            <a:noAutofit/>
          </a:bodyPr>
          <a:lstStyle/>
          <a:p>
            <a:br>
              <a:rPr lang="en" sz="2800" dirty="0"/>
            </a:br>
            <a:br>
              <a:rPr lang="en" sz="2800" dirty="0"/>
            </a:br>
            <a:br>
              <a:rPr lang="en" sz="2800" dirty="0"/>
            </a:br>
            <a:r>
              <a:rPr lang="en-US" sz="2800" dirty="0"/>
              <a:t> </a:t>
            </a:r>
            <a:br>
              <a:rPr lang="en" sz="2800" dirty="0"/>
            </a:br>
            <a:r>
              <a:rPr lang="en-US" altLang="en-US" sz="2800" dirty="0">
                <a:sym typeface="Muli"/>
              </a:rPr>
              <a:t>4.5 </a:t>
            </a:r>
            <a:r>
              <a:rPr lang="en-US" altLang="en-US" sz="2800" dirty="0">
                <a:solidFill>
                  <a:srgbClr val="C6DAEC"/>
                </a:solidFill>
                <a:latin typeface="Muli"/>
                <a:ea typeface="Muli"/>
                <a:cs typeface="Muli"/>
                <a:sym typeface="Muli"/>
              </a:rPr>
              <a:t>Apply Indexing, Slicing and Iterating using pandas</a:t>
            </a:r>
            <a:endParaRPr lang="en" sz="2800" dirty="0"/>
          </a:p>
        </p:txBody>
      </p:sp>
    </p:spTree>
    <p:extLst>
      <p:ext uri="{BB962C8B-B14F-4D97-AF65-F5344CB8AC3E}">
        <p14:creationId xmlns:p14="http://schemas.microsoft.com/office/powerpoint/2010/main" val="292580514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312575"/>
            <a:ext cx="7090862" cy="566063"/>
          </a:xfrm>
          <a:prstGeom prst="rect">
            <a:avLst/>
          </a:prstGeom>
        </p:spPr>
        <p:txBody>
          <a:bodyPr lIns="91425" tIns="91425" rIns="91425" bIns="91425" anchor="b" anchorCtr="0">
            <a:noAutofit/>
          </a:bodyPr>
          <a:lstStyle/>
          <a:p>
            <a:pPr lvl="0"/>
            <a:r>
              <a:rPr lang="en-US" sz="3200" dirty="0"/>
              <a:t>Indexing</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704847" y="986974"/>
            <a:ext cx="7253496" cy="267765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altLang="en-US" dirty="0">
                <a:solidFill>
                  <a:srgbClr val="FFC000"/>
                </a:solidFill>
                <a:latin typeface="Muli"/>
              </a:rPr>
              <a:t>We can access columns with the single bracket.</a:t>
            </a:r>
          </a:p>
          <a:p>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r>
              <a:rPr lang="en-US" altLang="en-US" dirty="0">
                <a:solidFill>
                  <a:srgbClr val="FFC000"/>
                </a:solidFill>
                <a:latin typeface="Muli"/>
              </a:rPr>
              <a:t>We can access rows with index numbers, using </a:t>
            </a:r>
            <a:r>
              <a:rPr lang="en-US" altLang="en-US" dirty="0" err="1">
                <a:solidFill>
                  <a:srgbClr val="FFC000"/>
                </a:solidFill>
                <a:latin typeface="Muli"/>
              </a:rPr>
              <a:t>iloc</a:t>
            </a:r>
            <a:r>
              <a:rPr lang="en-US" altLang="en-US" dirty="0">
                <a:solidFill>
                  <a:srgbClr val="FFC000"/>
                </a:solidFill>
                <a:latin typeface="Muli"/>
              </a:rPr>
              <a:t>[]</a:t>
            </a: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r>
              <a:rPr lang="en-US" altLang="en-US" dirty="0">
                <a:solidFill>
                  <a:srgbClr val="FFC000"/>
                </a:solidFill>
                <a:latin typeface="Muli"/>
              </a:rPr>
              <a:t>We can access rows  with index names, using loc[].</a:t>
            </a: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p:txBody>
      </p:sp>
      <p:pic>
        <p:nvPicPr>
          <p:cNvPr id="13" name="Picture 12">
            <a:extLst>
              <a:ext uri="{FF2B5EF4-FFF2-40B4-BE49-F238E27FC236}">
                <a16:creationId xmlns:a16="http://schemas.microsoft.com/office/drawing/2014/main" id="{DBA88CB9-57D2-48C5-9C69-00493F739B40}"/>
              </a:ext>
            </a:extLst>
          </p:cNvPr>
          <p:cNvPicPr>
            <a:picLocks noChangeAspect="1"/>
          </p:cNvPicPr>
          <p:nvPr/>
        </p:nvPicPr>
        <p:blipFill>
          <a:blip r:embed="rId3"/>
          <a:stretch>
            <a:fillRect/>
          </a:stretch>
        </p:blipFill>
        <p:spPr>
          <a:xfrm>
            <a:off x="3431567" y="1338795"/>
            <a:ext cx="3234267" cy="283633"/>
          </a:xfrm>
          <a:prstGeom prst="rect">
            <a:avLst/>
          </a:prstGeom>
        </p:spPr>
      </p:pic>
      <p:pic>
        <p:nvPicPr>
          <p:cNvPr id="17" name="Picture 16">
            <a:extLst>
              <a:ext uri="{FF2B5EF4-FFF2-40B4-BE49-F238E27FC236}">
                <a16:creationId xmlns:a16="http://schemas.microsoft.com/office/drawing/2014/main" id="{DF35F264-B2EB-49D0-9522-21CB4180B70F}"/>
              </a:ext>
            </a:extLst>
          </p:cNvPr>
          <p:cNvPicPr>
            <a:picLocks noChangeAspect="1"/>
          </p:cNvPicPr>
          <p:nvPr/>
        </p:nvPicPr>
        <p:blipFill>
          <a:blip r:embed="rId4"/>
          <a:stretch>
            <a:fillRect/>
          </a:stretch>
        </p:blipFill>
        <p:spPr>
          <a:xfrm>
            <a:off x="3379454" y="2288977"/>
            <a:ext cx="3407833" cy="241300"/>
          </a:xfrm>
          <a:prstGeom prst="rect">
            <a:avLst/>
          </a:prstGeom>
        </p:spPr>
      </p:pic>
      <p:pic>
        <p:nvPicPr>
          <p:cNvPr id="21" name="Picture 20">
            <a:extLst>
              <a:ext uri="{FF2B5EF4-FFF2-40B4-BE49-F238E27FC236}">
                <a16:creationId xmlns:a16="http://schemas.microsoft.com/office/drawing/2014/main" id="{970031F4-7141-4C41-A097-85F34ECC5A0B}"/>
              </a:ext>
            </a:extLst>
          </p:cNvPr>
          <p:cNvPicPr>
            <a:picLocks noChangeAspect="1"/>
          </p:cNvPicPr>
          <p:nvPr/>
        </p:nvPicPr>
        <p:blipFill>
          <a:blip r:embed="rId5"/>
          <a:stretch>
            <a:fillRect/>
          </a:stretch>
        </p:blipFill>
        <p:spPr>
          <a:xfrm>
            <a:off x="2168370" y="3495849"/>
            <a:ext cx="5156200" cy="249767"/>
          </a:xfrm>
          <a:prstGeom prst="rect">
            <a:avLst/>
          </a:prstGeom>
        </p:spPr>
      </p:pic>
      <p:pic>
        <p:nvPicPr>
          <p:cNvPr id="23" name="Picture 22">
            <a:extLst>
              <a:ext uri="{FF2B5EF4-FFF2-40B4-BE49-F238E27FC236}">
                <a16:creationId xmlns:a16="http://schemas.microsoft.com/office/drawing/2014/main" id="{EB351794-1E19-4C9E-B678-EF606DFFAE88}"/>
              </a:ext>
            </a:extLst>
          </p:cNvPr>
          <p:cNvPicPr>
            <a:picLocks noChangeAspect="1"/>
          </p:cNvPicPr>
          <p:nvPr/>
        </p:nvPicPr>
        <p:blipFill>
          <a:blip r:embed="rId6"/>
          <a:stretch>
            <a:fillRect/>
          </a:stretch>
        </p:blipFill>
        <p:spPr>
          <a:xfrm>
            <a:off x="1704847" y="4032792"/>
            <a:ext cx="6227233" cy="262467"/>
          </a:xfrm>
          <a:prstGeom prst="rect">
            <a:avLst/>
          </a:prstGeom>
        </p:spPr>
      </p:pic>
    </p:spTree>
    <p:extLst>
      <p:ext uri="{BB962C8B-B14F-4D97-AF65-F5344CB8AC3E}">
        <p14:creationId xmlns:p14="http://schemas.microsoft.com/office/powerpoint/2010/main" val="144174193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313767"/>
            <a:ext cx="7090862" cy="566063"/>
          </a:xfrm>
          <a:prstGeom prst="rect">
            <a:avLst/>
          </a:prstGeom>
        </p:spPr>
        <p:txBody>
          <a:bodyPr lIns="91425" tIns="91425" rIns="91425" bIns="91425" anchor="b" anchorCtr="0">
            <a:noAutofit/>
          </a:bodyPr>
          <a:lstStyle/>
          <a:p>
            <a:pPr lvl="0"/>
            <a:r>
              <a:rPr lang="en-US" sz="3200" dirty="0"/>
              <a:t>Slicing and Iterating</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742361" y="939089"/>
            <a:ext cx="7253496" cy="310854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altLang="en-US" dirty="0">
                <a:solidFill>
                  <a:srgbClr val="FFC000"/>
                </a:solidFill>
                <a:latin typeface="Muli"/>
              </a:rPr>
              <a:t>We can slice </a:t>
            </a:r>
            <a:r>
              <a:rPr lang="en-US" altLang="en-US" dirty="0" err="1">
                <a:solidFill>
                  <a:srgbClr val="FFC000"/>
                </a:solidFill>
                <a:latin typeface="Muli"/>
              </a:rPr>
              <a:t>dataframes</a:t>
            </a:r>
            <a:r>
              <a:rPr lang="en-US" altLang="en-US" dirty="0">
                <a:solidFill>
                  <a:srgbClr val="FFC000"/>
                </a:solidFill>
                <a:latin typeface="Muli"/>
              </a:rPr>
              <a:t> using loc[] and </a:t>
            </a:r>
            <a:r>
              <a:rPr lang="en-US" altLang="en-US" dirty="0" err="1">
                <a:solidFill>
                  <a:srgbClr val="FFC000"/>
                </a:solidFill>
                <a:latin typeface="Muli"/>
              </a:rPr>
              <a:t>iloc</a:t>
            </a:r>
            <a:r>
              <a:rPr lang="en-US" altLang="en-US" dirty="0">
                <a:solidFill>
                  <a:srgbClr val="FFC000"/>
                </a:solidFill>
                <a:latin typeface="Muli"/>
              </a:rPr>
              <a:t>[].</a:t>
            </a:r>
          </a:p>
          <a:p>
            <a:pPr marL="285750" indent="-285750">
              <a:buFont typeface="Arial" panose="020B0604020202020204" pitchFamily="34" charset="0"/>
              <a:buChar char="•"/>
            </a:pPr>
            <a:endParaRPr lang="en-US" altLang="en-US" dirty="0">
              <a:solidFill>
                <a:srgbClr val="FFC000"/>
              </a:solidFill>
              <a:latin typeface="Muli"/>
            </a:endParaRPr>
          </a:p>
          <a:p>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r>
              <a:rPr lang="en-US" altLang="en-US" dirty="0">
                <a:solidFill>
                  <a:srgbClr val="FFC000"/>
                </a:solidFill>
                <a:latin typeface="Muli"/>
              </a:rPr>
              <a:t>We can use </a:t>
            </a:r>
            <a:r>
              <a:rPr lang="en-US" altLang="en-US" dirty="0" err="1">
                <a:solidFill>
                  <a:srgbClr val="FFC000"/>
                </a:solidFill>
                <a:latin typeface="Muli"/>
              </a:rPr>
              <a:t>iterrows</a:t>
            </a:r>
            <a:r>
              <a:rPr lang="en-US" altLang="en-US" dirty="0">
                <a:solidFill>
                  <a:srgbClr val="FFC000"/>
                </a:solidFill>
                <a:latin typeface="Muli"/>
              </a:rPr>
              <a:t>() to iterate over rows and columns in pandas. </a:t>
            </a: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p:txBody>
      </p:sp>
      <p:pic>
        <p:nvPicPr>
          <p:cNvPr id="12" name="Picture 11">
            <a:extLst>
              <a:ext uri="{FF2B5EF4-FFF2-40B4-BE49-F238E27FC236}">
                <a16:creationId xmlns:a16="http://schemas.microsoft.com/office/drawing/2014/main" id="{FD53F50D-448D-4455-94BE-8469980ED9CE}"/>
              </a:ext>
            </a:extLst>
          </p:cNvPr>
          <p:cNvPicPr>
            <a:picLocks noChangeAspect="1"/>
          </p:cNvPicPr>
          <p:nvPr/>
        </p:nvPicPr>
        <p:blipFill>
          <a:blip r:embed="rId3"/>
          <a:stretch>
            <a:fillRect/>
          </a:stretch>
        </p:blipFill>
        <p:spPr>
          <a:xfrm>
            <a:off x="2728241" y="1408048"/>
            <a:ext cx="4089891" cy="253855"/>
          </a:xfrm>
          <a:prstGeom prst="rect">
            <a:avLst/>
          </a:prstGeom>
        </p:spPr>
      </p:pic>
      <p:pic>
        <p:nvPicPr>
          <p:cNvPr id="18" name="Picture 17">
            <a:extLst>
              <a:ext uri="{FF2B5EF4-FFF2-40B4-BE49-F238E27FC236}">
                <a16:creationId xmlns:a16="http://schemas.microsoft.com/office/drawing/2014/main" id="{0014A794-A0D6-41B3-BC93-D4EB0B6DB8DB}"/>
              </a:ext>
            </a:extLst>
          </p:cNvPr>
          <p:cNvPicPr>
            <a:picLocks noChangeAspect="1"/>
          </p:cNvPicPr>
          <p:nvPr/>
        </p:nvPicPr>
        <p:blipFill>
          <a:blip r:embed="rId4"/>
          <a:stretch>
            <a:fillRect/>
          </a:stretch>
        </p:blipFill>
        <p:spPr>
          <a:xfrm>
            <a:off x="2778442" y="2194510"/>
            <a:ext cx="3834627" cy="501694"/>
          </a:xfrm>
          <a:prstGeom prst="rect">
            <a:avLst/>
          </a:prstGeom>
        </p:spPr>
      </p:pic>
      <p:pic>
        <p:nvPicPr>
          <p:cNvPr id="20" name="Picture 19">
            <a:extLst>
              <a:ext uri="{FF2B5EF4-FFF2-40B4-BE49-F238E27FC236}">
                <a16:creationId xmlns:a16="http://schemas.microsoft.com/office/drawing/2014/main" id="{681AAD85-5B7F-4A81-A4FF-E63DE956E4AE}"/>
              </a:ext>
            </a:extLst>
          </p:cNvPr>
          <p:cNvPicPr>
            <a:picLocks noChangeAspect="1"/>
          </p:cNvPicPr>
          <p:nvPr/>
        </p:nvPicPr>
        <p:blipFill>
          <a:blip r:embed="rId5"/>
          <a:stretch>
            <a:fillRect/>
          </a:stretch>
        </p:blipFill>
        <p:spPr>
          <a:xfrm>
            <a:off x="2211844" y="1803387"/>
            <a:ext cx="4967825" cy="245584"/>
          </a:xfrm>
          <a:prstGeom prst="rect">
            <a:avLst/>
          </a:prstGeom>
        </p:spPr>
      </p:pic>
      <p:pic>
        <p:nvPicPr>
          <p:cNvPr id="22" name="Picture 21" descr="Graphical user interface, application&#10;&#10;Description automatically generated">
            <a:extLst>
              <a:ext uri="{FF2B5EF4-FFF2-40B4-BE49-F238E27FC236}">
                <a16:creationId xmlns:a16="http://schemas.microsoft.com/office/drawing/2014/main" id="{12AFEF00-C93B-4465-9189-080771FACD97}"/>
              </a:ext>
            </a:extLst>
          </p:cNvPr>
          <p:cNvPicPr>
            <a:picLocks noChangeAspect="1"/>
          </p:cNvPicPr>
          <p:nvPr/>
        </p:nvPicPr>
        <p:blipFill>
          <a:blip r:embed="rId6"/>
          <a:stretch>
            <a:fillRect/>
          </a:stretch>
        </p:blipFill>
        <p:spPr>
          <a:xfrm>
            <a:off x="3423583" y="3403209"/>
            <a:ext cx="2873300" cy="754285"/>
          </a:xfrm>
          <a:prstGeom prst="rect">
            <a:avLst/>
          </a:prstGeom>
        </p:spPr>
      </p:pic>
    </p:spTree>
    <p:extLst>
      <p:ext uri="{BB962C8B-B14F-4D97-AF65-F5344CB8AC3E}">
        <p14:creationId xmlns:p14="http://schemas.microsoft.com/office/powerpoint/2010/main" val="291065139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9" name="Shape 1449"/>
          <p:cNvGrpSpPr/>
          <p:nvPr/>
        </p:nvGrpSpPr>
        <p:grpSpPr>
          <a:xfrm flipH="1">
            <a:off x="-188453" y="1015816"/>
            <a:ext cx="1844153" cy="1594438"/>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grpSp>
        <p:nvGrpSpPr>
          <p:cNvPr id="1497" name="Shape 1497"/>
          <p:cNvGrpSpPr/>
          <p:nvPr/>
        </p:nvGrpSpPr>
        <p:grpSpPr>
          <a:xfrm>
            <a:off x="144761" y="1255574"/>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1500" name="Shape 1500"/>
          <p:cNvGrpSpPr/>
          <p:nvPr/>
        </p:nvGrpSpPr>
        <p:grpSpPr>
          <a:xfrm rot="-731900">
            <a:off x="484962" y="343376"/>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grpSp>
      <p:sp>
        <p:nvSpPr>
          <p:cNvPr id="1505" name="Shape 1505"/>
          <p:cNvSpPr/>
          <p:nvPr/>
        </p:nvSpPr>
        <p:spPr>
          <a:xfrm>
            <a:off x="882208" y="2168693"/>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7" name="Shape 1507"/>
          <p:cNvSpPr/>
          <p:nvPr/>
        </p:nvSpPr>
        <p:spPr>
          <a:xfrm rot="2327012">
            <a:off x="470631" y="226739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8" name="Shape 1413"/>
          <p:cNvSpPr txBox="1">
            <a:spLocks noGrp="1"/>
          </p:cNvSpPr>
          <p:nvPr>
            <p:ph type="ctrTitle" idx="4294967295"/>
          </p:nvPr>
        </p:nvSpPr>
        <p:spPr>
          <a:xfrm>
            <a:off x="1785834" y="1196933"/>
            <a:ext cx="7452909" cy="1160462"/>
          </a:xfrm>
          <a:prstGeom prst="rect">
            <a:avLst/>
          </a:prstGeom>
        </p:spPr>
        <p:txBody>
          <a:bodyPr lIns="91425" tIns="91425" rIns="91425" bIns="91425" anchor="b" anchorCtr="0">
            <a:noAutofit/>
          </a:bodyPr>
          <a:lstStyle/>
          <a:p>
            <a:br>
              <a:rPr lang="en" sz="2800" dirty="0"/>
            </a:br>
            <a:br>
              <a:rPr lang="en" sz="2800" dirty="0"/>
            </a:br>
            <a:br>
              <a:rPr lang="en" sz="2800" dirty="0"/>
            </a:br>
            <a:r>
              <a:rPr lang="en-US" sz="2800" dirty="0"/>
              <a:t> </a:t>
            </a:r>
            <a:br>
              <a:rPr lang="en" sz="2800" dirty="0"/>
            </a:br>
            <a:r>
              <a:rPr lang="en-US" altLang="en-US" sz="2800" dirty="0">
                <a:sym typeface="Muli"/>
              </a:rPr>
              <a:t>4.6 </a:t>
            </a:r>
            <a:r>
              <a:rPr lang="en-US" altLang="en-US" sz="2800" dirty="0">
                <a:solidFill>
                  <a:srgbClr val="C6DAEC"/>
                </a:solidFill>
                <a:latin typeface="Muli"/>
                <a:ea typeface="Muli"/>
                <a:cs typeface="Muli"/>
                <a:sym typeface="Muli"/>
              </a:rPr>
              <a:t>Demonstrate advanced pandas operations: Filtering, Sorting and Reshaping</a:t>
            </a:r>
            <a:endParaRPr lang="en" sz="2800" dirty="0"/>
          </a:p>
        </p:txBody>
      </p:sp>
    </p:spTree>
    <p:extLst>
      <p:ext uri="{BB962C8B-B14F-4D97-AF65-F5344CB8AC3E}">
        <p14:creationId xmlns:p14="http://schemas.microsoft.com/office/powerpoint/2010/main" val="12407229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312575"/>
            <a:ext cx="7090862" cy="566063"/>
          </a:xfrm>
          <a:prstGeom prst="rect">
            <a:avLst/>
          </a:prstGeom>
        </p:spPr>
        <p:txBody>
          <a:bodyPr lIns="91425" tIns="91425" rIns="91425" bIns="91425" anchor="b" anchorCtr="0">
            <a:noAutofit/>
          </a:bodyPr>
          <a:lstStyle/>
          <a:p>
            <a:pPr lvl="0"/>
            <a:r>
              <a:rPr lang="en-US" sz="3200" dirty="0"/>
              <a:t>Filtering and Sorting</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602309" y="776733"/>
            <a:ext cx="7253496" cy="28931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altLang="en-US" dirty="0">
                <a:solidFill>
                  <a:srgbClr val="FFC000"/>
                </a:solidFill>
                <a:latin typeface="Muli"/>
              </a:rPr>
              <a:t>We can use the brackets-based conditional filtering.</a:t>
            </a:r>
          </a:p>
          <a:p>
            <a:pPr marL="285750" indent="-285750">
              <a:buFont typeface="Arial" panose="020B0604020202020204" pitchFamily="34" charset="0"/>
              <a:buChar char="•"/>
            </a:pPr>
            <a:endParaRPr lang="en-US" altLang="en-US" dirty="0">
              <a:solidFill>
                <a:srgbClr val="FFC000"/>
              </a:solidFill>
              <a:latin typeface="Muli"/>
            </a:endParaRPr>
          </a:p>
          <a:p>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endParaRPr lang="en-US" altLang="en-US" dirty="0">
              <a:solidFill>
                <a:srgbClr val="FFC000"/>
              </a:solidFill>
              <a:latin typeface="Muli"/>
            </a:endParaRPr>
          </a:p>
          <a:p>
            <a:pPr marL="285750" indent="-285750">
              <a:buFont typeface="Arial" panose="020B0604020202020204" pitchFamily="34" charset="0"/>
              <a:buChar char="•"/>
            </a:pPr>
            <a:r>
              <a:rPr lang="en-US" altLang="en-US" dirty="0">
                <a:solidFill>
                  <a:srgbClr val="FFC000"/>
                </a:solidFill>
                <a:latin typeface="Muli"/>
              </a:rPr>
              <a:t>We can sort a </a:t>
            </a:r>
            <a:r>
              <a:rPr lang="en-US" altLang="en-US" dirty="0" err="1">
                <a:solidFill>
                  <a:srgbClr val="FFC000"/>
                </a:solidFill>
                <a:latin typeface="Muli"/>
              </a:rPr>
              <a:t>dataframe</a:t>
            </a:r>
            <a:r>
              <a:rPr lang="en-US" altLang="en-US" dirty="0">
                <a:solidFill>
                  <a:srgbClr val="FFC000"/>
                </a:solidFill>
                <a:latin typeface="Muli"/>
              </a:rPr>
              <a:t> using </a:t>
            </a:r>
            <a:r>
              <a:rPr lang="en-US" altLang="en-US" dirty="0" err="1">
                <a:solidFill>
                  <a:srgbClr val="FFC000"/>
                </a:solidFill>
                <a:latin typeface="Muli"/>
              </a:rPr>
              <a:t>sort_values</a:t>
            </a:r>
            <a:r>
              <a:rPr lang="en-US" altLang="en-US" dirty="0">
                <a:solidFill>
                  <a:srgbClr val="FFC000"/>
                </a:solidFill>
                <a:latin typeface="Muli"/>
              </a:rPr>
              <a:t>().</a:t>
            </a:r>
          </a:p>
          <a:p>
            <a:pPr marL="285750" indent="-285750">
              <a:buFont typeface="Arial" panose="020B0604020202020204" pitchFamily="34" charset="0"/>
              <a:buChar char="•"/>
            </a:pPr>
            <a:r>
              <a:rPr lang="en-US" altLang="en-US" dirty="0">
                <a:solidFill>
                  <a:srgbClr val="FFC000"/>
                </a:solidFill>
                <a:latin typeface="Muli"/>
              </a:rPr>
              <a:t>We can use “by” parameter to </a:t>
            </a:r>
            <a:r>
              <a:rPr lang="en-US" altLang="en-US" dirty="0" err="1">
                <a:solidFill>
                  <a:srgbClr val="FFC000"/>
                </a:solidFill>
                <a:latin typeface="Muli"/>
              </a:rPr>
              <a:t>specift</a:t>
            </a:r>
            <a:r>
              <a:rPr lang="en-US" altLang="en-US" dirty="0">
                <a:solidFill>
                  <a:srgbClr val="FFC000"/>
                </a:solidFill>
                <a:latin typeface="Muli"/>
              </a:rPr>
              <a:t> the column or columns we want to sort based on.</a:t>
            </a: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pPr marL="285750" indent="-285750">
              <a:buFont typeface="Arial" panose="020B0604020202020204" pitchFamily="34" charset="0"/>
              <a:buChar char="•"/>
            </a:pPr>
            <a:r>
              <a:rPr lang="en-US" altLang="en-US" dirty="0">
                <a:solidFill>
                  <a:srgbClr val="FFC000"/>
                </a:solidFill>
                <a:latin typeface="Muli"/>
              </a:rPr>
              <a:t>We can sort in descending order by setting “ascending” on False. </a:t>
            </a:r>
          </a:p>
          <a:p>
            <a:pPr marL="285750" indent="-285750">
              <a:buFont typeface="Arial" panose="020B0604020202020204" pitchFamily="34" charset="0"/>
              <a:buChar char="•"/>
            </a:pPr>
            <a:endParaRPr lang="en-US" altLang="en-US" dirty="0">
              <a:solidFill>
                <a:srgbClr val="FFC000"/>
              </a:solidFill>
              <a:latin typeface="Muli"/>
            </a:endParaRPr>
          </a:p>
        </p:txBody>
      </p:sp>
      <p:pic>
        <p:nvPicPr>
          <p:cNvPr id="18" name="Picture 17">
            <a:extLst>
              <a:ext uri="{FF2B5EF4-FFF2-40B4-BE49-F238E27FC236}">
                <a16:creationId xmlns:a16="http://schemas.microsoft.com/office/drawing/2014/main" id="{A355891F-BD49-43C5-B0AB-1E7707DC4E2E}"/>
              </a:ext>
            </a:extLst>
          </p:cNvPr>
          <p:cNvPicPr>
            <a:picLocks noChangeAspect="1"/>
          </p:cNvPicPr>
          <p:nvPr/>
        </p:nvPicPr>
        <p:blipFill>
          <a:blip r:embed="rId3"/>
          <a:stretch>
            <a:fillRect/>
          </a:stretch>
        </p:blipFill>
        <p:spPr>
          <a:xfrm>
            <a:off x="1918666" y="1270794"/>
            <a:ext cx="5748505" cy="265869"/>
          </a:xfrm>
          <a:prstGeom prst="rect">
            <a:avLst/>
          </a:prstGeom>
        </p:spPr>
      </p:pic>
      <p:pic>
        <p:nvPicPr>
          <p:cNvPr id="20" name="Picture 19">
            <a:extLst>
              <a:ext uri="{FF2B5EF4-FFF2-40B4-BE49-F238E27FC236}">
                <a16:creationId xmlns:a16="http://schemas.microsoft.com/office/drawing/2014/main" id="{4218B156-56BD-4592-BA56-BA7D06071824}"/>
              </a:ext>
            </a:extLst>
          </p:cNvPr>
          <p:cNvPicPr>
            <a:picLocks noChangeAspect="1"/>
          </p:cNvPicPr>
          <p:nvPr/>
        </p:nvPicPr>
        <p:blipFill>
          <a:blip r:embed="rId4"/>
          <a:stretch>
            <a:fillRect/>
          </a:stretch>
        </p:blipFill>
        <p:spPr>
          <a:xfrm>
            <a:off x="2647858" y="2590704"/>
            <a:ext cx="4623071" cy="292599"/>
          </a:xfrm>
          <a:prstGeom prst="rect">
            <a:avLst/>
          </a:prstGeom>
        </p:spPr>
      </p:pic>
      <p:pic>
        <p:nvPicPr>
          <p:cNvPr id="22" name="Picture 21">
            <a:extLst>
              <a:ext uri="{FF2B5EF4-FFF2-40B4-BE49-F238E27FC236}">
                <a16:creationId xmlns:a16="http://schemas.microsoft.com/office/drawing/2014/main" id="{A687915D-9F69-4B82-8188-2876CFE73D54}"/>
              </a:ext>
            </a:extLst>
          </p:cNvPr>
          <p:cNvPicPr>
            <a:picLocks noChangeAspect="1"/>
          </p:cNvPicPr>
          <p:nvPr/>
        </p:nvPicPr>
        <p:blipFill>
          <a:blip r:embed="rId5"/>
          <a:stretch>
            <a:fillRect/>
          </a:stretch>
        </p:blipFill>
        <p:spPr>
          <a:xfrm>
            <a:off x="2874424" y="3613437"/>
            <a:ext cx="3902915" cy="505171"/>
          </a:xfrm>
          <a:prstGeom prst="rect">
            <a:avLst/>
          </a:prstGeom>
        </p:spPr>
      </p:pic>
    </p:spTree>
    <p:extLst>
      <p:ext uri="{BB962C8B-B14F-4D97-AF65-F5344CB8AC3E}">
        <p14:creationId xmlns:p14="http://schemas.microsoft.com/office/powerpoint/2010/main" val="45571357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312575"/>
            <a:ext cx="7090862" cy="566063"/>
          </a:xfrm>
          <a:prstGeom prst="rect">
            <a:avLst/>
          </a:prstGeom>
        </p:spPr>
        <p:txBody>
          <a:bodyPr lIns="91425" tIns="91425" rIns="91425" bIns="91425" anchor="b" anchorCtr="0">
            <a:noAutofit/>
          </a:bodyPr>
          <a:lstStyle/>
          <a:p>
            <a:pPr lvl="0"/>
            <a:r>
              <a:rPr lang="en-US" sz="3200" dirty="0"/>
              <a:t>Reshaping</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675980" y="755869"/>
            <a:ext cx="7253496" cy="20313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altLang="en-US" dirty="0">
                <a:solidFill>
                  <a:srgbClr val="FFC000"/>
                </a:solidFill>
                <a:latin typeface="Muli"/>
              </a:rPr>
              <a:t>We can use pivot() to reshape a </a:t>
            </a:r>
            <a:r>
              <a:rPr lang="en-US" altLang="en-US" dirty="0" err="1">
                <a:solidFill>
                  <a:srgbClr val="FFC000"/>
                </a:solidFill>
                <a:latin typeface="Muli"/>
              </a:rPr>
              <a:t>dataframe</a:t>
            </a:r>
            <a:r>
              <a:rPr lang="en-US" altLang="en-US" dirty="0">
                <a:solidFill>
                  <a:srgbClr val="FFC000"/>
                </a:solidFill>
                <a:latin typeface="Muli"/>
              </a:rPr>
              <a:t>.</a:t>
            </a:r>
          </a:p>
          <a:p>
            <a:pPr marL="285750" indent="-285750">
              <a:buFont typeface="Arial" panose="020B0604020202020204" pitchFamily="34" charset="0"/>
              <a:buChar char="•"/>
            </a:pPr>
            <a:endParaRPr lang="en-US" altLang="en-US" dirty="0">
              <a:solidFill>
                <a:srgbClr val="FFC000"/>
              </a:solidFill>
              <a:latin typeface="Muli"/>
            </a:endParaRPr>
          </a:p>
          <a:p>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a:p>
            <a:endParaRPr lang="en-US" altLang="en-US" dirty="0">
              <a:solidFill>
                <a:srgbClr val="FFC000"/>
              </a:solidFill>
              <a:latin typeface="Muli"/>
            </a:endParaRPr>
          </a:p>
          <a:p>
            <a:pPr marL="285750" indent="-285750">
              <a:buFont typeface="Arial" panose="020B0604020202020204" pitchFamily="34" charset="0"/>
              <a:buChar char="•"/>
            </a:pPr>
            <a:r>
              <a:rPr lang="en-US" altLang="en-US" dirty="0">
                <a:solidFill>
                  <a:srgbClr val="FFC000"/>
                </a:solidFill>
                <a:latin typeface="Muli"/>
              </a:rPr>
              <a:t>Reshaping is a very complex topic. If you want to dive deeper into it, refer to pandas documentation.</a:t>
            </a:r>
          </a:p>
          <a:p>
            <a:r>
              <a:rPr lang="en-US" altLang="en-US" dirty="0">
                <a:solidFill>
                  <a:srgbClr val="FFC000"/>
                </a:solidFill>
                <a:latin typeface="Muli"/>
              </a:rPr>
              <a:t>          </a:t>
            </a:r>
            <a:r>
              <a:rPr lang="en-US" altLang="en-US" dirty="0">
                <a:solidFill>
                  <a:srgbClr val="FFC000"/>
                </a:solidFill>
                <a:latin typeface="Muli"/>
                <a:hlinkClick r:id="rId3"/>
              </a:rPr>
              <a:t>https://pandas.pydata.org/pandas-docs/stable/reference/api/pandas.pivot_table.html</a:t>
            </a:r>
            <a:endParaRPr lang="en-US" altLang="en-US" dirty="0">
              <a:solidFill>
                <a:srgbClr val="FFC000"/>
              </a:solidFill>
              <a:latin typeface="Muli"/>
            </a:endParaRPr>
          </a:p>
          <a:p>
            <a:pPr marL="285750" indent="-285750">
              <a:buFont typeface="Arial" panose="020B0604020202020204" pitchFamily="34" charset="0"/>
              <a:buChar char="•"/>
            </a:pPr>
            <a:endParaRPr lang="en-US" altLang="en-US" dirty="0">
              <a:solidFill>
                <a:srgbClr val="FFC000"/>
              </a:solidFill>
              <a:latin typeface="Muli"/>
            </a:endParaRPr>
          </a:p>
        </p:txBody>
      </p:sp>
      <p:pic>
        <p:nvPicPr>
          <p:cNvPr id="5" name="Picture 4">
            <a:extLst>
              <a:ext uri="{FF2B5EF4-FFF2-40B4-BE49-F238E27FC236}">
                <a16:creationId xmlns:a16="http://schemas.microsoft.com/office/drawing/2014/main" id="{E91F92BA-F6D6-49B0-B813-8F8AB4ACEEAA}"/>
              </a:ext>
            </a:extLst>
          </p:cNvPr>
          <p:cNvPicPr>
            <a:picLocks noChangeAspect="1"/>
          </p:cNvPicPr>
          <p:nvPr/>
        </p:nvPicPr>
        <p:blipFill>
          <a:blip r:embed="rId4"/>
          <a:stretch>
            <a:fillRect/>
          </a:stretch>
        </p:blipFill>
        <p:spPr>
          <a:xfrm>
            <a:off x="1715213" y="1216374"/>
            <a:ext cx="7046613" cy="310279"/>
          </a:xfrm>
          <a:prstGeom prst="rect">
            <a:avLst/>
          </a:prstGeom>
        </p:spPr>
      </p:pic>
    </p:spTree>
    <p:extLst>
      <p:ext uri="{BB962C8B-B14F-4D97-AF65-F5344CB8AC3E}">
        <p14:creationId xmlns:p14="http://schemas.microsoft.com/office/powerpoint/2010/main" val="380536945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9" name="Shape 1449"/>
          <p:cNvGrpSpPr/>
          <p:nvPr/>
        </p:nvGrpSpPr>
        <p:grpSpPr>
          <a:xfrm flipH="1">
            <a:off x="-188453" y="1015816"/>
            <a:ext cx="1844153" cy="1594438"/>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grpSp>
        <p:nvGrpSpPr>
          <p:cNvPr id="1497" name="Shape 1497"/>
          <p:cNvGrpSpPr/>
          <p:nvPr/>
        </p:nvGrpSpPr>
        <p:grpSpPr>
          <a:xfrm>
            <a:off x="144761" y="1255574"/>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1500" name="Shape 1500"/>
          <p:cNvGrpSpPr/>
          <p:nvPr/>
        </p:nvGrpSpPr>
        <p:grpSpPr>
          <a:xfrm rot="-731900">
            <a:off x="484962" y="343376"/>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grpSp>
      <p:sp>
        <p:nvSpPr>
          <p:cNvPr id="1505" name="Shape 1505"/>
          <p:cNvSpPr/>
          <p:nvPr/>
        </p:nvSpPr>
        <p:spPr>
          <a:xfrm>
            <a:off x="882208" y="2168693"/>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7" name="Shape 1507"/>
          <p:cNvSpPr/>
          <p:nvPr/>
        </p:nvSpPr>
        <p:spPr>
          <a:xfrm rot="2327012">
            <a:off x="470631" y="226739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8" name="Shape 1413"/>
          <p:cNvSpPr txBox="1">
            <a:spLocks noGrp="1"/>
          </p:cNvSpPr>
          <p:nvPr>
            <p:ph type="ctrTitle" idx="4294967295"/>
          </p:nvPr>
        </p:nvSpPr>
        <p:spPr>
          <a:xfrm>
            <a:off x="2445584" y="2005544"/>
            <a:ext cx="4991100" cy="1160462"/>
          </a:xfrm>
          <a:prstGeom prst="rect">
            <a:avLst/>
          </a:prstGeom>
        </p:spPr>
        <p:txBody>
          <a:bodyPr lIns="91425" tIns="91425" rIns="91425" bIns="91425" anchor="b" anchorCtr="0">
            <a:noAutofit/>
          </a:bodyPr>
          <a:lstStyle/>
          <a:p>
            <a:pPr lvl="0" rtl="0">
              <a:spcBef>
                <a:spcPts val="0"/>
              </a:spcBef>
              <a:buNone/>
            </a:pPr>
            <a:r>
              <a:rPr lang="en" dirty="0"/>
              <a:t>Any questions so far? </a:t>
            </a:r>
            <a:r>
              <a:rPr lang="en-US" dirty="0"/>
              <a:t>A</a:t>
            </a:r>
            <a:r>
              <a:rPr lang="en" dirty="0"/>
              <a:t>ny comments?</a:t>
            </a:r>
          </a:p>
        </p:txBody>
      </p:sp>
    </p:spTree>
    <p:extLst>
      <p:ext uri="{BB962C8B-B14F-4D97-AF65-F5344CB8AC3E}">
        <p14:creationId xmlns:p14="http://schemas.microsoft.com/office/powerpoint/2010/main" val="199628180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9" name="Shape 1449"/>
          <p:cNvGrpSpPr/>
          <p:nvPr/>
        </p:nvGrpSpPr>
        <p:grpSpPr>
          <a:xfrm flipH="1">
            <a:off x="-188453" y="1015816"/>
            <a:ext cx="1844153" cy="1594438"/>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grpSp>
        <p:nvGrpSpPr>
          <p:cNvPr id="1497" name="Shape 1497"/>
          <p:cNvGrpSpPr/>
          <p:nvPr/>
        </p:nvGrpSpPr>
        <p:grpSpPr>
          <a:xfrm>
            <a:off x="144761" y="1255574"/>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1500" name="Shape 1500"/>
          <p:cNvGrpSpPr/>
          <p:nvPr/>
        </p:nvGrpSpPr>
        <p:grpSpPr>
          <a:xfrm rot="-731900">
            <a:off x="484962" y="343376"/>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grpSp>
      <p:sp>
        <p:nvSpPr>
          <p:cNvPr id="1505" name="Shape 1505"/>
          <p:cNvSpPr/>
          <p:nvPr/>
        </p:nvSpPr>
        <p:spPr>
          <a:xfrm>
            <a:off x="882208" y="2168693"/>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7" name="Shape 1507"/>
          <p:cNvSpPr/>
          <p:nvPr/>
        </p:nvSpPr>
        <p:spPr>
          <a:xfrm rot="2327012">
            <a:off x="470631" y="226739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8" name="Shape 1413"/>
          <p:cNvSpPr txBox="1">
            <a:spLocks noGrp="1"/>
          </p:cNvSpPr>
          <p:nvPr>
            <p:ph type="ctrTitle" idx="4294967295"/>
          </p:nvPr>
        </p:nvSpPr>
        <p:spPr>
          <a:xfrm>
            <a:off x="1806876" y="1249635"/>
            <a:ext cx="7452909" cy="1160462"/>
          </a:xfrm>
          <a:prstGeom prst="rect">
            <a:avLst/>
          </a:prstGeom>
        </p:spPr>
        <p:txBody>
          <a:bodyPr lIns="91425" tIns="91425" rIns="91425" bIns="91425" anchor="b" anchorCtr="0">
            <a:noAutofit/>
          </a:bodyPr>
          <a:lstStyle/>
          <a:p>
            <a:br>
              <a:rPr lang="en" sz="2800" dirty="0"/>
            </a:br>
            <a:br>
              <a:rPr lang="en" sz="2800" dirty="0"/>
            </a:br>
            <a:br>
              <a:rPr lang="en" sz="2800" dirty="0"/>
            </a:br>
            <a:r>
              <a:rPr lang="en-US" sz="2800" dirty="0"/>
              <a:t> </a:t>
            </a:r>
            <a:br>
              <a:rPr lang="en" sz="2800" dirty="0"/>
            </a:br>
            <a:r>
              <a:rPr lang="en-US" altLang="en-US" sz="2800" dirty="0">
                <a:sym typeface="Muli"/>
              </a:rPr>
              <a:t> </a:t>
            </a:r>
            <a:r>
              <a:rPr lang="en-US" altLang="en-US" sz="2800" dirty="0">
                <a:solidFill>
                  <a:srgbClr val="C6DAEC"/>
                </a:solidFill>
                <a:latin typeface="Muli"/>
                <a:ea typeface="Muli"/>
                <a:cs typeface="Muli"/>
                <a:sym typeface="Muli"/>
              </a:rPr>
              <a:t>4.1 Discuss basic pandas operations</a:t>
            </a:r>
            <a:br>
              <a:rPr lang="en-US" altLang="en-US" sz="2800" dirty="0">
                <a:solidFill>
                  <a:srgbClr val="C6DAEC"/>
                </a:solidFill>
                <a:latin typeface="Muli"/>
                <a:ea typeface="Muli"/>
                <a:cs typeface="Muli"/>
                <a:sym typeface="Muli"/>
              </a:rPr>
            </a:br>
            <a:endParaRPr lang="en" sz="2800" dirty="0"/>
          </a:p>
        </p:txBody>
      </p:sp>
    </p:spTree>
    <p:extLst>
      <p:ext uri="{BB962C8B-B14F-4D97-AF65-F5344CB8AC3E}">
        <p14:creationId xmlns:p14="http://schemas.microsoft.com/office/powerpoint/2010/main" val="9330555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Pandas basic operations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322539" y="694313"/>
            <a:ext cx="7253496" cy="375487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a:p>
            <a:pPr marL="742950" lvl="1" indent="-285750" eaLnBrk="1" hangingPunct="1">
              <a:buFont typeface="Arial" panose="020B0604020202020204" pitchFamily="34" charset="0"/>
              <a:buChar char="•"/>
            </a:pPr>
            <a:r>
              <a:rPr lang="en-US" altLang="en-US" dirty="0">
                <a:solidFill>
                  <a:srgbClr val="FFC000"/>
                </a:solidFill>
                <a:latin typeface="Muli"/>
              </a:rPr>
              <a:t>Many of such operations are covered in your advanced python course, we are going to review few different tasks here.</a:t>
            </a:r>
          </a:p>
          <a:p>
            <a:pPr marL="742950" lvl="1" indent="-285750" eaLnBrk="1" hangingPunct="1">
              <a:buFont typeface="Arial" panose="020B0604020202020204" pitchFamily="34" charset="0"/>
              <a:buChar char="•"/>
            </a:pPr>
            <a:r>
              <a:rPr lang="en-US" altLang="en-US" dirty="0">
                <a:solidFill>
                  <a:srgbClr val="FFC000"/>
                </a:solidFill>
                <a:latin typeface="Muli"/>
              </a:rPr>
              <a:t>We need to import pandas.</a:t>
            </a:r>
          </a:p>
          <a:p>
            <a:pPr marL="742950" lvl="1" indent="-285750" eaLnBrk="1" hangingPunct="1">
              <a:buFont typeface="Arial" panose="020B0604020202020204" pitchFamily="34" charset="0"/>
              <a:buChar char="•"/>
            </a:pPr>
            <a:r>
              <a:rPr lang="en-US" dirty="0">
                <a:solidFill>
                  <a:srgbClr val="FFC000"/>
                </a:solidFill>
                <a:latin typeface="Muli"/>
              </a:rPr>
              <a:t>We can load different types of files into a </a:t>
            </a:r>
            <a:r>
              <a:rPr lang="en-US" dirty="0" err="1">
                <a:solidFill>
                  <a:srgbClr val="FFC000"/>
                </a:solidFill>
                <a:latin typeface="Muli"/>
              </a:rPr>
              <a:t>dataframe</a:t>
            </a:r>
            <a:r>
              <a:rPr lang="en-US" dirty="0">
                <a:solidFill>
                  <a:srgbClr val="FFC000"/>
                </a:solidFill>
                <a:latin typeface="Muli"/>
              </a:rPr>
              <a:t> or series using pandas.</a:t>
            </a:r>
          </a:p>
          <a:p>
            <a:pPr marL="742950" lvl="1" indent="-285750" eaLnBrk="1" hangingPunct="1">
              <a:buFont typeface="Arial" panose="020B0604020202020204" pitchFamily="34" charset="0"/>
              <a:buChar char="•"/>
            </a:pPr>
            <a:r>
              <a:rPr lang="en-US" dirty="0">
                <a:solidFill>
                  <a:srgbClr val="FFC000"/>
                </a:solidFill>
                <a:latin typeface="Muli"/>
              </a:rPr>
              <a:t>Alternatively you can create your own </a:t>
            </a:r>
            <a:r>
              <a:rPr lang="en-US" dirty="0" err="1">
                <a:solidFill>
                  <a:srgbClr val="FFC000"/>
                </a:solidFill>
                <a:latin typeface="Muli"/>
              </a:rPr>
              <a:t>dataframe</a:t>
            </a:r>
            <a:r>
              <a:rPr lang="en-US" dirty="0">
                <a:solidFill>
                  <a:srgbClr val="FFC000"/>
                </a:solidFill>
                <a:latin typeface="Muli"/>
              </a:rPr>
              <a:t>.</a:t>
            </a:r>
          </a:p>
          <a:p>
            <a:pPr marL="742950" lvl="1" indent="-285750" eaLnBrk="1" hangingPunct="1">
              <a:buFont typeface="Arial" panose="020B0604020202020204" pitchFamily="34" charset="0"/>
              <a:buChar char="•"/>
            </a:pPr>
            <a:r>
              <a:rPr lang="en-US" dirty="0">
                <a:solidFill>
                  <a:srgbClr val="FFC000"/>
                </a:solidFill>
                <a:latin typeface="Muli"/>
              </a:rPr>
              <a:t>We are going to discuss crosstabs between two or multiple column here.</a:t>
            </a:r>
          </a:p>
          <a:p>
            <a:pPr marL="742950" lvl="1" indent="-285750" eaLnBrk="1" hangingPunct="1">
              <a:buFont typeface="Arial" panose="020B0604020202020204" pitchFamily="34" charset="0"/>
              <a:buChar char="•"/>
            </a:pPr>
            <a:r>
              <a:rPr lang="en-US" dirty="0">
                <a:solidFill>
                  <a:srgbClr val="FFC000"/>
                </a:solidFill>
                <a:latin typeface="Muli"/>
              </a:rPr>
              <a:t>Crosstabs can be quite helpful in pre/post modeling analysis of your data</a:t>
            </a:r>
          </a:p>
          <a:p>
            <a:pPr marL="742950" lvl="1" indent="-285750" eaLnBrk="1" hangingPunct="1">
              <a:buFont typeface="Arial" panose="020B0604020202020204" pitchFamily="34" charset="0"/>
              <a:buChar char="•"/>
            </a:pPr>
            <a:endParaRPr lang="en-US" dirty="0">
              <a:solidFill>
                <a:srgbClr val="FFC000"/>
              </a:solidFill>
              <a:latin typeface="Muli"/>
            </a:endParaRPr>
          </a:p>
          <a:p>
            <a:pPr marL="742950" lvl="1" indent="-285750" eaLnBrk="1" hangingPunct="1">
              <a:buFont typeface="Arial" panose="020B0604020202020204" pitchFamily="34" charset="0"/>
              <a:buChar char="•"/>
            </a:pPr>
            <a:endParaRPr lang="en-US" dirty="0">
              <a:solidFill>
                <a:srgbClr val="FFC000"/>
              </a:solidFill>
              <a:latin typeface="Muli"/>
            </a:endParaRPr>
          </a:p>
          <a:p>
            <a:pPr marL="742950" lvl="1" indent="-285750" eaLnBrk="1" hangingPunct="1">
              <a:buFont typeface="Arial" panose="020B0604020202020204" pitchFamily="34" charset="0"/>
              <a:buChar char="•"/>
            </a:pPr>
            <a:endParaRPr lang="en-US" dirty="0">
              <a:solidFill>
                <a:srgbClr val="FFC000"/>
              </a:solidFill>
              <a:latin typeface="Muli"/>
            </a:endParaRPr>
          </a:p>
          <a:p>
            <a:pPr marL="742950" lvl="1" indent="-285750" eaLnBrk="1" hangingPunct="1">
              <a:buFont typeface="Arial" panose="020B0604020202020204" pitchFamily="34" charset="0"/>
              <a:buChar char="•"/>
            </a:pPr>
            <a:endParaRPr lang="en-US" dirty="0">
              <a:solidFill>
                <a:srgbClr val="FFC000"/>
              </a:solidFill>
              <a:latin typeface="Muli"/>
            </a:endParaRPr>
          </a:p>
          <a:p>
            <a:pPr marL="742950" lvl="1" indent="-285750" eaLnBrk="1" hangingPunct="1">
              <a:buFont typeface="Arial" panose="020B0604020202020204" pitchFamily="34" charset="0"/>
              <a:buChar char="•"/>
            </a:pPr>
            <a:endParaRPr lang="en-US" altLang="en-US" dirty="0">
              <a:solidFill>
                <a:srgbClr val="FFC000"/>
              </a:solidFill>
              <a:latin typeface="Muli"/>
            </a:endParaRPr>
          </a:p>
          <a:p>
            <a:pPr marL="742950" lvl="1" indent="-285750" eaLnBrk="1" hangingPunct="1">
              <a:buFont typeface="Arial" panose="020B0604020202020204" pitchFamily="34" charset="0"/>
              <a:buChar char="•"/>
            </a:pPr>
            <a:endParaRPr lang="en-US" dirty="0">
              <a:solidFill>
                <a:srgbClr val="FFC000"/>
              </a:solidFill>
              <a:latin typeface="Muli"/>
            </a:endParaRPr>
          </a:p>
          <a:p>
            <a:pPr marL="742950" lvl="1" indent="-285750" eaLnBrk="1" hangingPunct="1">
              <a:buFont typeface="Arial" panose="020B0604020202020204" pitchFamily="34" charset="0"/>
              <a:buChar char="•"/>
            </a:pPr>
            <a:endParaRPr lang="en-US" dirty="0">
              <a:solidFill>
                <a:srgbClr val="FFC000"/>
              </a:solidFill>
              <a:latin typeface="Muli"/>
            </a:endParaRPr>
          </a:p>
          <a:p>
            <a:pPr marL="742950" lvl="1" indent="-285750" eaLnBrk="1" hangingPunct="1">
              <a:buFont typeface="Arial" panose="020B0604020202020204" pitchFamily="34" charset="0"/>
              <a:buChar char="•"/>
            </a:pPr>
            <a:endParaRPr lang="en-US" dirty="0">
              <a:solidFill>
                <a:srgbClr val="FFC000"/>
              </a:solidFill>
              <a:latin typeface="Muli"/>
            </a:endParaRPr>
          </a:p>
          <a:p>
            <a:pPr marL="742950" lvl="1" indent="-285750" eaLnBrk="1" hangingPunct="1">
              <a:buFont typeface="Arial" panose="020B0604020202020204" pitchFamily="34" charset="0"/>
              <a:buChar char="•"/>
            </a:pPr>
            <a:endParaRPr lang="en-US" dirty="0">
              <a:solidFill>
                <a:srgbClr val="FFC000"/>
              </a:solidFill>
              <a:latin typeface="Muli"/>
            </a:endParaRPr>
          </a:p>
        </p:txBody>
      </p:sp>
    </p:spTree>
    <p:extLst>
      <p:ext uri="{BB962C8B-B14F-4D97-AF65-F5344CB8AC3E}">
        <p14:creationId xmlns:p14="http://schemas.microsoft.com/office/powerpoint/2010/main" val="99977144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9" name="Shape 1449"/>
          <p:cNvGrpSpPr/>
          <p:nvPr/>
        </p:nvGrpSpPr>
        <p:grpSpPr>
          <a:xfrm flipH="1">
            <a:off x="-188453" y="1015816"/>
            <a:ext cx="1844153" cy="1594438"/>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grpSp>
        <p:nvGrpSpPr>
          <p:cNvPr id="1497" name="Shape 1497"/>
          <p:cNvGrpSpPr/>
          <p:nvPr/>
        </p:nvGrpSpPr>
        <p:grpSpPr>
          <a:xfrm>
            <a:off x="144761" y="1255574"/>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1500" name="Shape 1500"/>
          <p:cNvGrpSpPr/>
          <p:nvPr/>
        </p:nvGrpSpPr>
        <p:grpSpPr>
          <a:xfrm rot="-731900">
            <a:off x="484962" y="343376"/>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grpSp>
      <p:sp>
        <p:nvSpPr>
          <p:cNvPr id="1505" name="Shape 1505"/>
          <p:cNvSpPr/>
          <p:nvPr/>
        </p:nvSpPr>
        <p:spPr>
          <a:xfrm>
            <a:off x="882208" y="2168693"/>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7" name="Shape 1507"/>
          <p:cNvSpPr/>
          <p:nvPr/>
        </p:nvSpPr>
        <p:spPr>
          <a:xfrm rot="2327012">
            <a:off x="470631" y="226739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8" name="Shape 1413"/>
          <p:cNvSpPr txBox="1">
            <a:spLocks noGrp="1"/>
          </p:cNvSpPr>
          <p:nvPr>
            <p:ph type="ctrTitle" idx="4294967295"/>
          </p:nvPr>
        </p:nvSpPr>
        <p:spPr>
          <a:xfrm>
            <a:off x="1806876" y="1249635"/>
            <a:ext cx="7160513" cy="1160462"/>
          </a:xfrm>
          <a:prstGeom prst="rect">
            <a:avLst/>
          </a:prstGeom>
        </p:spPr>
        <p:txBody>
          <a:bodyPr lIns="91425" tIns="91425" rIns="91425" bIns="91425" anchor="b" anchorCtr="0">
            <a:noAutofit/>
          </a:bodyPr>
          <a:lstStyle/>
          <a:p>
            <a:br>
              <a:rPr lang="en" sz="2800" dirty="0"/>
            </a:br>
            <a:br>
              <a:rPr lang="en" sz="2800" dirty="0"/>
            </a:br>
            <a:br>
              <a:rPr lang="en" sz="2800" dirty="0"/>
            </a:br>
            <a:r>
              <a:rPr lang="en-US" sz="2800" dirty="0"/>
              <a:t> </a:t>
            </a:r>
            <a:br>
              <a:rPr lang="en" sz="2800" dirty="0"/>
            </a:br>
            <a:r>
              <a:rPr lang="en-US" altLang="en-US" sz="2800" dirty="0">
                <a:sym typeface="Muli"/>
              </a:rPr>
              <a:t> </a:t>
            </a:r>
            <a:r>
              <a:rPr lang="en-US" altLang="en-US" sz="2800" dirty="0">
                <a:solidFill>
                  <a:srgbClr val="C6DAEC"/>
                </a:solidFill>
                <a:latin typeface="Muli"/>
                <a:ea typeface="Muli"/>
                <a:cs typeface="Muli"/>
                <a:sym typeface="Muli"/>
              </a:rPr>
              <a:t>4.2 Discuss basic pandas operations (</a:t>
            </a:r>
            <a:r>
              <a:rPr lang="en-US" altLang="en-US" sz="2800" dirty="0" err="1">
                <a:solidFill>
                  <a:srgbClr val="C6DAEC"/>
                </a:solidFill>
                <a:latin typeface="Muli"/>
                <a:ea typeface="Muli"/>
                <a:cs typeface="Muli"/>
                <a:sym typeface="Muli"/>
              </a:rPr>
              <a:t>CorssTab</a:t>
            </a:r>
            <a:r>
              <a:rPr lang="en-US" altLang="en-US" sz="2800" dirty="0">
                <a:solidFill>
                  <a:srgbClr val="C6DAEC"/>
                </a:solidFill>
                <a:latin typeface="Muli"/>
                <a:ea typeface="Muli"/>
                <a:cs typeface="Muli"/>
                <a:sym typeface="Muli"/>
              </a:rPr>
              <a:t>)</a:t>
            </a:r>
            <a:br>
              <a:rPr lang="en-US" altLang="en-US" sz="2800" dirty="0">
                <a:solidFill>
                  <a:srgbClr val="C6DAEC"/>
                </a:solidFill>
                <a:latin typeface="Muli"/>
                <a:ea typeface="Muli"/>
                <a:cs typeface="Muli"/>
                <a:sym typeface="Muli"/>
              </a:rPr>
            </a:br>
            <a:endParaRPr lang="en" sz="2800" dirty="0"/>
          </a:p>
        </p:txBody>
      </p:sp>
    </p:spTree>
    <p:extLst>
      <p:ext uri="{BB962C8B-B14F-4D97-AF65-F5344CB8AC3E}">
        <p14:creationId xmlns:p14="http://schemas.microsoft.com/office/powerpoint/2010/main" val="175745655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141174" y="212852"/>
            <a:ext cx="6528741" cy="645300"/>
          </a:xfrm>
          <a:prstGeom prst="rect">
            <a:avLst/>
          </a:prstGeom>
        </p:spPr>
        <p:txBody>
          <a:bodyPr lIns="91425" tIns="91425" rIns="91425" bIns="91425" anchor="b" anchorCtr="0">
            <a:noAutofit/>
          </a:bodyPr>
          <a:lstStyle/>
          <a:p>
            <a:pPr lvl="0"/>
            <a:r>
              <a:rPr lang="en-US" sz="3200" dirty="0"/>
              <a:t>Pandas Crosstabs</a:t>
            </a:r>
            <a:endParaRPr lang="en" sz="3200" dirty="0"/>
          </a:p>
        </p:txBody>
      </p:sp>
      <p:sp>
        <p:nvSpPr>
          <p:cNvPr id="6" name="Rectangle 5"/>
          <p:cNvSpPr>
            <a:spLocks noChangeArrowheads="1"/>
          </p:cNvSpPr>
          <p:nvPr/>
        </p:nvSpPr>
        <p:spPr bwMode="auto">
          <a:xfrm>
            <a:off x="1448065" y="586591"/>
            <a:ext cx="722185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dirty="0">
              <a:solidFill>
                <a:srgbClr val="C6DAEC"/>
              </a:solidFill>
              <a:latin typeface="Muli"/>
              <a:ea typeface="Muli"/>
              <a:cs typeface="Muli"/>
            </a:endParaRPr>
          </a:p>
          <a:p>
            <a:pPr lvl="0"/>
            <a:endParaRPr lang="en-US" altLang="en-US" b="1" dirty="0">
              <a:solidFill>
                <a:srgbClr val="C6DAEC"/>
              </a:solidFill>
              <a:latin typeface="Muli"/>
              <a:ea typeface="Muli"/>
              <a:cs typeface="Muli"/>
            </a:endParaRPr>
          </a:p>
          <a:p>
            <a:pPr lvl="1"/>
            <a:r>
              <a:rPr lang="en-US" altLang="en-US" dirty="0">
                <a:solidFill>
                  <a:srgbClr val="FFC000"/>
                </a:solidFill>
                <a:latin typeface="Muli"/>
              </a:rPr>
              <a:t>Introduction</a:t>
            </a:r>
          </a:p>
          <a:p>
            <a:pPr lvl="1"/>
            <a:endParaRPr lang="en-US" altLang="en-US" dirty="0">
              <a:solidFill>
                <a:srgbClr val="FFC000"/>
              </a:solidFill>
              <a:latin typeface="Muli"/>
            </a:endParaRPr>
          </a:p>
          <a:p>
            <a:pPr marL="742950" lvl="1" indent="-285750" algn="just">
              <a:buFont typeface="Arial" panose="020B0604020202020204" pitchFamily="34" charset="0"/>
              <a:buChar char="•"/>
            </a:pPr>
            <a:r>
              <a:rPr lang="en-US" altLang="en-US" dirty="0">
                <a:solidFill>
                  <a:srgbClr val="FFC000"/>
                </a:solidFill>
                <a:latin typeface="Muli"/>
              </a:rPr>
              <a:t>Pandas offers several options for grouping and summarizing data but this variety of options can be a blessing and a curse.</a:t>
            </a:r>
          </a:p>
          <a:p>
            <a:pPr marL="742950" lvl="1" indent="-285750" algn="just">
              <a:buFont typeface="Arial" panose="020B0604020202020204" pitchFamily="34" charset="0"/>
              <a:buChar char="•"/>
            </a:pPr>
            <a:endParaRPr lang="en-US" altLang="en-US" dirty="0">
              <a:solidFill>
                <a:srgbClr val="FFC000"/>
              </a:solidFill>
              <a:latin typeface="Muli"/>
            </a:endParaRPr>
          </a:p>
          <a:p>
            <a:pPr marL="742950" lvl="1" indent="-285750" algn="just">
              <a:buFont typeface="Arial" panose="020B0604020202020204" pitchFamily="34" charset="0"/>
              <a:buChar char="•"/>
            </a:pPr>
            <a:r>
              <a:rPr lang="en-US" altLang="en-US" dirty="0">
                <a:solidFill>
                  <a:srgbClr val="FFC000"/>
                </a:solidFill>
                <a:latin typeface="Muli"/>
              </a:rPr>
              <a:t>These approaches are all powerful data analysis tools but it can be confusing to know whether to use a </a:t>
            </a:r>
            <a:r>
              <a:rPr lang="en-US" altLang="en-US" dirty="0" err="1">
                <a:solidFill>
                  <a:srgbClr val="FFC000"/>
                </a:solidFill>
                <a:latin typeface="Muli"/>
              </a:rPr>
              <a:t>groupby</a:t>
            </a:r>
            <a:r>
              <a:rPr lang="en-US" altLang="en-US" dirty="0">
                <a:solidFill>
                  <a:srgbClr val="FFC000"/>
                </a:solidFill>
                <a:latin typeface="Muli"/>
              </a:rPr>
              <a:t> , </a:t>
            </a:r>
            <a:r>
              <a:rPr lang="en-US" altLang="en-US" dirty="0" err="1">
                <a:solidFill>
                  <a:srgbClr val="FFC000"/>
                </a:solidFill>
                <a:latin typeface="Muli"/>
              </a:rPr>
              <a:t>pivot_table</a:t>
            </a:r>
            <a:r>
              <a:rPr lang="en-US" altLang="en-US" dirty="0">
                <a:solidFill>
                  <a:srgbClr val="FFC000"/>
                </a:solidFill>
                <a:latin typeface="Muli"/>
              </a:rPr>
              <a:t> or crosstab to build a summary table. </a:t>
            </a:r>
          </a:p>
          <a:p>
            <a:pPr marL="742950" lvl="1" indent="-285750" algn="just">
              <a:buFont typeface="Arial" panose="020B0604020202020204" pitchFamily="34" charset="0"/>
              <a:buChar char="•"/>
            </a:pPr>
            <a:endParaRPr lang="en-US" altLang="en-US" dirty="0">
              <a:solidFill>
                <a:srgbClr val="FFC000"/>
              </a:solidFill>
              <a:latin typeface="Muli"/>
            </a:endParaRPr>
          </a:p>
          <a:p>
            <a:pPr marL="742950" lvl="1" indent="-285750" algn="just">
              <a:buFont typeface="Arial" panose="020B0604020202020204" pitchFamily="34" charset="0"/>
              <a:buChar char="•"/>
            </a:pPr>
            <a:r>
              <a:rPr lang="en-US" altLang="en-US" dirty="0">
                <a:solidFill>
                  <a:srgbClr val="FFC000"/>
                </a:solidFill>
                <a:latin typeface="Muli"/>
              </a:rPr>
              <a:t>This section will discuss the pandas crosstab function, explain its usage and illustrate how it can be used to quickly summarize data. </a:t>
            </a:r>
          </a:p>
          <a:p>
            <a:pPr marL="742950" lvl="1" indent="-285750" algn="just">
              <a:buFont typeface="Arial" panose="020B0604020202020204" pitchFamily="34" charset="0"/>
              <a:buChar char="•"/>
            </a:pPr>
            <a:endParaRPr lang="en-US" altLang="en-US" dirty="0">
              <a:solidFill>
                <a:srgbClr val="FFC000"/>
              </a:solidFill>
              <a:latin typeface="Muli"/>
            </a:endParaRPr>
          </a:p>
          <a:p>
            <a:pPr marL="742950" lvl="1" indent="-285750" algn="just">
              <a:buFont typeface="Arial" panose="020B0604020202020204" pitchFamily="34" charset="0"/>
              <a:buChar char="•"/>
            </a:pPr>
            <a:r>
              <a:rPr lang="en-US" altLang="en-US" dirty="0">
                <a:solidFill>
                  <a:srgbClr val="FFC000"/>
                </a:solidFill>
                <a:latin typeface="Muli"/>
              </a:rPr>
              <a:t>The goal is to have this section as a resource that you can bookmark and refer to when you need to remind yourself what you can do with the crosstab function</a:t>
            </a:r>
            <a:endParaRPr lang="en-US" altLang="en-US" b="1" dirty="0">
              <a:solidFill>
                <a:srgbClr val="C6DAEC"/>
              </a:solidFill>
              <a:latin typeface="Muli"/>
              <a:ea typeface="Muli"/>
              <a:cs typeface="Muli"/>
            </a:endParaRPr>
          </a:p>
          <a:p>
            <a:pPr lvl="0"/>
            <a:endParaRPr lang="en-US" altLang="en-US" b="1" dirty="0">
              <a:solidFill>
                <a:srgbClr val="C6DAEC"/>
              </a:solidFill>
              <a:latin typeface="Muli"/>
              <a:ea typeface="Muli"/>
              <a:cs typeface="Muli"/>
            </a:endParaRPr>
          </a:p>
          <a:p>
            <a:pPr lvl="0"/>
            <a:endParaRPr lang="en-US" altLang="en-US" b="1" dirty="0">
              <a:solidFill>
                <a:srgbClr val="C6DAEC"/>
              </a:solidFill>
              <a:latin typeface="Muli"/>
              <a:ea typeface="Muli"/>
              <a:cs typeface="Muli"/>
            </a:endParaRPr>
          </a:p>
          <a:p>
            <a:pPr lvl="0"/>
            <a:endParaRPr lang="en-US" altLang="en-US" b="1" dirty="0">
              <a:solidFill>
                <a:srgbClr val="C6DAEC"/>
              </a:solidFill>
              <a:latin typeface="Muli"/>
              <a:ea typeface="Muli"/>
              <a:cs typeface="Muli"/>
            </a:endParaRPr>
          </a:p>
        </p:txBody>
      </p:sp>
    </p:spTree>
    <p:extLst>
      <p:ext uri="{BB962C8B-B14F-4D97-AF65-F5344CB8AC3E}">
        <p14:creationId xmlns:p14="http://schemas.microsoft.com/office/powerpoint/2010/main" val="321107668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674574" y="68814"/>
            <a:ext cx="6528741" cy="645300"/>
          </a:xfrm>
          <a:prstGeom prst="rect">
            <a:avLst/>
          </a:prstGeom>
        </p:spPr>
        <p:txBody>
          <a:bodyPr lIns="91425" tIns="91425" rIns="91425" bIns="91425" anchor="b" anchorCtr="0">
            <a:noAutofit/>
          </a:bodyPr>
          <a:lstStyle/>
          <a:p>
            <a:pPr lvl="0"/>
            <a:r>
              <a:rPr lang="en-US" sz="3200" dirty="0"/>
              <a:t>Pandas Crosstabs</a:t>
            </a:r>
            <a:endParaRPr lang="en" sz="3200" dirty="0"/>
          </a:p>
        </p:txBody>
      </p:sp>
      <p:sp>
        <p:nvSpPr>
          <p:cNvPr id="6" name="Rectangle 5"/>
          <p:cNvSpPr>
            <a:spLocks noChangeArrowheads="1"/>
          </p:cNvSpPr>
          <p:nvPr/>
        </p:nvSpPr>
        <p:spPr bwMode="auto">
          <a:xfrm>
            <a:off x="1321064" y="104678"/>
            <a:ext cx="722185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dirty="0">
              <a:solidFill>
                <a:srgbClr val="C6DAEC"/>
              </a:solidFill>
              <a:latin typeface="Muli"/>
              <a:ea typeface="Muli"/>
              <a:cs typeface="Muli"/>
            </a:endParaRPr>
          </a:p>
          <a:p>
            <a:pPr lvl="0"/>
            <a:endParaRPr lang="en-US" altLang="en-US" b="1" dirty="0">
              <a:solidFill>
                <a:srgbClr val="C6DAEC"/>
              </a:solidFill>
              <a:latin typeface="Muli"/>
              <a:ea typeface="Muli"/>
              <a:cs typeface="Muli"/>
            </a:endParaRPr>
          </a:p>
          <a:p>
            <a:pPr lvl="1" algn="just"/>
            <a:r>
              <a:rPr lang="en-US" altLang="en-US" dirty="0">
                <a:solidFill>
                  <a:srgbClr val="FFC000"/>
                </a:solidFill>
                <a:latin typeface="Muli"/>
              </a:rPr>
              <a:t>Overview</a:t>
            </a:r>
          </a:p>
          <a:p>
            <a:pPr marL="742950" lvl="1" indent="-285750" algn="just">
              <a:buFont typeface="Arial" panose="020B0604020202020204" pitchFamily="34" charset="0"/>
              <a:buChar char="•"/>
            </a:pPr>
            <a:r>
              <a:rPr lang="en-US" altLang="en-US" dirty="0">
                <a:solidFill>
                  <a:srgbClr val="FFC000"/>
                </a:solidFill>
                <a:latin typeface="Muli"/>
              </a:rPr>
              <a:t>The pandas crosstab function builds a cross-tabulation table that can show the frequency with which certain groups of data appear. For a quick example, this table shows the number of two or four door cars manufactured by various car makers:</a:t>
            </a:r>
          </a:p>
          <a:p>
            <a:pPr lvl="0"/>
            <a:endParaRPr lang="en-US" altLang="en-US" b="1" dirty="0">
              <a:solidFill>
                <a:srgbClr val="C6DAEC"/>
              </a:solidFill>
              <a:latin typeface="Muli"/>
              <a:ea typeface="Muli"/>
              <a:cs typeface="Muli"/>
            </a:endParaRPr>
          </a:p>
        </p:txBody>
      </p:sp>
      <p:graphicFrame>
        <p:nvGraphicFramePr>
          <p:cNvPr id="4" name="Table 3">
            <a:extLst>
              <a:ext uri="{FF2B5EF4-FFF2-40B4-BE49-F238E27FC236}">
                <a16:creationId xmlns:a16="http://schemas.microsoft.com/office/drawing/2014/main" id="{059BC449-595B-401E-CA91-05DDD38CC676}"/>
              </a:ext>
            </a:extLst>
          </p:cNvPr>
          <p:cNvGraphicFramePr>
            <a:graphicFrameLocks noGrp="1"/>
          </p:cNvGraphicFramePr>
          <p:nvPr>
            <p:extLst>
              <p:ext uri="{D42A27DB-BD31-4B8C-83A1-F6EECF244321}">
                <p14:modId xmlns:p14="http://schemas.microsoft.com/office/powerpoint/2010/main" val="3669347739"/>
              </p:ext>
            </p:extLst>
          </p:nvPr>
        </p:nvGraphicFramePr>
        <p:xfrm>
          <a:off x="3466263" y="1549600"/>
          <a:ext cx="3604568" cy="2044300"/>
        </p:xfrm>
        <a:graphic>
          <a:graphicData uri="http://schemas.openxmlformats.org/drawingml/2006/table">
            <a:tbl>
              <a:tblPr/>
              <a:tblGrid>
                <a:gridCol w="901142">
                  <a:extLst>
                    <a:ext uri="{9D8B030D-6E8A-4147-A177-3AD203B41FA5}">
                      <a16:colId xmlns:a16="http://schemas.microsoft.com/office/drawing/2014/main" val="667949170"/>
                    </a:ext>
                  </a:extLst>
                </a:gridCol>
                <a:gridCol w="901142">
                  <a:extLst>
                    <a:ext uri="{9D8B030D-6E8A-4147-A177-3AD203B41FA5}">
                      <a16:colId xmlns:a16="http://schemas.microsoft.com/office/drawing/2014/main" val="1711333439"/>
                    </a:ext>
                  </a:extLst>
                </a:gridCol>
                <a:gridCol w="901142">
                  <a:extLst>
                    <a:ext uri="{9D8B030D-6E8A-4147-A177-3AD203B41FA5}">
                      <a16:colId xmlns:a16="http://schemas.microsoft.com/office/drawing/2014/main" val="318087108"/>
                    </a:ext>
                  </a:extLst>
                </a:gridCol>
                <a:gridCol w="901142">
                  <a:extLst>
                    <a:ext uri="{9D8B030D-6E8A-4147-A177-3AD203B41FA5}">
                      <a16:colId xmlns:a16="http://schemas.microsoft.com/office/drawing/2014/main" val="95666962"/>
                    </a:ext>
                  </a:extLst>
                </a:gridCol>
              </a:tblGrid>
              <a:tr h="188779">
                <a:tc>
                  <a:txBody>
                    <a:bodyPr/>
                    <a:lstStyle/>
                    <a:p>
                      <a:pPr algn="ctr" fontAlgn="b"/>
                      <a:r>
                        <a:rPr lang="en-CA" sz="800">
                          <a:effectLst/>
                        </a:rPr>
                        <a:t>num_doors</a:t>
                      </a:r>
                    </a:p>
                  </a:txBody>
                  <a:tcPr marL="17295" marR="17295" marT="17295" marB="17295" anchor="b">
                    <a:lnL>
                      <a:noFill/>
                    </a:lnL>
                    <a:lnR>
                      <a:noFill/>
                    </a:lnR>
                    <a:lnT>
                      <a:noFill/>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b"/>
                      <a:r>
                        <a:rPr lang="en-CA" sz="800">
                          <a:effectLst/>
                        </a:rPr>
                        <a:t>four</a:t>
                      </a:r>
                    </a:p>
                  </a:txBody>
                  <a:tcPr marL="17295" marR="17295" marT="17295" marB="17295" anchor="b">
                    <a:lnL>
                      <a:noFill/>
                    </a:lnL>
                    <a:lnR>
                      <a:noFill/>
                    </a:lnR>
                    <a:lnT>
                      <a:noFill/>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b"/>
                      <a:r>
                        <a:rPr lang="en-CA" sz="800">
                          <a:effectLst/>
                        </a:rPr>
                        <a:t>two</a:t>
                      </a:r>
                    </a:p>
                  </a:txBody>
                  <a:tcPr marL="17295" marR="17295" marT="17295" marB="17295" anchor="b">
                    <a:lnL>
                      <a:noFill/>
                    </a:lnL>
                    <a:lnR>
                      <a:noFill/>
                    </a:lnR>
                    <a:lnT>
                      <a:noFill/>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b"/>
                      <a:r>
                        <a:rPr lang="en-CA" sz="800">
                          <a:effectLst/>
                        </a:rPr>
                        <a:t>Total</a:t>
                      </a:r>
                    </a:p>
                  </a:txBody>
                  <a:tcPr marL="17295" marR="17295" marT="17295" marB="17295" anchor="b">
                    <a:lnL>
                      <a:noFill/>
                    </a:lnL>
                    <a:lnR>
                      <a:noFill/>
                    </a:lnR>
                    <a:lnT>
                      <a:noFill/>
                    </a:lnT>
                    <a:lnB w="6350"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716913953"/>
                  </a:ext>
                </a:extLst>
              </a:tr>
              <a:tr h="188779">
                <a:tc>
                  <a:txBody>
                    <a:bodyPr/>
                    <a:lstStyle/>
                    <a:p>
                      <a:pPr algn="ctr" fontAlgn="b"/>
                      <a:r>
                        <a:rPr lang="en-CA" sz="800">
                          <a:effectLst/>
                        </a:rPr>
                        <a:t>make</a:t>
                      </a:r>
                    </a:p>
                  </a:txBody>
                  <a:tcPr marL="17295" marR="17295" marT="17295" marB="17295" anchor="b">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b"/>
                      <a:endParaRPr lang="en-CA" sz="800">
                        <a:effectLst/>
                      </a:endParaRPr>
                    </a:p>
                  </a:txBody>
                  <a:tcPr marL="17295" marR="17295" marT="17295" marB="17295" anchor="b">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b"/>
                      <a:endParaRPr lang="en-CA" sz="800">
                        <a:effectLst/>
                      </a:endParaRPr>
                    </a:p>
                  </a:txBody>
                  <a:tcPr marL="17295" marR="17295" marT="17295" marB="17295" anchor="b">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b"/>
                      <a:endParaRPr lang="en-CA" sz="800">
                        <a:effectLst/>
                      </a:endParaRPr>
                    </a:p>
                  </a:txBody>
                  <a:tcPr marL="17295" marR="17295" marT="17295" marB="17295" anchor="b">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2708343305"/>
                  </a:ext>
                </a:extLst>
              </a:tr>
              <a:tr h="188779">
                <a:tc>
                  <a:txBody>
                    <a:bodyPr/>
                    <a:lstStyle/>
                    <a:p>
                      <a:pPr algn="ctr" fontAlgn="t"/>
                      <a:r>
                        <a:rPr lang="en-CA" sz="800">
                          <a:effectLst/>
                        </a:rPr>
                        <a:t>honda</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5</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8</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13</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2386893441"/>
                  </a:ext>
                </a:extLst>
              </a:tr>
              <a:tr h="188779">
                <a:tc>
                  <a:txBody>
                    <a:bodyPr/>
                    <a:lstStyle/>
                    <a:p>
                      <a:pPr algn="ctr" fontAlgn="t"/>
                      <a:r>
                        <a:rPr lang="en-CA" sz="800">
                          <a:effectLst/>
                        </a:rPr>
                        <a:t>mazda</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7</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9</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16</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845039410"/>
                  </a:ext>
                </a:extLst>
              </a:tr>
              <a:tr h="188779">
                <a:tc>
                  <a:txBody>
                    <a:bodyPr/>
                    <a:lstStyle/>
                    <a:p>
                      <a:pPr algn="ctr" fontAlgn="t"/>
                      <a:r>
                        <a:rPr lang="en-CA" sz="800">
                          <a:effectLst/>
                        </a:rPr>
                        <a:t>mitsubishi</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4</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9</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13</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511436288"/>
                  </a:ext>
                </a:extLst>
              </a:tr>
              <a:tr h="0">
                <a:tc>
                  <a:txBody>
                    <a:bodyPr/>
                    <a:lstStyle/>
                    <a:p>
                      <a:pPr algn="ctr" fontAlgn="t"/>
                      <a:r>
                        <a:rPr lang="en-CA" sz="800">
                          <a:effectLst/>
                        </a:rPr>
                        <a:t>nissan</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9</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9</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18</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3704895750"/>
                  </a:ext>
                </a:extLst>
              </a:tr>
              <a:tr h="188779">
                <a:tc>
                  <a:txBody>
                    <a:bodyPr/>
                    <a:lstStyle/>
                    <a:p>
                      <a:pPr algn="ctr" fontAlgn="t"/>
                      <a:r>
                        <a:rPr lang="en-CA" sz="800">
                          <a:effectLst/>
                        </a:rPr>
                        <a:t>subaru</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9</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3</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12</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2863717992"/>
                  </a:ext>
                </a:extLst>
              </a:tr>
              <a:tr h="188779">
                <a:tc>
                  <a:txBody>
                    <a:bodyPr/>
                    <a:lstStyle/>
                    <a:p>
                      <a:pPr algn="ctr" fontAlgn="t"/>
                      <a:r>
                        <a:rPr lang="en-CA" sz="800">
                          <a:effectLst/>
                        </a:rPr>
                        <a:t>toyota</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18</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14</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32</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655605015"/>
                  </a:ext>
                </a:extLst>
              </a:tr>
              <a:tr h="188779">
                <a:tc>
                  <a:txBody>
                    <a:bodyPr/>
                    <a:lstStyle/>
                    <a:p>
                      <a:pPr algn="ctr" fontAlgn="t"/>
                      <a:r>
                        <a:rPr lang="en-CA" sz="800">
                          <a:effectLst/>
                        </a:rPr>
                        <a:t>volkswagen</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8</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4</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12</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1727611207"/>
                  </a:ext>
                </a:extLst>
              </a:tr>
              <a:tr h="188779">
                <a:tc>
                  <a:txBody>
                    <a:bodyPr/>
                    <a:lstStyle/>
                    <a:p>
                      <a:pPr algn="ctr" fontAlgn="t"/>
                      <a:r>
                        <a:rPr lang="en-CA" sz="800">
                          <a:effectLst/>
                        </a:rPr>
                        <a:t>volvo</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11</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0</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CA" sz="800">
                          <a:effectLst/>
                        </a:rPr>
                        <a:t>11</a:t>
                      </a:r>
                    </a:p>
                  </a:txBody>
                  <a:tcPr marL="17295" marR="17295" marT="17295" marB="1729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141183599"/>
                  </a:ext>
                </a:extLst>
              </a:tr>
              <a:tr h="188779">
                <a:tc>
                  <a:txBody>
                    <a:bodyPr/>
                    <a:lstStyle/>
                    <a:p>
                      <a:pPr algn="ctr" fontAlgn="t"/>
                      <a:r>
                        <a:rPr lang="en-CA" sz="800">
                          <a:effectLst/>
                        </a:rPr>
                        <a:t>Total</a:t>
                      </a:r>
                    </a:p>
                  </a:txBody>
                  <a:tcPr marL="17295" marR="17295" marT="17295" marB="17295">
                    <a:lnL>
                      <a:noFill/>
                    </a:lnL>
                    <a:lnR>
                      <a:noFill/>
                    </a:lnR>
                    <a:lnT w="6350" cap="flat" cmpd="sng" algn="ctr">
                      <a:solidFill>
                        <a:srgbClr val="DDDDDD"/>
                      </a:solidFill>
                      <a:prstDash val="solid"/>
                      <a:round/>
                      <a:headEnd type="none" w="med" len="med"/>
                      <a:tailEnd type="none" w="med" len="med"/>
                    </a:lnT>
                    <a:lnB>
                      <a:noFill/>
                    </a:lnB>
                    <a:solidFill>
                      <a:schemeClr val="accent1"/>
                    </a:solidFill>
                  </a:tcPr>
                </a:tc>
                <a:tc>
                  <a:txBody>
                    <a:bodyPr/>
                    <a:lstStyle/>
                    <a:p>
                      <a:pPr algn="ctr" fontAlgn="t"/>
                      <a:r>
                        <a:rPr lang="en-CA" sz="800">
                          <a:effectLst/>
                        </a:rPr>
                        <a:t>71</a:t>
                      </a:r>
                    </a:p>
                  </a:txBody>
                  <a:tcPr marL="17295" marR="17295" marT="17295" marB="17295">
                    <a:lnL>
                      <a:noFill/>
                    </a:lnL>
                    <a:lnR>
                      <a:noFill/>
                    </a:lnR>
                    <a:lnT w="6350" cap="flat" cmpd="sng" algn="ctr">
                      <a:solidFill>
                        <a:srgbClr val="DDDDDD"/>
                      </a:solidFill>
                      <a:prstDash val="solid"/>
                      <a:round/>
                      <a:headEnd type="none" w="med" len="med"/>
                      <a:tailEnd type="none" w="med" len="med"/>
                    </a:lnT>
                    <a:lnB>
                      <a:noFill/>
                    </a:lnB>
                    <a:solidFill>
                      <a:schemeClr val="accent1"/>
                    </a:solidFill>
                  </a:tcPr>
                </a:tc>
                <a:tc>
                  <a:txBody>
                    <a:bodyPr/>
                    <a:lstStyle/>
                    <a:p>
                      <a:pPr algn="ctr" fontAlgn="t"/>
                      <a:r>
                        <a:rPr lang="en-CA" sz="800">
                          <a:effectLst/>
                        </a:rPr>
                        <a:t>56</a:t>
                      </a:r>
                    </a:p>
                  </a:txBody>
                  <a:tcPr marL="17295" marR="17295" marT="17295" marB="17295">
                    <a:lnL>
                      <a:noFill/>
                    </a:lnL>
                    <a:lnR>
                      <a:noFill/>
                    </a:lnR>
                    <a:lnT w="6350" cap="flat" cmpd="sng" algn="ctr">
                      <a:solidFill>
                        <a:srgbClr val="DDDDDD"/>
                      </a:solidFill>
                      <a:prstDash val="solid"/>
                      <a:round/>
                      <a:headEnd type="none" w="med" len="med"/>
                      <a:tailEnd type="none" w="med" len="med"/>
                    </a:lnT>
                    <a:lnB>
                      <a:noFill/>
                    </a:lnB>
                    <a:solidFill>
                      <a:schemeClr val="accent1"/>
                    </a:solidFill>
                  </a:tcPr>
                </a:tc>
                <a:tc>
                  <a:txBody>
                    <a:bodyPr/>
                    <a:lstStyle/>
                    <a:p>
                      <a:pPr algn="ctr" fontAlgn="t"/>
                      <a:r>
                        <a:rPr lang="en-CA" sz="800" dirty="0">
                          <a:effectLst/>
                        </a:rPr>
                        <a:t>127</a:t>
                      </a:r>
                    </a:p>
                  </a:txBody>
                  <a:tcPr marL="17295" marR="17295" marT="17295" marB="17295">
                    <a:lnL>
                      <a:noFill/>
                    </a:lnL>
                    <a:lnR>
                      <a:noFill/>
                    </a:lnR>
                    <a:lnT w="6350" cap="flat" cmpd="sng" algn="ctr">
                      <a:solidFill>
                        <a:srgbClr val="DDDDDD"/>
                      </a:solidFill>
                      <a:prstDash val="solid"/>
                      <a:round/>
                      <a:headEnd type="none" w="med" len="med"/>
                      <a:tailEnd type="none" w="med" len="med"/>
                    </a:lnT>
                    <a:lnB>
                      <a:noFill/>
                    </a:lnB>
                    <a:solidFill>
                      <a:schemeClr val="accent1"/>
                    </a:solidFill>
                  </a:tcPr>
                </a:tc>
                <a:extLst>
                  <a:ext uri="{0D108BD9-81ED-4DB2-BD59-A6C34878D82A}">
                    <a16:rowId xmlns:a16="http://schemas.microsoft.com/office/drawing/2014/main" val="1276719508"/>
                  </a:ext>
                </a:extLst>
              </a:tr>
            </a:tbl>
          </a:graphicData>
        </a:graphic>
      </p:graphicFrame>
      <p:sp>
        <p:nvSpPr>
          <p:cNvPr id="7" name="TextBox 6">
            <a:extLst>
              <a:ext uri="{FF2B5EF4-FFF2-40B4-BE49-F238E27FC236}">
                <a16:creationId xmlns:a16="http://schemas.microsoft.com/office/drawing/2014/main" id="{C4A26DEC-CD7C-382F-3961-5B53B48EE972}"/>
              </a:ext>
            </a:extLst>
          </p:cNvPr>
          <p:cNvSpPr txBox="1"/>
          <p:nvPr/>
        </p:nvSpPr>
        <p:spPr>
          <a:xfrm>
            <a:off x="618068" y="3657938"/>
            <a:ext cx="7924846" cy="1169551"/>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FFC000"/>
                </a:solidFill>
                <a:latin typeface="Muli"/>
              </a:rPr>
              <a:t>In the table above, you can see that the data set contains 32 Toyota cars of which 18 are four door and 14 are two door. This is a relatively simple table to interpret and illustrates why this approach can be a powerful way to summarize large data sets.</a:t>
            </a:r>
          </a:p>
          <a:p>
            <a:pPr marL="285750" indent="-285750" algn="just">
              <a:buFont typeface="Arial" panose="020B0604020202020204" pitchFamily="34" charset="0"/>
              <a:buChar char="•"/>
            </a:pPr>
            <a:r>
              <a:rPr lang="en-US" dirty="0">
                <a:solidFill>
                  <a:srgbClr val="FFC000"/>
                </a:solidFill>
                <a:latin typeface="Muli"/>
              </a:rPr>
              <a:t>Pandas makes this process easy and allows us to customize the tables in several different manners. In the rest of the article, I will walk through how to create and customize these tables.</a:t>
            </a:r>
          </a:p>
        </p:txBody>
      </p:sp>
    </p:spTree>
    <p:extLst>
      <p:ext uri="{BB962C8B-B14F-4D97-AF65-F5344CB8AC3E}">
        <p14:creationId xmlns:p14="http://schemas.microsoft.com/office/powerpoint/2010/main" val="1701827550"/>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674574" y="68814"/>
            <a:ext cx="6528741" cy="645300"/>
          </a:xfrm>
          <a:prstGeom prst="rect">
            <a:avLst/>
          </a:prstGeom>
        </p:spPr>
        <p:txBody>
          <a:bodyPr lIns="91425" tIns="91425" rIns="91425" bIns="91425" anchor="b" anchorCtr="0">
            <a:noAutofit/>
          </a:bodyPr>
          <a:lstStyle/>
          <a:p>
            <a:pPr lvl="0"/>
            <a:r>
              <a:rPr lang="en-US" sz="3200" dirty="0"/>
              <a:t>Pandas Crosstabs</a:t>
            </a:r>
            <a:endParaRPr lang="en" sz="3200" dirty="0"/>
          </a:p>
        </p:txBody>
      </p:sp>
      <p:sp>
        <p:nvSpPr>
          <p:cNvPr id="6" name="Rectangle 5"/>
          <p:cNvSpPr>
            <a:spLocks noChangeArrowheads="1"/>
          </p:cNvSpPr>
          <p:nvPr/>
        </p:nvSpPr>
        <p:spPr bwMode="auto">
          <a:xfrm>
            <a:off x="2449994" y="617987"/>
            <a:ext cx="52744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US" dirty="0">
                <a:solidFill>
                  <a:srgbClr val="FFC000"/>
                </a:solidFill>
                <a:latin typeface="Muli"/>
              </a:rPr>
              <a:t>Start the Process</a:t>
            </a:r>
          </a:p>
          <a:p>
            <a:pPr marL="285750" indent="-285750">
              <a:buFont typeface="Wingdings" panose="05000000000000000000" pitchFamily="2" charset="2"/>
              <a:buChar char="§"/>
            </a:pPr>
            <a:r>
              <a:rPr lang="en-US" dirty="0">
                <a:solidFill>
                  <a:srgbClr val="FFC000"/>
                </a:solidFill>
                <a:latin typeface="Muli"/>
              </a:rPr>
              <a:t>Let’s get started by importing all the modules we need</a:t>
            </a:r>
            <a:r>
              <a:rPr lang="en-US" dirty="0"/>
              <a:t>.</a:t>
            </a:r>
          </a:p>
        </p:txBody>
      </p:sp>
      <p:sp>
        <p:nvSpPr>
          <p:cNvPr id="9" name="TextBox 8">
            <a:extLst>
              <a:ext uri="{FF2B5EF4-FFF2-40B4-BE49-F238E27FC236}">
                <a16:creationId xmlns:a16="http://schemas.microsoft.com/office/drawing/2014/main" id="{7B022134-F8BD-2D9A-BBE1-0AC8DB20002B}"/>
              </a:ext>
            </a:extLst>
          </p:cNvPr>
          <p:cNvSpPr txBox="1"/>
          <p:nvPr/>
        </p:nvSpPr>
        <p:spPr>
          <a:xfrm>
            <a:off x="1837266" y="1263287"/>
            <a:ext cx="6951133" cy="523220"/>
          </a:xfrm>
          <a:prstGeom prst="rect">
            <a:avLst/>
          </a:prstGeom>
          <a:noFill/>
        </p:spPr>
        <p:txBody>
          <a:bodyPr wrap="square">
            <a:spAutoFit/>
          </a:bodyPr>
          <a:lstStyle/>
          <a:p>
            <a:r>
              <a:rPr lang="en-US" dirty="0">
                <a:solidFill>
                  <a:srgbClr val="FFC000"/>
                </a:solidFill>
                <a:latin typeface="Muli"/>
              </a:rPr>
              <a:t>Now we’ll read in the automobile data from the UCI Machine Learning Repository and make some label changes for clarity (you can download the file from the Moodle):</a:t>
            </a:r>
            <a:endParaRPr lang="en-CA" dirty="0">
              <a:solidFill>
                <a:srgbClr val="FFC000"/>
              </a:solidFill>
              <a:latin typeface="Muli"/>
            </a:endParaRPr>
          </a:p>
        </p:txBody>
      </p:sp>
      <p:pic>
        <p:nvPicPr>
          <p:cNvPr id="13" name="Picture 12">
            <a:extLst>
              <a:ext uri="{FF2B5EF4-FFF2-40B4-BE49-F238E27FC236}">
                <a16:creationId xmlns:a16="http://schemas.microsoft.com/office/drawing/2014/main" id="{60115A97-7C72-5B2B-F0A0-DB81C072774E}"/>
              </a:ext>
            </a:extLst>
          </p:cNvPr>
          <p:cNvPicPr>
            <a:picLocks noChangeAspect="1"/>
          </p:cNvPicPr>
          <p:nvPr/>
        </p:nvPicPr>
        <p:blipFill rotWithShape="1">
          <a:blip r:embed="rId3"/>
          <a:srcRect l="17500" t="37107" r="23981" b="16378"/>
          <a:stretch/>
        </p:blipFill>
        <p:spPr>
          <a:xfrm>
            <a:off x="1600200" y="1908586"/>
            <a:ext cx="6705600" cy="2998173"/>
          </a:xfrm>
          <a:prstGeom prst="rect">
            <a:avLst/>
          </a:prstGeom>
        </p:spPr>
      </p:pic>
    </p:spTree>
    <p:extLst>
      <p:ext uri="{BB962C8B-B14F-4D97-AF65-F5344CB8AC3E}">
        <p14:creationId xmlns:p14="http://schemas.microsoft.com/office/powerpoint/2010/main" val="120946828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674574" y="68814"/>
            <a:ext cx="6528741" cy="645300"/>
          </a:xfrm>
          <a:prstGeom prst="rect">
            <a:avLst/>
          </a:prstGeom>
        </p:spPr>
        <p:txBody>
          <a:bodyPr lIns="91425" tIns="91425" rIns="91425" bIns="91425" anchor="b" anchorCtr="0">
            <a:noAutofit/>
          </a:bodyPr>
          <a:lstStyle/>
          <a:p>
            <a:pPr lvl="0"/>
            <a:r>
              <a:rPr lang="en-US" sz="3200" dirty="0"/>
              <a:t>Pandas Crosstabs</a:t>
            </a:r>
            <a:endParaRPr lang="en" sz="3200" dirty="0"/>
          </a:p>
        </p:txBody>
      </p:sp>
      <p:sp>
        <p:nvSpPr>
          <p:cNvPr id="6" name="Rectangle 5"/>
          <p:cNvSpPr>
            <a:spLocks noChangeArrowheads="1"/>
          </p:cNvSpPr>
          <p:nvPr/>
        </p:nvSpPr>
        <p:spPr bwMode="auto">
          <a:xfrm>
            <a:off x="2449994" y="617987"/>
            <a:ext cx="52744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US" dirty="0">
                <a:solidFill>
                  <a:srgbClr val="FFC000"/>
                </a:solidFill>
                <a:latin typeface="Muli"/>
              </a:rPr>
              <a:t>For the first example, let’s use </a:t>
            </a:r>
            <a:r>
              <a:rPr lang="en-US" dirty="0" err="1">
                <a:solidFill>
                  <a:srgbClr val="FFC000"/>
                </a:solidFill>
                <a:latin typeface="Muli"/>
              </a:rPr>
              <a:t>pd.crosstab</a:t>
            </a:r>
            <a:r>
              <a:rPr lang="en-US" dirty="0">
                <a:solidFill>
                  <a:srgbClr val="FFC000"/>
                </a:solidFill>
                <a:latin typeface="Muli"/>
              </a:rPr>
              <a:t> to look at how many different body styles these car makers</a:t>
            </a:r>
          </a:p>
        </p:txBody>
      </p:sp>
      <p:pic>
        <p:nvPicPr>
          <p:cNvPr id="5" name="Picture 4">
            <a:extLst>
              <a:ext uri="{FF2B5EF4-FFF2-40B4-BE49-F238E27FC236}">
                <a16:creationId xmlns:a16="http://schemas.microsoft.com/office/drawing/2014/main" id="{0C71C1EA-D294-4F7E-A0A9-104A9C797F5D}"/>
              </a:ext>
            </a:extLst>
          </p:cNvPr>
          <p:cNvPicPr>
            <a:picLocks noChangeAspect="1"/>
          </p:cNvPicPr>
          <p:nvPr/>
        </p:nvPicPr>
        <p:blipFill rotWithShape="1">
          <a:blip r:embed="rId3"/>
          <a:srcRect l="17489" t="35226" r="47222" b="19057"/>
          <a:stretch/>
        </p:blipFill>
        <p:spPr>
          <a:xfrm>
            <a:off x="4244927" y="1398754"/>
            <a:ext cx="4691517" cy="3418780"/>
          </a:xfrm>
          <a:prstGeom prst="rect">
            <a:avLst/>
          </a:prstGeom>
        </p:spPr>
      </p:pic>
      <p:sp>
        <p:nvSpPr>
          <p:cNvPr id="8" name="TextBox 7">
            <a:extLst>
              <a:ext uri="{FF2B5EF4-FFF2-40B4-BE49-F238E27FC236}">
                <a16:creationId xmlns:a16="http://schemas.microsoft.com/office/drawing/2014/main" id="{8950BC96-6B0A-EB6A-8E2A-08E996A9BFB9}"/>
              </a:ext>
            </a:extLst>
          </p:cNvPr>
          <p:cNvSpPr txBox="1"/>
          <p:nvPr/>
        </p:nvSpPr>
        <p:spPr>
          <a:xfrm>
            <a:off x="440267" y="1976848"/>
            <a:ext cx="3615266" cy="2462213"/>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FFC000"/>
                </a:solidFill>
                <a:latin typeface="Muli"/>
              </a:rPr>
              <a:t>The crosstab function can operate on </a:t>
            </a:r>
            <a:r>
              <a:rPr lang="en-US" dirty="0" err="1">
                <a:solidFill>
                  <a:srgbClr val="FFC000"/>
                </a:solidFill>
                <a:latin typeface="Muli"/>
              </a:rPr>
              <a:t>numpy</a:t>
            </a:r>
            <a:r>
              <a:rPr lang="en-US" dirty="0">
                <a:solidFill>
                  <a:srgbClr val="FFC000"/>
                </a:solidFill>
                <a:latin typeface="Muli"/>
              </a:rPr>
              <a:t> arrays, series or columns in a </a:t>
            </a:r>
            <a:r>
              <a:rPr lang="en-US" dirty="0" err="1">
                <a:solidFill>
                  <a:srgbClr val="FFC000"/>
                </a:solidFill>
                <a:latin typeface="Muli"/>
              </a:rPr>
              <a:t>dataframe</a:t>
            </a:r>
            <a:r>
              <a:rPr lang="en-US" dirty="0">
                <a:solidFill>
                  <a:srgbClr val="FFC000"/>
                </a:solidFill>
                <a:latin typeface="Muli"/>
              </a:rPr>
              <a:t>. </a:t>
            </a:r>
          </a:p>
          <a:p>
            <a:pPr marL="285750" indent="-285750" algn="just">
              <a:buFont typeface="Arial" panose="020B0604020202020204" pitchFamily="34" charset="0"/>
              <a:buChar char="•"/>
            </a:pPr>
            <a:r>
              <a:rPr lang="en-US" dirty="0">
                <a:solidFill>
                  <a:srgbClr val="FFC000"/>
                </a:solidFill>
                <a:latin typeface="Muli"/>
              </a:rPr>
              <a:t>For this example, I pass in </a:t>
            </a:r>
            <a:r>
              <a:rPr lang="en-US" dirty="0" err="1">
                <a:solidFill>
                  <a:srgbClr val="FFC000"/>
                </a:solidFill>
                <a:latin typeface="Muli"/>
              </a:rPr>
              <a:t>df.make</a:t>
            </a:r>
            <a:r>
              <a:rPr lang="en-US" dirty="0">
                <a:solidFill>
                  <a:srgbClr val="FFC000"/>
                </a:solidFill>
                <a:latin typeface="Muli"/>
              </a:rPr>
              <a:t> for the crosstab index and </a:t>
            </a:r>
            <a:r>
              <a:rPr lang="en-US" dirty="0" err="1">
                <a:solidFill>
                  <a:srgbClr val="FFC000"/>
                </a:solidFill>
                <a:latin typeface="Muli"/>
              </a:rPr>
              <a:t>df.body_style</a:t>
            </a:r>
            <a:r>
              <a:rPr lang="en-US" dirty="0">
                <a:solidFill>
                  <a:srgbClr val="FFC000"/>
                </a:solidFill>
                <a:latin typeface="Muli"/>
              </a:rPr>
              <a:t> for the crosstab’s columns.</a:t>
            </a:r>
          </a:p>
          <a:p>
            <a:pPr marL="285750" indent="-285750" algn="just">
              <a:buFont typeface="Arial" panose="020B0604020202020204" pitchFamily="34" charset="0"/>
              <a:buChar char="•"/>
            </a:pPr>
            <a:r>
              <a:rPr lang="en-US" dirty="0">
                <a:solidFill>
                  <a:srgbClr val="FFC000"/>
                </a:solidFill>
                <a:latin typeface="Muli"/>
              </a:rPr>
              <a:t>Pandas does that work behind the scenes to count how many occurrences there are of each combination.</a:t>
            </a:r>
          </a:p>
          <a:p>
            <a:pPr marL="285750" indent="-285750" algn="just">
              <a:buFont typeface="Arial" panose="020B0604020202020204" pitchFamily="34" charset="0"/>
              <a:buChar char="•"/>
            </a:pPr>
            <a:r>
              <a:rPr lang="en-US" dirty="0">
                <a:solidFill>
                  <a:srgbClr val="FFC000"/>
                </a:solidFill>
                <a:latin typeface="Muli"/>
              </a:rPr>
              <a:t>For example, in this data set Volvo makes 8 sedans and 3 wagons.</a:t>
            </a:r>
            <a:endParaRPr lang="en-CA" dirty="0">
              <a:solidFill>
                <a:srgbClr val="FFC000"/>
              </a:solidFill>
              <a:latin typeface="Muli"/>
            </a:endParaRPr>
          </a:p>
        </p:txBody>
      </p:sp>
    </p:spTree>
    <p:extLst>
      <p:ext uri="{BB962C8B-B14F-4D97-AF65-F5344CB8AC3E}">
        <p14:creationId xmlns:p14="http://schemas.microsoft.com/office/powerpoint/2010/main" val="3399019971"/>
      </p:ext>
    </p:extLst>
  </p:cSld>
  <p:clrMapOvr>
    <a:masterClrMapping/>
  </p:clrMapOvr>
  <p:transition spd="slow">
    <p:cut/>
  </p:transition>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Slice</Template>
  <TotalTime>25608</TotalTime>
  <Words>1469</Words>
  <Application>Microsoft Office PowerPoint</Application>
  <PresentationFormat>On-screen Show (16:9)</PresentationFormat>
  <Paragraphs>237</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Muli</vt:lpstr>
      <vt:lpstr>Nixie One</vt:lpstr>
      <vt:lpstr>Wingdings</vt:lpstr>
      <vt:lpstr>Imogen template</vt:lpstr>
      <vt:lpstr>AML-2103 Visualization for AI and ML</vt:lpstr>
      <vt:lpstr>Lecture4 </vt:lpstr>
      <vt:lpstr>      4.1 Discuss basic pandas operations </vt:lpstr>
      <vt:lpstr>Pandas basic operations</vt:lpstr>
      <vt:lpstr>      4.2 Discuss basic pandas operations (CorssTab) </vt:lpstr>
      <vt:lpstr>Pandas Crosstabs</vt:lpstr>
      <vt:lpstr>Pandas Crosstabs</vt:lpstr>
      <vt:lpstr>Pandas Crosstabs</vt:lpstr>
      <vt:lpstr>Pandas Crosstabs</vt:lpstr>
      <vt:lpstr>Pandas Crosstabs</vt:lpstr>
      <vt:lpstr>Pandas Crosstabs</vt:lpstr>
      <vt:lpstr>Pandas Crosstabs</vt:lpstr>
      <vt:lpstr>Pandas Crosstabs</vt:lpstr>
      <vt:lpstr>Pandas Crosstabs</vt:lpstr>
      <vt:lpstr>Pandas Crosstabs</vt:lpstr>
      <vt:lpstr>     4.3 Explain advantages and drawbacks of pandas over NumPy</vt:lpstr>
      <vt:lpstr>Advantages and Disadvantages</vt:lpstr>
      <vt:lpstr>     4.4 Compute central tendency and dispersion using pandas</vt:lpstr>
      <vt:lpstr>central tendency and dispersion  </vt:lpstr>
      <vt:lpstr>central tendency and dispersion  </vt:lpstr>
      <vt:lpstr>     4.5 Apply Indexing, Slicing and Iterating using pandas</vt:lpstr>
      <vt:lpstr>Indexing</vt:lpstr>
      <vt:lpstr>Slicing and Iterating</vt:lpstr>
      <vt:lpstr>     4.6 Demonstrate advanced pandas operations: Filtering, Sorting and Reshaping</vt:lpstr>
      <vt:lpstr>Filtering and Sorting</vt:lpstr>
      <vt:lpstr>Reshaping</vt:lpstr>
      <vt:lpstr>Any questions so far? Any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
  <cp:lastModifiedBy>Vahid Hadavi</cp:lastModifiedBy>
  <cp:revision>1172</cp:revision>
  <dcterms:modified xsi:type="dcterms:W3CDTF">2023-03-11T19:35:35Z</dcterms:modified>
  <cp:version>Version2</cp:version>
</cp:coreProperties>
</file>