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8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4C30F5-F019-4967-879F-267A77623F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2CCF51-1EF2-4A50-AA61-70453BA3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3FB1-6188-4FD8-8848-D9CF1CEBC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and Prediction of Readmissions at a Large University Medical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8B9F3-D85E-41D9-A9DE-B1357DB31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Shant Ayanian, MD, MS, FACP</a:t>
            </a:r>
          </a:p>
          <a:p>
            <a:r>
              <a:rPr lang="en-US" dirty="0"/>
              <a:t>Dr. </a:t>
            </a:r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Zahadat</a:t>
            </a:r>
            <a:r>
              <a:rPr lang="en-US" dirty="0"/>
              <a:t>, Ph.D.</a:t>
            </a:r>
          </a:p>
        </p:txBody>
      </p:sp>
    </p:spTree>
    <p:extLst>
      <p:ext uri="{BB962C8B-B14F-4D97-AF65-F5344CB8AC3E}">
        <p14:creationId xmlns:p14="http://schemas.microsoft.com/office/powerpoint/2010/main" val="15068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933F-18CB-4D0B-82C7-93C761CC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selected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51264F-A95C-4B50-8F44-2285237FF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153173"/>
              </p:ext>
            </p:extLst>
          </p:nvPr>
        </p:nvGraphicFramePr>
        <p:xfrm>
          <a:off x="1869440" y="2595880"/>
          <a:ext cx="8092122" cy="286035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046061">
                  <a:extLst>
                    <a:ext uri="{9D8B030D-6E8A-4147-A177-3AD203B41FA5}">
                      <a16:colId xmlns:a16="http://schemas.microsoft.com/office/drawing/2014/main" val="2486742892"/>
                    </a:ext>
                  </a:extLst>
                </a:gridCol>
                <a:gridCol w="4046061">
                  <a:extLst>
                    <a:ext uri="{9D8B030D-6E8A-4147-A177-3AD203B41FA5}">
                      <a16:colId xmlns:a16="http://schemas.microsoft.com/office/drawing/2014/main" val="3540663755"/>
                    </a:ext>
                  </a:extLst>
                </a:gridCol>
              </a:tblGrid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Admitting_Source_OUTPATIENT_CLINIC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Facility_DC_Disposition_DISCH_TO_HOSPICE_HOME</a:t>
                      </a:r>
                      <a:endParaRPr lang="en-US" sz="11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216210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Admitting_Source_TRANS_SKILLED_NURSING_FACILITY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Discharge_APR_DRG_MDC16</a:t>
                      </a:r>
                      <a:endParaRPr lang="en-US" sz="11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172905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Admitting_Loc_HOSP_ER_HOLDING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Discharge_APR_DRG_MDC18</a:t>
                      </a:r>
                      <a:endParaRPr lang="en-US" sz="11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654698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Admitting_Source_ROUTINE_IP_ADMISSION__UNSCH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Discharge_APR_DRG_MDC23</a:t>
                      </a:r>
                      <a:endParaRPr lang="en-US" sz="11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499868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Admitting_Loc_GWU_PACU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Discharge_APR_DRG_MDC11</a:t>
                      </a:r>
                      <a:endParaRPr lang="en-US" sz="11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556657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Admitting_Loc_GWU_5_SO_ONCOLOGY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CDB_APR_DRG_Acute_Care_Expected_Mortality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172650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Admitting_Service_Code_NEU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DRG_MDC_NO_17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674820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Principal_Payer_H_S_C_S_N__MCAID_HMO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CDB_APR_DRG_All_Inpatient_Expected_Mortality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187266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Principal_Payer_AMERIHEALTH_MCAID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rheumd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472599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Principal_Payer_MEDICAID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solidtum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4794469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Principal_Payer_NON_CONTRCTD_HMO_PPO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 lymph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117377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Principal_Payer_Type_SELF_PAY_ADMIT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diabc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255122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Principal_Payer_MEDICARE_PT_B_IP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pvd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380278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Principal_Payer_AMERIHEALTH_ALLNCE</a:t>
                      </a:r>
                      <a:endParaRPr lang="en-US" sz="11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metacanc</a:t>
                      </a:r>
                      <a:endParaRPr lang="en-US" sz="11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447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BCCA-7805-4221-BF76-7A88071F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3852"/>
            <a:ext cx="7729728" cy="1188720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/>
              <a:t>MOdel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E64B83-02D1-405F-A16F-EF9FFD604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21050"/>
              </p:ext>
            </p:extLst>
          </p:nvPr>
        </p:nvGraphicFramePr>
        <p:xfrm>
          <a:off x="751840" y="2114350"/>
          <a:ext cx="4800600" cy="4616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0861">
                  <a:extLst>
                    <a:ext uri="{9D8B030D-6E8A-4147-A177-3AD203B41FA5}">
                      <a16:colId xmlns:a16="http://schemas.microsoft.com/office/drawing/2014/main" val="947598448"/>
                    </a:ext>
                  </a:extLst>
                </a:gridCol>
                <a:gridCol w="1449739">
                  <a:extLst>
                    <a:ext uri="{9D8B030D-6E8A-4147-A177-3AD203B41FA5}">
                      <a16:colId xmlns:a16="http://schemas.microsoft.com/office/drawing/2014/main" val="4278701019"/>
                    </a:ext>
                  </a:extLst>
                </a:gridCol>
              </a:tblGrid>
              <a:tr h="29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Features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effectLst/>
                        </a:rPr>
                        <a:t>MeanDecreaseGini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581779095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CDB_APR_DRG_All_Inpatient_Expected_Mortality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1056.624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2392493279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Discharge_APR_DRG_MDC23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918.1059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84146005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CDB_APR_DRG_Acute_Care_Expected_Mortality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712.5953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3482288354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Admitting_Source_ROUTINE_IP_ADMISSION__UNSCHEDULED_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139.4197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455860863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Discharge_APR_DRG_MDC18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111.394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804694498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DRG_MDC_NO_17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109.4892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4036871011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diabc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95.33324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3815957403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Admitting_Loc_GWU_5_SO_ONCOLOGY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93.28339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980976105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Admitting_Loc_GWU_PACU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81.13076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959901947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Principal_Payer_MEDICAID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67.72274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763306721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effectLst/>
                        </a:rPr>
                        <a:t>solidtum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65.01218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3230803715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lymph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61.86407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082718711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metacanc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60.12244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3267221959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pvd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55.80766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903924929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Principal_Payer_AMERIHEALTH_MCAID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49.59602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437542546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Discharge_APR_DRG_MDC16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46.64945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23131524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Admitting_Service_Code_NEU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45.87765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811205048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rheumd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43.13089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953307938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Discharge_APR_DRG_MDC11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35.91112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582800787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Principal_Payer_MEDICARE_PT_B_IP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30.36313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736016309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Principal_Payer_AMERIHEALTH_ALLNCE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22.22456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3845953049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Principal_Payer_Type_SELF_PAY_ADMIT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21.51761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2234618131"/>
                  </a:ext>
                </a:extLst>
              </a:tr>
              <a:tr h="2830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Facility_DC_Disposition_DISCH_TO_HOSPICE_HOME__CONTINUOUS_CARE_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15.36546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3185991019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Principal_Payer_H_S_C_S_N__MCAID_HMO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12.46622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1510076007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Admitting_Source_OUTPATIENT_CLINIC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11.67475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4191727229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Admitting_Loc_HOSP_ER_HOLDING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9.309824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865486139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Principal_Payer_NON_CONTRCTD_HMO_PPO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7.15871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3611097413"/>
                  </a:ext>
                </a:extLst>
              </a:tr>
              <a:tr h="149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Admitting_Source_TRANS_SKILLED_NURSING_FACILITY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3.829835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91" marR="38291" marT="0" marB="0"/>
                </a:tc>
                <a:extLst>
                  <a:ext uri="{0D108BD9-81ED-4DB2-BD59-A6C34878D82A}">
                    <a16:rowId xmlns:a16="http://schemas.microsoft.com/office/drawing/2014/main" val="30519021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D74025-847D-4273-9C6A-E24683E51009}"/>
              </a:ext>
            </a:extLst>
          </p:cNvPr>
          <p:cNvSpPr txBox="1"/>
          <p:nvPr/>
        </p:nvSpPr>
        <p:spPr>
          <a:xfrm>
            <a:off x="6751320" y="2114349"/>
            <a:ext cx="3972561" cy="4616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sz="1200" dirty="0"/>
              <a:t>Confusion Matrix and Statistics</a:t>
            </a:r>
          </a:p>
          <a:p>
            <a:pPr latinLnBrk="1"/>
            <a:r>
              <a:rPr lang="en-US" sz="1200" dirty="0"/>
              <a:t> </a:t>
            </a:r>
          </a:p>
          <a:p>
            <a:pPr latinLnBrk="1"/>
            <a:r>
              <a:rPr lang="en-US" sz="1200" dirty="0"/>
              <a:t>          Reference</a:t>
            </a:r>
          </a:p>
          <a:p>
            <a:pPr latinLnBrk="1"/>
            <a:r>
              <a:rPr lang="en-US" sz="1200" dirty="0"/>
              <a:t>Prediction     0     1</a:t>
            </a:r>
          </a:p>
          <a:p>
            <a:pPr latinLnBrk="1"/>
            <a:r>
              <a:rPr lang="en-US" sz="1200" dirty="0"/>
              <a:t>         0 28123  2344</a:t>
            </a:r>
          </a:p>
          <a:p>
            <a:pPr latinLnBrk="1"/>
            <a:r>
              <a:rPr lang="en-US" sz="1200" dirty="0"/>
              <a:t>         1   158   364</a:t>
            </a:r>
          </a:p>
          <a:p>
            <a:pPr latinLnBrk="1"/>
            <a:r>
              <a:rPr lang="en-US" sz="1200" dirty="0"/>
              <a:t>                                          </a:t>
            </a:r>
          </a:p>
          <a:p>
            <a:pPr latinLnBrk="1"/>
            <a:r>
              <a:rPr lang="en-US" sz="1200" dirty="0"/>
              <a:t>               Accuracy : 0.9193          </a:t>
            </a:r>
          </a:p>
          <a:p>
            <a:pPr latinLnBrk="1"/>
            <a:r>
              <a:rPr lang="en-US" sz="1200" dirty="0"/>
              <a:t>                 95% CI : (0.9162, 0.9223)</a:t>
            </a:r>
          </a:p>
          <a:p>
            <a:pPr latinLnBrk="1"/>
            <a:r>
              <a:rPr lang="en-US" sz="1200" dirty="0"/>
              <a:t>    No Information Rate : 0.9126          </a:t>
            </a:r>
          </a:p>
          <a:p>
            <a:pPr latinLnBrk="1"/>
            <a:r>
              <a:rPr lang="en-US" sz="1200" dirty="0"/>
              <a:t>    P-Value [Acc &gt; NIR] : 1.459e-05       </a:t>
            </a:r>
          </a:p>
          <a:p>
            <a:pPr latinLnBrk="1"/>
            <a:r>
              <a:rPr lang="en-US" sz="1200" dirty="0"/>
              <a:t>                                          </a:t>
            </a:r>
          </a:p>
          <a:p>
            <a:pPr latinLnBrk="1"/>
            <a:r>
              <a:rPr lang="en-US" sz="1200" dirty="0"/>
              <a:t>                  Kappa : 0.2029          </a:t>
            </a:r>
          </a:p>
          <a:p>
            <a:pPr latinLnBrk="1"/>
            <a:r>
              <a:rPr lang="en-US" sz="1200" dirty="0"/>
              <a:t> </a:t>
            </a:r>
            <a:r>
              <a:rPr lang="en-US" sz="1200" dirty="0" err="1"/>
              <a:t>Mcnemar's</a:t>
            </a:r>
            <a:r>
              <a:rPr lang="en-US" sz="1200" dirty="0"/>
              <a:t> Test P-Value : &lt; 2.2e-16       </a:t>
            </a:r>
          </a:p>
          <a:p>
            <a:pPr latinLnBrk="1"/>
            <a:r>
              <a:rPr lang="en-US" sz="1200" dirty="0"/>
              <a:t>                                          </a:t>
            </a:r>
          </a:p>
          <a:p>
            <a:pPr latinLnBrk="1"/>
            <a:r>
              <a:rPr lang="en-US" sz="1200" dirty="0"/>
              <a:t>            Sensitivity : 0.9944          </a:t>
            </a:r>
          </a:p>
          <a:p>
            <a:pPr latinLnBrk="1"/>
            <a:r>
              <a:rPr lang="en-US" sz="1200" dirty="0"/>
              <a:t>            Specificity : 0.1344          </a:t>
            </a:r>
          </a:p>
          <a:p>
            <a:pPr latinLnBrk="1"/>
            <a:r>
              <a:rPr lang="en-US" sz="1200" dirty="0"/>
              <a:t>         Pos </a:t>
            </a:r>
            <a:r>
              <a:rPr lang="en-US" sz="1200" dirty="0" err="1"/>
              <a:t>Pred</a:t>
            </a:r>
            <a:r>
              <a:rPr lang="en-US" sz="1200" dirty="0"/>
              <a:t> Value : 0.9231          </a:t>
            </a:r>
          </a:p>
          <a:p>
            <a:pPr latinLnBrk="1"/>
            <a:r>
              <a:rPr lang="en-US" sz="1200" dirty="0"/>
              <a:t>         Neg </a:t>
            </a:r>
            <a:r>
              <a:rPr lang="en-US" sz="1200" dirty="0" err="1"/>
              <a:t>Pred</a:t>
            </a:r>
            <a:r>
              <a:rPr lang="en-US" sz="1200" dirty="0"/>
              <a:t> Value : 0.6973          </a:t>
            </a:r>
          </a:p>
          <a:p>
            <a:pPr latinLnBrk="1"/>
            <a:r>
              <a:rPr lang="en-US" sz="1200" dirty="0"/>
              <a:t>             Prevalence : 0.9126          </a:t>
            </a:r>
          </a:p>
          <a:p>
            <a:pPr latinLnBrk="1"/>
            <a:r>
              <a:rPr lang="en-US" sz="1200" dirty="0"/>
              <a:t>         Detection Rate : 0.9075          </a:t>
            </a:r>
          </a:p>
          <a:p>
            <a:pPr latinLnBrk="1"/>
            <a:r>
              <a:rPr lang="en-US" sz="1200" dirty="0"/>
              <a:t>   Detection Prevalence : 0.9832          </a:t>
            </a:r>
          </a:p>
          <a:p>
            <a:pPr latinLnBrk="1"/>
            <a:r>
              <a:rPr lang="en-US" sz="1200" dirty="0"/>
              <a:t>      Balanced Accuracy : 0.5644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1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873F-567E-408B-89A3-FFCAE35F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Model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A77D09-A0AD-4DD1-BB12-27382AE536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2" y="2556764"/>
            <a:ext cx="4730115" cy="3496310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D46EA7D-98FD-498B-9AD4-C8F4A06C01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05" y="2556764"/>
            <a:ext cx="5235255" cy="34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EE89-5749-4B20-9BEB-576D0801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9293-0A6C-4D33-9B9B-0D2102AE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logistic models had excellent accuracy, but poor specificity.</a:t>
            </a:r>
          </a:p>
          <a:p>
            <a:r>
              <a:rPr lang="en-US" dirty="0"/>
              <a:t>Random forest classifier has a similar specificity</a:t>
            </a:r>
          </a:p>
          <a:p>
            <a:r>
              <a:rPr lang="en-US" dirty="0"/>
              <a:t>Models are helpful as they have the potential to decrease readmissions by half</a:t>
            </a:r>
          </a:p>
          <a:p>
            <a:r>
              <a:rPr lang="en-US" dirty="0"/>
              <a:t>They are customizable and easy to implement</a:t>
            </a:r>
          </a:p>
          <a:p>
            <a:r>
              <a:rPr lang="en-US" dirty="0"/>
              <a:t>ARMA model could be useful in evaluating factors affecting total readmissions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4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47DD-3EAF-412C-976A-8ED3FC88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C40E-3AA6-447F-947B-66B72657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Prospective study to evaluate model </a:t>
            </a:r>
            <a:r>
              <a:rPr lang="en-US" dirty="0" err="1"/>
              <a:t>implementability</a:t>
            </a:r>
            <a:r>
              <a:rPr lang="en-US" dirty="0"/>
              <a:t> as well as specificity.</a:t>
            </a:r>
          </a:p>
          <a:p>
            <a:r>
              <a:rPr lang="en-US" dirty="0"/>
              <a:t>Address factors identified in regression analysis as potential drivers to readmissions</a:t>
            </a:r>
          </a:p>
          <a:p>
            <a:r>
              <a:rPr lang="en-US" dirty="0"/>
              <a:t>Construct an LSTM model to test its accuracy in this dataset</a:t>
            </a:r>
          </a:p>
          <a:p>
            <a:r>
              <a:rPr lang="en-US" dirty="0"/>
              <a:t>Address a differential approach to an ARMA model for readmission number prediction. </a:t>
            </a:r>
          </a:p>
        </p:txBody>
      </p:sp>
    </p:spTree>
    <p:extLst>
      <p:ext uri="{BB962C8B-B14F-4D97-AF65-F5344CB8AC3E}">
        <p14:creationId xmlns:p14="http://schemas.microsoft.com/office/powerpoint/2010/main" val="207959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F688-7AD2-4B81-9E69-73B34055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2FD0-C1FA-44BA-A2AF-B3D61528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Readmissions are defined as patients presenting back to the hospital after an index admission within a prespecified time.</a:t>
            </a:r>
          </a:p>
          <a:p>
            <a:r>
              <a:rPr lang="en-US" dirty="0"/>
              <a:t>Most metrics depend on the 30 day readmission rate of a hospital. </a:t>
            </a:r>
          </a:p>
          <a:p>
            <a:r>
              <a:rPr lang="en-US" dirty="0"/>
              <a:t>Centers for Medicare and Medicaid Services and other payors follow readmission rates of hospitals closely and may withhold or reduce payments. </a:t>
            </a:r>
          </a:p>
          <a:p>
            <a:r>
              <a:rPr lang="en-US" dirty="0"/>
              <a:t>Readmissions are indicators of potentially unsafe patient care </a:t>
            </a:r>
          </a:p>
          <a:p>
            <a:r>
              <a:rPr lang="en-US" dirty="0"/>
              <a:t>Reduction of readmissions are important for patients, hospitals and payors</a:t>
            </a:r>
          </a:p>
        </p:txBody>
      </p:sp>
    </p:spTree>
    <p:extLst>
      <p:ext uri="{BB962C8B-B14F-4D97-AF65-F5344CB8AC3E}">
        <p14:creationId xmlns:p14="http://schemas.microsoft.com/office/powerpoint/2010/main" val="50874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A03F-0CF7-4C58-9D9F-0FB4368F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4C07-072C-4924-B175-8847A162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has been studies done to try to predict which patients are at risk for readmissions.</a:t>
            </a:r>
          </a:p>
          <a:p>
            <a:r>
              <a:rPr lang="en-US" dirty="0"/>
              <a:t>Large studies had identified generalized algorithms which predict readmissions: </a:t>
            </a:r>
            <a:r>
              <a:rPr lang="en-US" dirty="0" err="1"/>
              <a:t>eg</a:t>
            </a:r>
            <a:r>
              <a:rPr lang="en-US" dirty="0"/>
              <a:t> LACE readmission tool or HOSPITAL tool. </a:t>
            </a:r>
          </a:p>
          <a:p>
            <a:r>
              <a:rPr lang="en-US" dirty="0"/>
              <a:t>Both tools have good accuracy but lack high specificity. </a:t>
            </a:r>
          </a:p>
          <a:p>
            <a:r>
              <a:rPr lang="en-US" dirty="0"/>
              <a:t>They do not take into account hospital specific factors which may affect readmissions. </a:t>
            </a:r>
          </a:p>
        </p:txBody>
      </p:sp>
    </p:spTree>
    <p:extLst>
      <p:ext uri="{BB962C8B-B14F-4D97-AF65-F5344CB8AC3E}">
        <p14:creationId xmlns:p14="http://schemas.microsoft.com/office/powerpoint/2010/main" val="140439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4BC7-2D9F-492A-9535-6600CFCC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BD6B-9C01-451A-B9D6-C115F7A6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customizable readmission predictor model would be of paramount importance.</a:t>
            </a:r>
          </a:p>
          <a:p>
            <a:r>
              <a:rPr lang="en-US" dirty="0"/>
              <a:t>There have been deep learning models which have attempted to do this and have achieved a specificity of 30%.</a:t>
            </a:r>
          </a:p>
          <a:p>
            <a:r>
              <a:rPr lang="en-US" dirty="0"/>
              <a:t>There has not been any attempts for a random forest classifier to predict readmissions. </a:t>
            </a:r>
          </a:p>
          <a:p>
            <a:r>
              <a:rPr lang="en-US" dirty="0"/>
              <a:t>There are no studies discussing the use of ARMA models </a:t>
            </a:r>
          </a:p>
        </p:txBody>
      </p:sp>
    </p:spTree>
    <p:extLst>
      <p:ext uri="{BB962C8B-B14F-4D97-AF65-F5344CB8AC3E}">
        <p14:creationId xmlns:p14="http://schemas.microsoft.com/office/powerpoint/2010/main" val="345889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4F57-F9A9-4FF1-9DE6-138A3EFB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C0BF-E4DE-4832-B227-D70B9CEB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extracted by using MIDAS, a proprietary software widely used in hospitals to track quality events and quality data. </a:t>
            </a:r>
          </a:p>
          <a:p>
            <a:r>
              <a:rPr lang="en-US" dirty="0"/>
              <a:t>It is a complex data of more than 250 features, spanning a total of 10 years,, from 2008 to 2018, with 200000 patients. </a:t>
            </a:r>
          </a:p>
          <a:p>
            <a:r>
              <a:rPr lang="en-US" dirty="0"/>
              <a:t>After cleaning and removing NAs, a total of 183 features and 154K patients were included in the final study. </a:t>
            </a:r>
          </a:p>
          <a:p>
            <a:r>
              <a:rPr lang="en-US" dirty="0"/>
              <a:t>Only features available for all years were years.</a:t>
            </a:r>
          </a:p>
          <a:p>
            <a:r>
              <a:rPr lang="en-US" dirty="0"/>
              <a:t>NA values for these features were imputed from mean</a:t>
            </a:r>
          </a:p>
        </p:txBody>
      </p:sp>
    </p:spTree>
    <p:extLst>
      <p:ext uri="{BB962C8B-B14F-4D97-AF65-F5344CB8AC3E}">
        <p14:creationId xmlns:p14="http://schemas.microsoft.com/office/powerpoint/2010/main" val="227614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761A-A453-4480-BEF0-0EF89527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B6EE-9194-4432-8031-738FFE01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was necessary as readmissions were not part of the data.</a:t>
            </a:r>
          </a:p>
          <a:p>
            <a:r>
              <a:rPr lang="en-US" dirty="0"/>
              <a:t>Using their unique identifier, and unique encounter identifier, patients who returned to same facility within 30 days were marked as readmissions.</a:t>
            </a:r>
          </a:p>
          <a:p>
            <a:r>
              <a:rPr lang="en-US" dirty="0"/>
              <a:t>The total number of readmissions was also calculated for every day.</a:t>
            </a:r>
          </a:p>
          <a:p>
            <a:r>
              <a:rPr lang="en-US" dirty="0"/>
              <a:t>In addition multiple other calculated fields were added pertaining to physician characteristics.</a:t>
            </a:r>
          </a:p>
          <a:p>
            <a:r>
              <a:rPr lang="en-US" dirty="0"/>
              <a:t>Further visualization of different features was done on 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2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6FC8-AC7E-49C0-8496-3CAE5D59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D0E9-CC3F-4786-871E-94125278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was also applied to classify patient’s illness. </a:t>
            </a:r>
          </a:p>
          <a:p>
            <a:r>
              <a:rPr lang="en-US" dirty="0"/>
              <a:t>The </a:t>
            </a:r>
            <a:r>
              <a:rPr lang="en-US" dirty="0" err="1"/>
              <a:t>Elixhauser</a:t>
            </a:r>
            <a:r>
              <a:rPr lang="en-US" dirty="0"/>
              <a:t> disease severity index has been used to transform the ICD 10 into 20 buckets of common illness</a:t>
            </a:r>
          </a:p>
          <a:p>
            <a:r>
              <a:rPr lang="en-US" dirty="0"/>
              <a:t>It also was used to assign a weighted disease severity index.</a:t>
            </a:r>
          </a:p>
          <a:p>
            <a:r>
              <a:rPr lang="en-US" dirty="0"/>
              <a:t>A procedure count was conducted as well as a consult count</a:t>
            </a:r>
          </a:p>
        </p:txBody>
      </p:sp>
    </p:spTree>
    <p:extLst>
      <p:ext uri="{BB962C8B-B14F-4D97-AF65-F5344CB8AC3E}">
        <p14:creationId xmlns:p14="http://schemas.microsoft.com/office/powerpoint/2010/main" val="327909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3435-B18B-4B05-B9C2-8B9451C3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7742-2A3C-4725-90D2-736D3CA4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analytical approaches used:</a:t>
            </a:r>
          </a:p>
          <a:p>
            <a:pPr lvl="1"/>
            <a:r>
              <a:rPr lang="en-US" dirty="0"/>
              <a:t>Logistic regression with elastic net gradient descent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Autoregressive moving average (ARMA) model </a:t>
            </a:r>
          </a:p>
        </p:txBody>
      </p:sp>
    </p:spTree>
    <p:extLst>
      <p:ext uri="{BB962C8B-B14F-4D97-AF65-F5344CB8AC3E}">
        <p14:creationId xmlns:p14="http://schemas.microsoft.com/office/powerpoint/2010/main" val="123072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1CB9-3AD8-42D8-948D-5EB58ED3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BB6564-7E8F-46CE-B574-4598869DC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986281"/>
              </p:ext>
            </p:extLst>
          </p:nvPr>
        </p:nvGraphicFramePr>
        <p:xfrm>
          <a:off x="40640" y="3904427"/>
          <a:ext cx="6463666" cy="1074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571">
                  <a:extLst>
                    <a:ext uri="{9D8B030D-6E8A-4147-A177-3AD203B41FA5}">
                      <a16:colId xmlns:a16="http://schemas.microsoft.com/office/drawing/2014/main" val="3764212809"/>
                    </a:ext>
                  </a:extLst>
                </a:gridCol>
                <a:gridCol w="1615571">
                  <a:extLst>
                    <a:ext uri="{9D8B030D-6E8A-4147-A177-3AD203B41FA5}">
                      <a16:colId xmlns:a16="http://schemas.microsoft.com/office/drawing/2014/main" val="2260919476"/>
                    </a:ext>
                  </a:extLst>
                </a:gridCol>
                <a:gridCol w="1616262">
                  <a:extLst>
                    <a:ext uri="{9D8B030D-6E8A-4147-A177-3AD203B41FA5}">
                      <a16:colId xmlns:a16="http://schemas.microsoft.com/office/drawing/2014/main" val="3018875069"/>
                    </a:ext>
                  </a:extLst>
                </a:gridCol>
                <a:gridCol w="1616262">
                  <a:extLst>
                    <a:ext uri="{9D8B030D-6E8A-4147-A177-3AD203B41FA5}">
                      <a16:colId xmlns:a16="http://schemas.microsoft.com/office/drawing/2014/main" val="1830772490"/>
                    </a:ext>
                  </a:extLst>
                </a:gridCol>
              </a:tblGrid>
              <a:tr h="268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416589"/>
                  </a:ext>
                </a:extLst>
              </a:tr>
              <a:tr h="268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437996"/>
                  </a:ext>
                </a:extLst>
              </a:tr>
              <a:tr h="268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634302"/>
                  </a:ext>
                </a:extLst>
              </a:tr>
              <a:tr h="268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050481"/>
                  </a:ext>
                </a:extLst>
              </a:tr>
            </a:tbl>
          </a:graphicData>
        </a:graphic>
      </p:graphicFrame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0C3701F4-782C-45EB-9CF9-66842C86C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60" y="2306320"/>
            <a:ext cx="5513440" cy="42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1155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Analysis and Prediction of Readmissions at a Large University Medical Center</vt:lpstr>
      <vt:lpstr>Introduction</vt:lpstr>
      <vt:lpstr>Introduction</vt:lpstr>
      <vt:lpstr>Motivation</vt:lpstr>
      <vt:lpstr>Data</vt:lpstr>
      <vt:lpstr>Exploratory Data analysis</vt:lpstr>
      <vt:lpstr>Exploratory data analysis</vt:lpstr>
      <vt:lpstr>MEthodology</vt:lpstr>
      <vt:lpstr>Elastic net models</vt:lpstr>
      <vt:lpstr>Features selected</vt:lpstr>
      <vt:lpstr>Random Forest MOdel</vt:lpstr>
      <vt:lpstr>ARMA Model</vt:lpstr>
      <vt:lpstr>analysis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Prediction of Readmissions at a Large University Medical Center</dc:title>
  <dc:creator>Shant Ayanian</dc:creator>
  <cp:lastModifiedBy>Shant Ayanian</cp:lastModifiedBy>
  <cp:revision>10</cp:revision>
  <dcterms:created xsi:type="dcterms:W3CDTF">2019-12-05T19:15:04Z</dcterms:created>
  <dcterms:modified xsi:type="dcterms:W3CDTF">2019-12-05T21:30:17Z</dcterms:modified>
</cp:coreProperties>
</file>