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235" r:id="rId2"/>
    <p:sldId id="1233" r:id="rId3"/>
    <p:sldId id="1236" r:id="rId4"/>
    <p:sldId id="1232" r:id="rId5"/>
    <p:sldId id="1237" r:id="rId6"/>
    <p:sldId id="1238" r:id="rId7"/>
    <p:sldId id="1234" r:id="rId8"/>
    <p:sldId id="1239" r:id="rId9"/>
    <p:sldId id="1242" r:id="rId10"/>
    <p:sldId id="1240" r:id="rId11"/>
    <p:sldId id="1241" r:id="rId12"/>
    <p:sldId id="1243" r:id="rId13"/>
    <p:sldId id="1244" r:id="rId14"/>
    <p:sldId id="1245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>
        <p:scale>
          <a:sx n="100" d="100"/>
          <a:sy n="100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 smtClean="0"/>
              <a:t>KIT –  The Research University in the Helmholtz Association</a:t>
            </a:r>
            <a:r>
              <a:rPr lang="de-DE" altLang="de-DE" sz="800" smtClean="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Institute </a:t>
            </a:r>
            <a:r>
              <a:rPr lang="de-DE" sz="1000" dirty="0" err="1" smtClean="0">
                <a:solidFill>
                  <a:schemeClr val="bg1"/>
                </a:solidFill>
              </a:rPr>
              <a:t>for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Anthropomatics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and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Robotics</a:t>
            </a:r>
            <a:r>
              <a:rPr lang="de-DE" sz="1000" baseline="0" dirty="0" smtClean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 smtClean="0">
                <a:solidFill>
                  <a:schemeClr val="bg1"/>
                </a:solidFill>
              </a:rPr>
              <a:t>Humanoid</a:t>
            </a:r>
            <a:r>
              <a:rPr lang="de-DE" sz="1000" baseline="0" dirty="0" smtClean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 smtClean="0">
                <a:solidFill>
                  <a:schemeClr val="bg1"/>
                </a:solidFill>
              </a:rPr>
              <a:t>2</a:t>
            </a:r>
            <a:r>
              <a:rPr lang="de-DE" sz="1000" baseline="0" dirty="0" smtClean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Change this in the master!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 smtClean="0"/>
              <a:t>11/16/2016</a:t>
            </a:r>
            <a:endParaRPr lang="de-DE" altLang="de-DE" sz="900" dirty="0"/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8871" y="1268760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Mechanisms and Sensors for Robotic Fingers</a:t>
            </a:r>
            <a:endParaRPr lang="en-US" sz="2800" dirty="0" smtClean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u="sng" dirty="0" smtClean="0">
                <a:solidFill>
                  <a:srgbClr val="000000"/>
                </a:solidFill>
              </a:rPr>
              <a:t>Shant </a:t>
            </a:r>
            <a:r>
              <a:rPr lang="en-US" sz="1600" b="1" u="sng" dirty="0" err="1" smtClean="0">
                <a:solidFill>
                  <a:srgbClr val="000000"/>
                </a:solidFill>
              </a:rPr>
              <a:t>Gananian</a:t>
            </a:r>
            <a:r>
              <a:rPr lang="en-US" sz="1600" b="1" dirty="0" smtClean="0">
                <a:solidFill>
                  <a:srgbClr val="000000"/>
                </a:solidFill>
              </a:rPr>
              <a:t>, Pascal Weiner and Tamim Asfour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Seminar: Humanoide </a:t>
            </a:r>
            <a:r>
              <a:rPr lang="en-US" sz="1200" dirty="0" err="1" smtClean="0">
                <a:solidFill>
                  <a:srgbClr val="000000"/>
                </a:solidFill>
              </a:rPr>
              <a:t>Roboter</a:t>
            </a:r>
            <a:r>
              <a:rPr lang="en-US" sz="1200" dirty="0" smtClean="0">
                <a:solidFill>
                  <a:srgbClr val="000000"/>
                </a:solidFill>
              </a:rPr>
              <a:t>, WS 2018/19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5.1. Materials and 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</a:t>
            </a:r>
            <a:r>
              <a:rPr lang="en-GB" dirty="0"/>
              <a:t>machinery techniques is a rather long and expensive </a:t>
            </a:r>
            <a:r>
              <a:rPr lang="en-GB" dirty="0" smtClean="0"/>
              <a:t>process</a:t>
            </a:r>
          </a:p>
          <a:p>
            <a:r>
              <a:rPr lang="en-GB" dirty="0" smtClean="0"/>
              <a:t>Rapid </a:t>
            </a:r>
            <a:r>
              <a:rPr lang="en-GB" dirty="0"/>
              <a:t>prototyping techniques provides several </a:t>
            </a:r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chance to develop parts with complex </a:t>
            </a:r>
            <a:r>
              <a:rPr lang="en-GB" dirty="0" smtClean="0"/>
              <a:t>geometry</a:t>
            </a:r>
            <a:endParaRPr lang="en-US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76250" lvl="1" indent="0">
              <a:buNone/>
            </a:pPr>
            <a:endParaRPr lang="en-GB" dirty="0"/>
          </a:p>
          <a:p>
            <a:pPr marL="114300" lvl="1" indent="0">
              <a:buNone/>
              <a:tabLst>
                <a:tab pos="114300" algn="l"/>
              </a:tabLst>
            </a:pPr>
            <a:endParaRPr lang="en-GB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13709"/>
            <a:ext cx="2023874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5" y="2630378"/>
            <a:ext cx="1715006" cy="1828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13710"/>
            <a:ext cx="1814195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2160" y="4459178"/>
            <a:ext cx="2012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polymer-based </a:t>
            </a:r>
            <a:r>
              <a:rPr lang="en-GB" sz="1000" dirty="0" smtClean="0"/>
              <a:t>Shape Deposition Manufacturing (SDM</a:t>
            </a:r>
            <a:r>
              <a:rPr lang="en-GB" sz="1000" dirty="0"/>
              <a:t>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317441" y="4504497"/>
            <a:ext cx="1720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0">
              <a:buNone/>
              <a:tabLst>
                <a:tab pos="114300" algn="l"/>
              </a:tabLst>
            </a:pPr>
            <a:r>
              <a:rPr lang="en-GB" sz="1000" dirty="0" smtClean="0"/>
              <a:t>high-strength, nickel-coated thermoplastic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2524" y="454566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Selective Laser Sintering (SLS</a:t>
            </a:r>
            <a:r>
              <a:rPr lang="en-GB" sz="1000" dirty="0" smtClean="0"/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452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</a:t>
            </a:r>
            <a:r>
              <a:rPr lang="en-US" dirty="0"/>
              <a:t>Materials and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Materials close to the </a:t>
            </a:r>
            <a:r>
              <a:rPr lang="en-US" dirty="0">
                <a:latin typeface="+mn-lt"/>
              </a:rPr>
              <a:t>human </a:t>
            </a:r>
            <a:r>
              <a:rPr lang="en-US" dirty="0" smtClean="0">
                <a:latin typeface="+mn-lt"/>
              </a:rPr>
              <a:t>skin</a:t>
            </a:r>
          </a:p>
          <a:p>
            <a:pPr lvl="1"/>
            <a:r>
              <a:rPr lang="en-GB" dirty="0" smtClean="0">
                <a:latin typeface="+mn-lt"/>
              </a:rPr>
              <a:t>The </a:t>
            </a:r>
            <a:r>
              <a:rPr lang="en-GB" dirty="0">
                <a:latin typeface="+mn-lt"/>
              </a:rPr>
              <a:t>physiology of the human </a:t>
            </a:r>
            <a:r>
              <a:rPr lang="en-GB" dirty="0" smtClean="0">
                <a:latin typeface="+mn-lt"/>
              </a:rPr>
              <a:t>finger</a:t>
            </a:r>
          </a:p>
          <a:p>
            <a:pPr lvl="2"/>
            <a:r>
              <a:rPr lang="de-DE" dirty="0" smtClean="0">
                <a:latin typeface="+mn-lt"/>
              </a:rPr>
              <a:t>The Skin</a:t>
            </a:r>
          </a:p>
          <a:p>
            <a:pPr lvl="2"/>
            <a:r>
              <a:rPr lang="en-US" dirty="0">
                <a:latin typeface="+mn-lt"/>
              </a:rPr>
              <a:t>The soft tissue</a:t>
            </a:r>
            <a:endParaRPr lang="de-DE" dirty="0" smtClean="0">
              <a:latin typeface="+mn-lt"/>
            </a:endParaRPr>
          </a:p>
          <a:p>
            <a:pPr lvl="2"/>
            <a:r>
              <a:rPr lang="en-GB" dirty="0">
                <a:latin typeface="+mn-lt"/>
              </a:rPr>
              <a:t>The </a:t>
            </a:r>
            <a:r>
              <a:rPr lang="en-GB" dirty="0" smtClean="0">
                <a:latin typeface="+mn-lt"/>
              </a:rPr>
              <a:t>bone</a:t>
            </a:r>
          </a:p>
          <a:p>
            <a:pPr lvl="2"/>
            <a:r>
              <a:rPr lang="en-GB" dirty="0" smtClean="0">
                <a:latin typeface="+mn-lt"/>
              </a:rPr>
              <a:t>The nail</a:t>
            </a:r>
          </a:p>
          <a:p>
            <a:pPr marL="933450" lvl="2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" y="3140968"/>
            <a:ext cx="3456384" cy="1947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29" y="514498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Japanese researchers have developed a way to integrate living muscle tissue into robots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90554"/>
            <a:ext cx="2857500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5" y="5144982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Soft robots are made with highly compliant materials such as fluids, gels and polymers so they can mimic functions present in living organisms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7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of artificial skins with denser spatial resolution and a multitude of sensor modalities.</a:t>
            </a:r>
            <a:endParaRPr lang="en-GB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Use </a:t>
            </a:r>
            <a:r>
              <a:rPr lang="en-GB" dirty="0">
                <a:latin typeface="+mn-lt"/>
              </a:rPr>
              <a:t>of lightweight, low cost, compact and high precision actuator arrays</a:t>
            </a:r>
            <a:r>
              <a:rPr lang="en-GB" dirty="0" smtClean="0">
                <a:latin typeface="+mn-lt"/>
              </a:rPr>
              <a:t>.</a:t>
            </a:r>
          </a:p>
          <a:p>
            <a:r>
              <a:rPr lang="en-US" dirty="0"/>
              <a:t>Soft and compliant materials will often prevail when the hand is used to interact with humans</a:t>
            </a:r>
            <a:endParaRPr lang="en-GB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Sensors employed in smartphones will be employed by the artificial hands driving costs down and increasing reliability</a:t>
            </a:r>
            <a:endParaRPr lang="en-GB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Security and comfort are important issues to consider.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+mn-lt"/>
              </a:rPr>
              <a:t>Introduction</a:t>
            </a:r>
            <a:endParaRPr lang="de-DE" dirty="0" smtClean="0">
              <a:latin typeface="+mn-lt"/>
            </a:endParaRPr>
          </a:p>
          <a:p>
            <a:r>
              <a:rPr lang="de-DE" dirty="0">
                <a:latin typeface="+mn-lt"/>
              </a:rPr>
              <a:t>Key </a:t>
            </a:r>
            <a:r>
              <a:rPr lang="de-DE" dirty="0" err="1">
                <a:latin typeface="+mn-lt"/>
              </a:rPr>
              <a:t>issues</a:t>
            </a:r>
            <a:endParaRPr lang="de-DE" dirty="0" smtClean="0">
              <a:latin typeface="+mn-lt"/>
            </a:endParaRPr>
          </a:p>
          <a:p>
            <a:pPr lvl="1"/>
            <a:r>
              <a:rPr lang="en-GB" dirty="0" smtClean="0">
                <a:latin typeface="+mn-lt"/>
              </a:rPr>
              <a:t>1. Number </a:t>
            </a:r>
            <a:r>
              <a:rPr lang="en-GB" dirty="0">
                <a:latin typeface="+mn-lt"/>
              </a:rPr>
              <a:t>of Fingers and Compliant </a:t>
            </a:r>
            <a:r>
              <a:rPr lang="en-GB" dirty="0" smtClean="0">
                <a:latin typeface="+mn-lt"/>
              </a:rPr>
              <a:t>Structure</a:t>
            </a:r>
          </a:p>
          <a:p>
            <a:pPr lvl="1"/>
            <a:r>
              <a:rPr lang="en-US" dirty="0" smtClean="0">
                <a:latin typeface="+mn-lt"/>
              </a:rPr>
              <a:t>2. Built-in </a:t>
            </a:r>
            <a:r>
              <a:rPr lang="en-US" dirty="0">
                <a:latin typeface="+mn-lt"/>
              </a:rPr>
              <a:t>or Remote </a:t>
            </a:r>
            <a:r>
              <a:rPr lang="en-US" dirty="0" smtClean="0">
                <a:latin typeface="+mn-lt"/>
              </a:rPr>
              <a:t>Actuation</a:t>
            </a:r>
          </a:p>
          <a:p>
            <a:pPr lvl="1"/>
            <a:r>
              <a:rPr lang="de-DE" dirty="0" smtClean="0">
                <a:latin typeface="+mn-lt"/>
              </a:rPr>
              <a:t>3. Transmission</a:t>
            </a:r>
          </a:p>
          <a:p>
            <a:pPr lvl="1"/>
            <a:r>
              <a:rPr lang="de-DE" dirty="0" smtClean="0">
                <a:latin typeface="+mn-lt"/>
              </a:rPr>
              <a:t>4. Sensors</a:t>
            </a:r>
          </a:p>
          <a:p>
            <a:pPr lvl="1"/>
            <a:r>
              <a:rPr lang="en-US" dirty="0" smtClean="0">
                <a:latin typeface="+mn-lt"/>
              </a:rPr>
              <a:t>5. Materials </a:t>
            </a:r>
            <a:r>
              <a:rPr lang="en-US" dirty="0">
                <a:latin typeface="+mn-lt"/>
              </a:rPr>
              <a:t>and </a:t>
            </a:r>
            <a:r>
              <a:rPr lang="en-US" dirty="0" smtClean="0">
                <a:latin typeface="+mn-lt"/>
              </a:rPr>
              <a:t>Manufacturing</a:t>
            </a:r>
          </a:p>
          <a:p>
            <a:r>
              <a:rPr lang="de-DE" dirty="0">
                <a:latin typeface="+mn-lt"/>
              </a:rPr>
              <a:t>Future </a:t>
            </a:r>
            <a:r>
              <a:rPr lang="de-DE" dirty="0" smtClean="0">
                <a:latin typeface="+mn-lt"/>
              </a:rPr>
              <a:t>Trends</a:t>
            </a:r>
          </a:p>
          <a:p>
            <a:r>
              <a:rPr lang="de-DE" dirty="0" err="1" smtClean="0">
                <a:latin typeface="+mn-lt"/>
              </a:rPr>
              <a:t>Conclusion</a:t>
            </a:r>
            <a:endParaRPr lang="de-DE" dirty="0" smtClean="0">
              <a:latin typeface="+mn-lt"/>
            </a:endParaRPr>
          </a:p>
          <a:p>
            <a:r>
              <a:rPr lang="de-DE" dirty="0" smtClean="0">
                <a:latin typeface="+mn-lt"/>
              </a:rPr>
              <a:t>References</a:t>
            </a:r>
            <a:endParaRPr lang="en-US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8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>
                <a:latin typeface="+mn-lt"/>
              </a:rPr>
              <a:t>The human </a:t>
            </a:r>
            <a:r>
              <a:rPr lang="de-DE" b="1" dirty="0" err="1" smtClean="0">
                <a:latin typeface="+mn-lt"/>
              </a:rPr>
              <a:t>hand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as</a:t>
            </a:r>
            <a:r>
              <a:rPr lang="de-DE" b="1" dirty="0" smtClean="0">
                <a:latin typeface="+mn-lt"/>
              </a:rPr>
              <a:t> an </a:t>
            </a:r>
            <a:r>
              <a:rPr lang="de-DE" b="1" dirty="0" err="1" smtClean="0">
                <a:latin typeface="+mn-lt"/>
              </a:rPr>
              <a:t>inspiration</a:t>
            </a:r>
            <a:endParaRPr lang="de-DE" b="1" dirty="0" smtClean="0">
              <a:latin typeface="+mn-lt"/>
            </a:endParaRPr>
          </a:p>
          <a:p>
            <a:r>
              <a:rPr lang="de-DE" b="1" dirty="0" smtClean="0">
                <a:latin typeface="+mn-lt"/>
              </a:rPr>
              <a:t>Goals </a:t>
            </a:r>
            <a:r>
              <a:rPr lang="de-DE" b="1" dirty="0" err="1" smtClean="0">
                <a:latin typeface="+mn-lt"/>
              </a:rPr>
              <a:t>and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application</a:t>
            </a:r>
            <a:endParaRPr lang="de-DE" b="1" dirty="0" smtClean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Making a anthropomorphic hand (anthropomorphic approach</a:t>
            </a:r>
            <a:r>
              <a:rPr lang="en-GB" dirty="0" smtClean="0">
                <a:latin typeface="+mn-lt"/>
              </a:rPr>
              <a:t>)</a:t>
            </a:r>
          </a:p>
          <a:p>
            <a:pPr lvl="1"/>
            <a:r>
              <a:rPr lang="en-GB" dirty="0">
                <a:latin typeface="+mn-lt"/>
              </a:rPr>
              <a:t>Making an efficient manipulator (minimalistic approach)</a:t>
            </a:r>
            <a:endParaRPr lang="de-DE" dirty="0" smtClean="0">
              <a:latin typeface="+mn-lt"/>
            </a:endParaRPr>
          </a:p>
          <a:p>
            <a:r>
              <a:rPr lang="de-DE" b="1" dirty="0" err="1" smtClean="0">
                <a:latin typeface="+mn-lt"/>
              </a:rPr>
              <a:t>Aspects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of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comparison</a:t>
            </a:r>
            <a:endParaRPr lang="de-DE" b="1" dirty="0" smtClean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degrees of freedom </a:t>
            </a:r>
            <a:r>
              <a:rPr lang="en-GB" dirty="0" err="1">
                <a:latin typeface="+mn-lt"/>
              </a:rPr>
              <a:t>DoF</a:t>
            </a:r>
            <a:r>
              <a:rPr lang="en-GB" dirty="0">
                <a:latin typeface="+mn-lt"/>
              </a:rPr>
              <a:t>, degrees of actuation </a:t>
            </a:r>
            <a:r>
              <a:rPr lang="en-GB" dirty="0" err="1">
                <a:latin typeface="+mn-lt"/>
              </a:rPr>
              <a:t>DoA</a:t>
            </a:r>
            <a:r>
              <a:rPr lang="en-GB" dirty="0">
                <a:latin typeface="+mn-lt"/>
              </a:rPr>
              <a:t>, weight, force/load capacity, sensors, type of actuation, transmission and number of fingers.</a:t>
            </a:r>
            <a:endParaRPr lang="de-DE" dirty="0" smtClean="0">
              <a:latin typeface="+mn-lt"/>
            </a:endParaRPr>
          </a:p>
          <a:p>
            <a:r>
              <a:rPr lang="de-DE" b="1" dirty="0" smtClean="0">
                <a:latin typeface="+mn-lt"/>
              </a:rPr>
              <a:t>Key </a:t>
            </a:r>
            <a:r>
              <a:rPr lang="en-US" b="1" dirty="0" smtClean="0">
                <a:latin typeface="+mn-lt"/>
              </a:rPr>
              <a:t>issues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discussed</a:t>
            </a:r>
            <a:r>
              <a:rPr lang="de-DE" b="1" dirty="0" smtClean="0">
                <a:latin typeface="+mn-lt"/>
              </a:rPr>
              <a:t> </a:t>
            </a:r>
            <a:r>
              <a:rPr lang="de-DE" b="1" dirty="0" err="1" smtClean="0">
                <a:latin typeface="+mn-lt"/>
              </a:rPr>
              <a:t>here</a:t>
            </a:r>
            <a:endParaRPr lang="de-DE" b="1" dirty="0" smtClean="0">
              <a:latin typeface="+mn-lt"/>
            </a:endParaRPr>
          </a:p>
          <a:p>
            <a:pPr lvl="1"/>
            <a:r>
              <a:rPr lang="de-DE" dirty="0" smtClean="0">
                <a:latin typeface="+mn-lt"/>
              </a:rPr>
              <a:t>1- </a:t>
            </a:r>
            <a:r>
              <a:rPr lang="de-DE" dirty="0" err="1" smtClean="0">
                <a:latin typeface="+mn-lt"/>
              </a:rPr>
              <a:t>Number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of</a:t>
            </a:r>
            <a:r>
              <a:rPr lang="de-DE" dirty="0" smtClean="0">
                <a:latin typeface="+mn-lt"/>
              </a:rPr>
              <a:t> Fingers </a:t>
            </a:r>
            <a:r>
              <a:rPr lang="de-DE" dirty="0" err="1" smtClean="0">
                <a:latin typeface="+mn-lt"/>
              </a:rPr>
              <a:t>and</a:t>
            </a:r>
            <a:r>
              <a:rPr lang="de-DE" dirty="0" smtClean="0">
                <a:latin typeface="+mn-lt"/>
              </a:rPr>
              <a:t> Compliant </a:t>
            </a:r>
            <a:r>
              <a:rPr lang="de-DE" dirty="0" err="1" smtClean="0">
                <a:latin typeface="+mn-lt"/>
              </a:rPr>
              <a:t>Structure</a:t>
            </a:r>
            <a:endParaRPr lang="de-DE" dirty="0" smtClean="0">
              <a:latin typeface="+mn-lt"/>
            </a:endParaRPr>
          </a:p>
          <a:p>
            <a:pPr lvl="1"/>
            <a:r>
              <a:rPr lang="de-DE" dirty="0" smtClean="0">
                <a:latin typeface="+mn-lt"/>
              </a:rPr>
              <a:t>2- </a:t>
            </a:r>
            <a:r>
              <a:rPr lang="de-DE" dirty="0" err="1" smtClean="0">
                <a:latin typeface="+mn-lt"/>
              </a:rPr>
              <a:t>Built</a:t>
            </a:r>
            <a:r>
              <a:rPr lang="de-DE" dirty="0" smtClean="0">
                <a:latin typeface="+mn-lt"/>
              </a:rPr>
              <a:t>-in 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Remote </a:t>
            </a:r>
            <a:r>
              <a:rPr lang="de-DE" dirty="0" err="1" smtClean="0">
                <a:latin typeface="+mn-lt"/>
              </a:rPr>
              <a:t>Actuation</a:t>
            </a:r>
            <a:endParaRPr lang="de-DE" dirty="0" smtClean="0">
              <a:latin typeface="+mn-lt"/>
            </a:endParaRPr>
          </a:p>
          <a:p>
            <a:pPr lvl="1"/>
            <a:r>
              <a:rPr lang="en-GB" dirty="0" smtClean="0">
                <a:latin typeface="+mn-lt"/>
              </a:rPr>
              <a:t>3- Transmission System </a:t>
            </a:r>
            <a:r>
              <a:rPr lang="en-GB" dirty="0">
                <a:latin typeface="+mn-lt"/>
              </a:rPr>
              <a:t>(in case of remote actuation</a:t>
            </a:r>
            <a:r>
              <a:rPr lang="en-GB" dirty="0" smtClean="0">
                <a:latin typeface="+mn-lt"/>
              </a:rPr>
              <a:t>)</a:t>
            </a:r>
          </a:p>
          <a:p>
            <a:pPr lvl="1"/>
            <a:r>
              <a:rPr lang="en-GB" dirty="0" smtClean="0">
                <a:latin typeface="+mn-lt"/>
              </a:rPr>
              <a:t>4- Sensors</a:t>
            </a:r>
          </a:p>
          <a:p>
            <a:pPr lvl="1"/>
            <a:r>
              <a:rPr lang="en-GB" dirty="0" smtClean="0">
                <a:latin typeface="+mn-lt"/>
              </a:rPr>
              <a:t>5- Materials and Manufacturing</a:t>
            </a:r>
            <a:endParaRPr lang="de-DE" dirty="0" smtClean="0">
              <a:latin typeface="+mn-lt"/>
            </a:endParaRPr>
          </a:p>
          <a:p>
            <a:pPr lvl="1"/>
            <a:endParaRPr lang="de-DE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3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GB" dirty="0"/>
              <a:t>Number of Fingers and Compliant 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 smtClean="0">
              <a:latin typeface="+mn-lt"/>
            </a:endParaRPr>
          </a:p>
          <a:p>
            <a:endParaRPr lang="en-GB" sz="1800" dirty="0" smtClean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endParaRPr lang="en-GB" sz="1800" dirty="0" smtClean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endParaRPr lang="en-GB" sz="1800" dirty="0" smtClean="0">
              <a:latin typeface="+mn-lt"/>
            </a:endParaRPr>
          </a:p>
          <a:p>
            <a:pPr marL="1819275" lvl="4" indent="0">
              <a:buNone/>
            </a:pPr>
            <a:endParaRPr lang="en-GB" sz="1800" dirty="0">
              <a:latin typeface="+mn-lt"/>
            </a:endParaRPr>
          </a:p>
          <a:p>
            <a:pPr marL="1819275" lvl="4" indent="0">
              <a:buNone/>
            </a:pPr>
            <a:endParaRPr lang="en-GB" sz="1800" dirty="0" smtClean="0">
              <a:latin typeface="+mn-lt"/>
            </a:endParaRPr>
          </a:p>
          <a:p>
            <a:pPr marL="1819275" lvl="4" indent="0">
              <a:buNone/>
            </a:pPr>
            <a:endParaRPr lang="en-GB" sz="1800" dirty="0" smtClean="0">
              <a:latin typeface="+mn-lt"/>
            </a:endParaRPr>
          </a:p>
          <a:p>
            <a:pPr marL="1379538" lvl="4" indent="0">
              <a:buNone/>
            </a:pPr>
            <a:r>
              <a:rPr lang="en-GB" sz="1000" i="1" dirty="0" smtClean="0">
                <a:latin typeface="+mn-lt"/>
              </a:rPr>
              <a:t>                               </a:t>
            </a:r>
          </a:p>
          <a:p>
            <a:pPr marL="1379538" lvl="4" indent="0">
              <a:buNone/>
            </a:pPr>
            <a:r>
              <a:rPr lang="en-GB" sz="1000" i="1" dirty="0">
                <a:latin typeface="+mn-lt"/>
              </a:rPr>
              <a:t> </a:t>
            </a:r>
            <a:r>
              <a:rPr lang="en-GB" sz="1000" i="1" dirty="0" smtClean="0">
                <a:latin typeface="+mn-lt"/>
              </a:rPr>
              <a:t> * Daniel </a:t>
            </a:r>
            <a:r>
              <a:rPr lang="en-GB" sz="1000" i="1" dirty="0">
                <a:latin typeface="+mn-lt"/>
              </a:rPr>
              <a:t>R</a:t>
            </a:r>
            <a:r>
              <a:rPr lang="en-GB" sz="1000" i="1" dirty="0" smtClean="0">
                <a:latin typeface="+mn-lt"/>
              </a:rPr>
              <a:t>. </a:t>
            </a:r>
            <a:r>
              <a:rPr lang="en-GB" sz="1000" i="1" dirty="0">
                <a:latin typeface="+mn-lt"/>
              </a:rPr>
              <a:t>et al. (2017) From 3 fingers to 5 fingers dexterous hands, Advanced </a:t>
            </a:r>
            <a:r>
              <a:rPr lang="en-GB" sz="1000" i="1" dirty="0" smtClean="0">
                <a:latin typeface="+mn-lt"/>
              </a:rPr>
              <a:t>Robotics</a:t>
            </a:r>
          </a:p>
          <a:p>
            <a:endParaRPr lang="en-GB" sz="1800" dirty="0">
              <a:latin typeface="+mn-lt"/>
            </a:endParaRPr>
          </a:p>
          <a:p>
            <a:r>
              <a:rPr lang="en-GB" sz="1800" dirty="0" smtClean="0">
                <a:latin typeface="+mn-lt"/>
              </a:rPr>
              <a:t>The </a:t>
            </a:r>
            <a:r>
              <a:rPr lang="en-GB" sz="1800" dirty="0">
                <a:latin typeface="+mn-lt"/>
              </a:rPr>
              <a:t>correct hand is dependent upon the tasks to be done and the environment in which such activities take place</a:t>
            </a:r>
            <a:endParaRPr lang="en-US" sz="1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57" y="1300118"/>
            <a:ext cx="4871282" cy="28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1.2. </a:t>
            </a:r>
            <a:r>
              <a:rPr lang="en-GB" dirty="0"/>
              <a:t>Number of Fingers and Compliant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3450" lvl="2" indent="0">
              <a:buNone/>
            </a:pPr>
            <a:r>
              <a:rPr lang="de-DE" dirty="0" smtClean="0">
                <a:latin typeface="+mn-lt"/>
              </a:rPr>
              <a:t> </a:t>
            </a:r>
          </a:p>
          <a:p>
            <a:r>
              <a:rPr lang="de-DE" b="1" dirty="0" smtClean="0">
                <a:latin typeface="+mn-lt"/>
              </a:rPr>
              <a:t>Compliant Joints:</a:t>
            </a:r>
          </a:p>
          <a:p>
            <a:pPr lvl="1"/>
            <a:r>
              <a:rPr lang="de-DE" b="1" dirty="0" smtClean="0">
                <a:latin typeface="+mn-lt"/>
              </a:rPr>
              <a:t>Advantages:</a:t>
            </a:r>
          </a:p>
          <a:p>
            <a:pPr lvl="2"/>
            <a:r>
              <a:rPr lang="de-DE" dirty="0" err="1" smtClean="0">
                <a:latin typeface="+mn-lt"/>
              </a:rPr>
              <a:t>absence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wear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backlash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friction</a:t>
            </a:r>
            <a:endParaRPr lang="de-DE" dirty="0" smtClean="0">
              <a:latin typeface="+mn-lt"/>
            </a:endParaRPr>
          </a:p>
          <a:p>
            <a:pPr lvl="2"/>
            <a:r>
              <a:rPr lang="de-DE" dirty="0" err="1">
                <a:latin typeface="+mn-lt"/>
              </a:rPr>
              <a:t>size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and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weight</a:t>
            </a:r>
            <a:r>
              <a:rPr lang="de-DE" dirty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reduction</a:t>
            </a:r>
            <a:endParaRPr lang="de-DE" dirty="0" smtClean="0">
              <a:latin typeface="+mn-lt"/>
            </a:endParaRPr>
          </a:p>
          <a:p>
            <a:pPr lvl="2"/>
            <a:r>
              <a:rPr lang="de-DE" dirty="0">
                <a:latin typeface="+mn-lt"/>
              </a:rPr>
              <a:t>Rapid </a:t>
            </a:r>
            <a:r>
              <a:rPr lang="de-DE" dirty="0" err="1" smtClean="0">
                <a:latin typeface="+mn-lt"/>
              </a:rPr>
              <a:t>Prototyping</a:t>
            </a:r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 lvl="6"/>
            <a:r>
              <a:rPr lang="en-GB" sz="1600" dirty="0"/>
              <a:t>a) single </a:t>
            </a:r>
            <a:r>
              <a:rPr lang="en-GB" sz="1600" dirty="0" err="1"/>
              <a:t>teflon</a:t>
            </a:r>
            <a:r>
              <a:rPr lang="en-GB" sz="1600" dirty="0"/>
              <a:t> piece</a:t>
            </a:r>
          </a:p>
          <a:p>
            <a:pPr lvl="6"/>
            <a:r>
              <a:rPr lang="en-GB" sz="1600" dirty="0"/>
              <a:t>b) metallic springs</a:t>
            </a:r>
          </a:p>
          <a:p>
            <a:pPr lvl="6"/>
            <a:r>
              <a:rPr lang="en-GB" sz="1600" dirty="0"/>
              <a:t>c) rapid prototyping</a:t>
            </a:r>
            <a:endParaRPr lang="de-DE" sz="1600" dirty="0"/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40" y="1198563"/>
            <a:ext cx="3188484" cy="3792041"/>
          </a:xfrm>
          <a:prstGeom prst="rect">
            <a:avLst/>
          </a:prstGeom>
        </p:spPr>
      </p:pic>
      <p:pic>
        <p:nvPicPr>
          <p:cNvPr id="5" name="Picture 4" descr="Compliant Robot Finger Fabricatio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5" t="60535" r="2135" b="2723"/>
          <a:stretch/>
        </p:blipFill>
        <p:spPr bwMode="auto">
          <a:xfrm>
            <a:off x="683568" y="3118646"/>
            <a:ext cx="1704340" cy="1309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ompliant robot finger fabricatio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08" y="3501008"/>
            <a:ext cx="1989455" cy="128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5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en-US" dirty="0"/>
              <a:t>Built-in or Remote Actuation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>
                <a:latin typeface="+mn-lt"/>
              </a:rPr>
              <a:t>Built</a:t>
            </a:r>
            <a:r>
              <a:rPr lang="de-DE" b="1" dirty="0" smtClean="0">
                <a:latin typeface="+mn-lt"/>
              </a:rPr>
              <a:t>-in </a:t>
            </a:r>
            <a:r>
              <a:rPr lang="de-DE" b="1" dirty="0" err="1" smtClean="0">
                <a:latin typeface="+mn-lt"/>
              </a:rPr>
              <a:t>Actuation</a:t>
            </a:r>
            <a:r>
              <a:rPr lang="de-DE" b="1" dirty="0" smtClean="0">
                <a:latin typeface="+mn-lt"/>
              </a:rPr>
              <a:t>:</a:t>
            </a:r>
          </a:p>
          <a:p>
            <a:pPr lvl="1"/>
            <a:r>
              <a:rPr lang="de-DE" dirty="0" err="1" smtClean="0">
                <a:latin typeface="+mn-lt"/>
              </a:rPr>
              <a:t>Simplifying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mechanical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configuration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of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the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joint</a:t>
            </a:r>
            <a:endParaRPr lang="de-DE" dirty="0" smtClean="0">
              <a:latin typeface="+mn-lt"/>
            </a:endParaRPr>
          </a:p>
          <a:p>
            <a:pPr lvl="1"/>
            <a:r>
              <a:rPr lang="en-GB" dirty="0" smtClean="0">
                <a:latin typeface="+mn-lt"/>
              </a:rPr>
              <a:t>Reducing </a:t>
            </a:r>
            <a:r>
              <a:rPr lang="en-GB" dirty="0">
                <a:latin typeface="+mn-lt"/>
              </a:rPr>
              <a:t>the transmission chain </a:t>
            </a:r>
            <a:r>
              <a:rPr lang="en-GB" dirty="0" smtClean="0">
                <a:latin typeface="+mn-lt"/>
              </a:rPr>
              <a:t>complexity</a:t>
            </a:r>
          </a:p>
          <a:p>
            <a:pPr lvl="1"/>
            <a:r>
              <a:rPr lang="en-GB" dirty="0" smtClean="0">
                <a:latin typeface="+mn-lt"/>
              </a:rPr>
              <a:t>Joint </a:t>
            </a:r>
            <a:r>
              <a:rPr lang="en-GB" dirty="0">
                <a:latin typeface="+mn-lt"/>
              </a:rPr>
              <a:t>motion </a:t>
            </a:r>
            <a:r>
              <a:rPr lang="en-GB" dirty="0" smtClean="0">
                <a:latin typeface="+mn-lt"/>
              </a:rPr>
              <a:t>is </a:t>
            </a:r>
            <a:r>
              <a:rPr lang="en-GB" dirty="0" err="1" smtClean="0">
                <a:latin typeface="+mn-lt"/>
              </a:rPr>
              <a:t>kinematically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independent with respect to other </a:t>
            </a:r>
            <a:r>
              <a:rPr lang="en-GB" dirty="0" smtClean="0">
                <a:latin typeface="+mn-lt"/>
              </a:rPr>
              <a:t>joints</a:t>
            </a:r>
          </a:p>
          <a:p>
            <a:pPr lvl="1"/>
            <a:r>
              <a:rPr lang="en-GB" dirty="0">
                <a:latin typeface="+mn-lt"/>
              </a:rPr>
              <a:t>M</a:t>
            </a:r>
            <a:r>
              <a:rPr lang="en-GB" dirty="0" smtClean="0">
                <a:latin typeface="+mn-lt"/>
              </a:rPr>
              <a:t>otors </a:t>
            </a:r>
            <a:r>
              <a:rPr lang="en-GB" dirty="0">
                <a:latin typeface="+mn-lt"/>
              </a:rPr>
              <a:t>occupy a large room inside the finger </a:t>
            </a:r>
            <a:r>
              <a:rPr lang="en-GB" dirty="0" smtClean="0">
                <a:latin typeface="+mn-lt"/>
              </a:rPr>
              <a:t>structure</a:t>
            </a:r>
          </a:p>
          <a:p>
            <a:pPr lvl="1"/>
            <a:endParaRPr lang="en-GB" dirty="0"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3"/>
            <a:r>
              <a:rPr lang="en-US" sz="1000" i="1" dirty="0" smtClean="0">
                <a:latin typeface="+mn-lt"/>
              </a:rPr>
              <a:t>Belter et al. </a:t>
            </a:r>
            <a:r>
              <a:rPr lang="en-GB" sz="1000" i="1" dirty="0">
                <a:latin typeface="+mn-lt"/>
              </a:rPr>
              <a:t>Mechanical design and performance specifications of anthropomorphic prosthetic hands</a:t>
            </a:r>
            <a:endParaRPr lang="en-US" sz="1000" i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55" y="3068960"/>
            <a:ext cx="5944115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3.1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Flexible Link </a:t>
            </a:r>
            <a:r>
              <a:rPr lang="en-US" b="1" dirty="0" smtClean="0">
                <a:latin typeface="+mn-lt"/>
              </a:rPr>
              <a:t>Transmission</a:t>
            </a:r>
          </a:p>
          <a:p>
            <a:pPr lvl="1"/>
            <a:r>
              <a:rPr lang="en-US" dirty="0"/>
              <a:t>pulley-routed flexible elements (tendons, chains, belts)</a:t>
            </a:r>
          </a:p>
          <a:p>
            <a:pPr lvl="1"/>
            <a:r>
              <a:rPr lang="en-GB" dirty="0"/>
              <a:t>sheath-routed flexible elements (mainly tendon-like elements)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1"/>
            <a:r>
              <a:rPr lang="de-DE" dirty="0" err="1" smtClean="0">
                <a:latin typeface="+mn-lt"/>
              </a:rPr>
              <a:t>Actuators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located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remotely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from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joints</a:t>
            </a:r>
            <a:endParaRPr lang="de-DE" dirty="0" smtClean="0">
              <a:latin typeface="+mn-lt"/>
            </a:endParaRPr>
          </a:p>
          <a:p>
            <a:pPr lvl="1"/>
            <a:r>
              <a:rPr lang="de-DE" dirty="0" err="1" smtClean="0">
                <a:latin typeface="+mn-lt"/>
              </a:rPr>
              <a:t>Achieving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two</a:t>
            </a:r>
            <a:r>
              <a:rPr lang="de-DE" dirty="0" err="1">
                <a:latin typeface="+mn-lt"/>
              </a:rPr>
              <a:t>-</a:t>
            </a:r>
            <a:r>
              <a:rPr lang="de-DE" dirty="0" err="1" smtClean="0">
                <a:latin typeface="+mn-lt"/>
              </a:rPr>
              <a:t>way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control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requires</a:t>
            </a:r>
            <a:r>
              <a:rPr lang="de-DE" dirty="0" smtClean="0">
                <a:latin typeface="+mn-lt"/>
              </a:rPr>
              <a:t> a pair (</a:t>
            </a:r>
            <a:r>
              <a:rPr lang="de-DE" dirty="0" err="1" smtClean="0">
                <a:latin typeface="+mn-lt"/>
              </a:rPr>
              <a:t>increased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complexity</a:t>
            </a:r>
            <a:r>
              <a:rPr lang="de-DE" dirty="0" smtClean="0">
                <a:latin typeface="+mn-lt"/>
              </a:rPr>
              <a:t>)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>
                <a:latin typeface="+mn-lt"/>
              </a:rPr>
              <a:t>Rigid Link </a:t>
            </a:r>
            <a:r>
              <a:rPr lang="en-US" b="1" dirty="0" smtClean="0">
                <a:latin typeface="+mn-lt"/>
              </a:rPr>
              <a:t>Transmission</a:t>
            </a:r>
          </a:p>
          <a:p>
            <a:pPr lvl="1"/>
            <a:r>
              <a:rPr lang="en-GB" dirty="0">
                <a:latin typeface="+mn-lt"/>
              </a:rPr>
              <a:t>best stiffness proprieties to the transmission</a:t>
            </a:r>
            <a:endParaRPr lang="en-US" dirty="0" smtClean="0">
              <a:latin typeface="+mn-lt"/>
            </a:endParaRPr>
          </a:p>
          <a:p>
            <a:pPr lvl="1"/>
            <a:r>
              <a:rPr lang="en-GB" dirty="0">
                <a:latin typeface="+mn-lt"/>
              </a:rPr>
              <a:t>low </a:t>
            </a:r>
            <a:r>
              <a:rPr lang="en-GB" dirty="0" smtClean="0">
                <a:latin typeface="+mn-lt"/>
              </a:rPr>
              <a:t>maintenance</a:t>
            </a:r>
          </a:p>
          <a:p>
            <a:pPr lvl="1"/>
            <a:r>
              <a:rPr lang="en-GB" dirty="0">
                <a:latin typeface="+mn-lt"/>
              </a:rPr>
              <a:t>bidirectional </a:t>
            </a:r>
            <a:r>
              <a:rPr lang="en-GB" dirty="0" smtClean="0">
                <a:latin typeface="+mn-lt"/>
              </a:rPr>
              <a:t>control of the joint</a:t>
            </a:r>
          </a:p>
          <a:p>
            <a:pPr lvl="1"/>
            <a:r>
              <a:rPr lang="en-GB" dirty="0">
                <a:latin typeface="+mn-lt"/>
              </a:rPr>
              <a:t>increases the weight, complexity and sometimes dimensions of the hand</a:t>
            </a:r>
          </a:p>
          <a:p>
            <a:pPr lvl="1"/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r>
              <a:rPr lang="en-US" sz="1000" i="1" dirty="0" smtClean="0">
                <a:latin typeface="+mn-lt"/>
              </a:rPr>
              <a:t>* </a:t>
            </a:r>
            <a:r>
              <a:rPr lang="en-US" sz="1000" i="1" dirty="0" err="1" smtClean="0">
                <a:latin typeface="+mn-lt"/>
              </a:rPr>
              <a:t>Balasubramanian</a:t>
            </a:r>
            <a:r>
              <a:rPr lang="en-US" sz="1000" i="1" dirty="0" smtClean="0">
                <a:latin typeface="+mn-lt"/>
              </a:rPr>
              <a:t> et al. </a:t>
            </a:r>
            <a:r>
              <a:rPr lang="en-GB" sz="1000" i="1" dirty="0">
                <a:latin typeface="+mn-lt"/>
              </a:rPr>
              <a:t>The human hand as an inspiration for robot </a:t>
            </a:r>
            <a:endParaRPr lang="en-GB" sz="1000" i="1" dirty="0" smtClean="0">
              <a:latin typeface="+mn-lt"/>
            </a:endParaRPr>
          </a:p>
          <a:p>
            <a:pPr marL="0" indent="0">
              <a:buNone/>
            </a:pPr>
            <a:r>
              <a:rPr lang="en-GB" sz="1000" i="1" dirty="0" smtClean="0">
                <a:latin typeface="+mn-lt"/>
              </a:rPr>
              <a:t>         hand development</a:t>
            </a:r>
            <a:endParaRPr lang="en-US" sz="10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28800"/>
            <a:ext cx="3888434" cy="22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67" y="2188405"/>
            <a:ext cx="4032446" cy="34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Proprioceptive Sensors</a:t>
            </a:r>
          </a:p>
          <a:p>
            <a:pPr lvl="1"/>
            <a:r>
              <a:rPr lang="en-GB" dirty="0" smtClean="0">
                <a:latin typeface="+mn-lt"/>
              </a:rPr>
              <a:t>Measures </a:t>
            </a:r>
            <a:r>
              <a:rPr lang="en-GB" dirty="0">
                <a:latin typeface="+mn-lt"/>
              </a:rPr>
              <a:t>physical information related to the state of </a:t>
            </a:r>
            <a:r>
              <a:rPr lang="en-GB" dirty="0" smtClean="0">
                <a:latin typeface="+mn-lt"/>
              </a:rPr>
              <a:t>the device </a:t>
            </a:r>
            <a:r>
              <a:rPr lang="en-GB" dirty="0">
                <a:latin typeface="+mn-lt"/>
              </a:rPr>
              <a:t>itself (e.g., position, velocity, and so on</a:t>
            </a:r>
            <a:r>
              <a:rPr lang="en-GB" dirty="0" smtClean="0">
                <a:latin typeface="+mn-lt"/>
              </a:rPr>
              <a:t>)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Exteroceptive</a:t>
            </a:r>
            <a:r>
              <a:rPr lang="en-US" dirty="0" smtClean="0">
                <a:latin typeface="+mn-lt"/>
              </a:rPr>
              <a:t> Sensors</a:t>
            </a:r>
          </a:p>
          <a:p>
            <a:pPr lvl="1"/>
            <a:r>
              <a:rPr lang="de-DE" dirty="0" err="1" smtClean="0">
                <a:latin typeface="+mn-lt"/>
              </a:rPr>
              <a:t>Measures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the</a:t>
            </a:r>
            <a:r>
              <a:rPr lang="de-DE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data related to the interaction with objects/environment (e.g., applied forces/torques, friction, shape, and so on)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1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2386</TotalTime>
  <Words>604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KIT_master_ppt2007_en</vt:lpstr>
      <vt:lpstr>PowerPoint Presentation</vt:lpstr>
      <vt:lpstr>Contents</vt:lpstr>
      <vt:lpstr>Introduction</vt:lpstr>
      <vt:lpstr>1.1. Number of Fingers and Compliant Structure</vt:lpstr>
      <vt:lpstr>1.2. Number of Fingers and Compliant Structure</vt:lpstr>
      <vt:lpstr>2. Built-in or Remote Actuation</vt:lpstr>
      <vt:lpstr>3.1 Transmission</vt:lpstr>
      <vt:lpstr>3.2. Transmission</vt:lpstr>
      <vt:lpstr>4. Sensors</vt:lpstr>
      <vt:lpstr>5.1. Materials and Manufacturing</vt:lpstr>
      <vt:lpstr>5.2. Materials and Manufacturing</vt:lpstr>
      <vt:lpstr>Future Trends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Shant</cp:lastModifiedBy>
  <cp:revision>621</cp:revision>
  <dcterms:created xsi:type="dcterms:W3CDTF">2010-02-07T18:52:05Z</dcterms:created>
  <dcterms:modified xsi:type="dcterms:W3CDTF">2019-02-05T13:46:43Z</dcterms:modified>
</cp:coreProperties>
</file>