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DCFB45-3378-40A9-A416-38D70DA7C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47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BD00C2-7236-4A34-8A92-AD5A9D883E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1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2B5F8A-56EF-4F8B-BE04-B2E1CE86F8D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D6934-8EC9-4D2D-8994-638A3760B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70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1F2B7-A6FA-4468-8C9A-85FD4965FE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24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4DFBE-2E0E-4100-AB9D-5B21772A20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45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6F40D-57A1-492A-87F2-1B04456309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21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FDE82-18AE-43D3-8200-9C8BFBD9B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7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DB2BE-91A6-41EF-B8F3-9DDFD8015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59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5080C-47E2-4416-AFE0-85B91BF98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3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CF9F3-494E-4E84-A925-467E47174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97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A0B78-8957-41C7-85FC-D76825F5F9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3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0DD97-DBC2-4D89-B5DF-C9E68C904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72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B4DD79-4A85-4608-B325-A559B18BBA2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java-tutoria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in 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What is Networking in Java?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685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socket </a:t>
            </a:r>
            <a:r>
              <a:rPr lang="en-US" sz="2400" dirty="0" smtClean="0"/>
              <a:t>in </a:t>
            </a:r>
            <a:r>
              <a:rPr lang="en-US" sz="2400" dirty="0" smtClean="0">
                <a:hlinkClick r:id="rId2"/>
              </a:rPr>
              <a:t>Java</a:t>
            </a:r>
            <a:r>
              <a:rPr lang="en-US" sz="2400" dirty="0" smtClean="0"/>
              <a:t> is one endpoint of a two-way communication link between two programs running on the network. A </a:t>
            </a:r>
            <a:r>
              <a:rPr lang="en-US" sz="2400" b="1" dirty="0" smtClean="0"/>
              <a:t>socket</a:t>
            </a:r>
            <a:r>
              <a:rPr lang="en-US" sz="2400" dirty="0" smtClean="0"/>
              <a:t> is bound to a port number so that the TCP layer can identify the application that data is destined to be sent to.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Now that you know various terminologies used in Java Networking, let’s move further and understand some of the important classes that it supports.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87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b="1" dirty="0" err="1" smtClean="0"/>
              <a:t>java.net.Socket</a:t>
            </a:r>
            <a:r>
              <a:rPr lang="en-US" sz="2800" dirty="0" smtClean="0"/>
              <a:t> class is used to create a socket so that both the client and the server can communicate with each other easily.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socket</a:t>
            </a:r>
            <a:r>
              <a:rPr lang="en-US" sz="2800" dirty="0" smtClean="0"/>
              <a:t> is an endpoint for communication between two computers. The </a:t>
            </a:r>
            <a:r>
              <a:rPr lang="en-US" sz="2800" b="1" dirty="0" smtClean="0"/>
              <a:t>Socket</a:t>
            </a:r>
            <a:r>
              <a:rPr lang="en-US" sz="2800" dirty="0" smtClean="0"/>
              <a:t> class inherits the </a:t>
            </a:r>
            <a:r>
              <a:rPr lang="en-US" sz="2800" b="1" dirty="0" smtClean="0"/>
              <a:t>Object</a:t>
            </a:r>
            <a:r>
              <a:rPr lang="en-US" sz="2800" dirty="0" smtClean="0"/>
              <a:t> class and implements the </a:t>
            </a:r>
            <a:r>
              <a:rPr lang="en-US" sz="2800" b="1" dirty="0" smtClean="0"/>
              <a:t>Closeable</a:t>
            </a:r>
            <a:r>
              <a:rPr lang="en-US" sz="2800" dirty="0" smtClean="0"/>
              <a:t> interface.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6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 Class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80815"/>
              </p:ext>
            </p:extLst>
          </p:nvPr>
        </p:nvGraphicFramePr>
        <p:xfrm>
          <a:off x="381000" y="1555514"/>
          <a:ext cx="8008784" cy="44663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04392"/>
                <a:gridCol w="4004392"/>
              </a:tblGrid>
              <a:tr h="339359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Constructor</a:t>
                      </a:r>
                    </a:p>
                  </a:txBody>
                  <a:tcPr marL="84840" marR="84840" marT="42420" marB="42420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marL="84840" marR="84840" marT="42420" marB="42420" anchor="ctr"/>
                </a:tc>
              </a:tr>
              <a:tr h="593878">
                <a:tc>
                  <a:txBody>
                    <a:bodyPr/>
                    <a:lstStyle/>
                    <a:p>
                      <a:r>
                        <a:rPr lang="en-US" sz="1700" dirty="0"/>
                        <a:t>Socket()</a:t>
                      </a:r>
                    </a:p>
                  </a:txBody>
                  <a:tcPr marL="84840" marR="84840" marT="42420" marB="4242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Creates an unconnected socket, with the system-default type of SocketImpl.</a:t>
                      </a:r>
                    </a:p>
                  </a:txBody>
                  <a:tcPr marL="84840" marR="84840" marT="42420" marB="42420" anchor="ctr"/>
                </a:tc>
              </a:tr>
              <a:tr h="848396">
                <a:tc>
                  <a:txBody>
                    <a:bodyPr/>
                    <a:lstStyle/>
                    <a:p>
                      <a:r>
                        <a:rPr lang="en-US" sz="1700" dirty="0"/>
                        <a:t>public Socket(</a:t>
                      </a:r>
                      <a:r>
                        <a:rPr lang="en-US" sz="1700" dirty="0" err="1"/>
                        <a:t>InetAddress</a:t>
                      </a:r>
                      <a:r>
                        <a:rPr lang="en-US" sz="1700" dirty="0"/>
                        <a:t> address, </a:t>
                      </a:r>
                      <a:r>
                        <a:rPr lang="en-US" sz="1700" dirty="0" err="1"/>
                        <a:t>int</a:t>
                      </a:r>
                      <a:r>
                        <a:rPr lang="en-US" sz="1700" dirty="0"/>
                        <a:t> port)</a:t>
                      </a:r>
                    </a:p>
                  </a:txBody>
                  <a:tcPr marL="84840" marR="84840" marT="42420" marB="4242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Creates a stream socket with specified IP address to the specified port number.</a:t>
                      </a:r>
                    </a:p>
                  </a:txBody>
                  <a:tcPr marL="84840" marR="84840" marT="42420" marB="42420" anchor="ctr"/>
                </a:tc>
              </a:tr>
              <a:tr h="593878">
                <a:tc>
                  <a:txBody>
                    <a:bodyPr/>
                    <a:lstStyle/>
                    <a:p>
                      <a:r>
                        <a:rPr lang="en-US" sz="1700"/>
                        <a:t>public Socket(InetAddress host, int port, boolean stream)</a:t>
                      </a:r>
                    </a:p>
                  </a:txBody>
                  <a:tcPr marL="84840" marR="84840" marT="42420" marB="4242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Uses the </a:t>
                      </a:r>
                      <a:r>
                        <a:rPr lang="en-US" sz="1700" dirty="0" err="1"/>
                        <a:t>DatagramSocket</a:t>
                      </a:r>
                      <a:r>
                        <a:rPr lang="en-US" sz="1700" dirty="0"/>
                        <a:t>.</a:t>
                      </a:r>
                    </a:p>
                  </a:txBody>
                  <a:tcPr marL="84840" marR="84840" marT="42420" marB="42420" anchor="ctr"/>
                </a:tc>
              </a:tr>
              <a:tr h="848396">
                <a:tc>
                  <a:txBody>
                    <a:bodyPr/>
                    <a:lstStyle/>
                    <a:p>
                      <a:r>
                        <a:rPr lang="en-US" sz="1700"/>
                        <a:t>public Socket(InetAddress address, int port, InetAddress localAddr, int local port)</a:t>
                      </a:r>
                    </a:p>
                  </a:txBody>
                  <a:tcPr marL="84840" marR="84840" marT="42420" marB="4242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Creates a connection with specified remote address and remote port.</a:t>
                      </a:r>
                    </a:p>
                  </a:txBody>
                  <a:tcPr marL="84840" marR="84840" marT="42420" marB="42420" anchor="ctr"/>
                </a:tc>
              </a:tr>
              <a:tr h="593878">
                <a:tc>
                  <a:txBody>
                    <a:bodyPr/>
                    <a:lstStyle/>
                    <a:p>
                      <a:r>
                        <a:rPr lang="en-US" sz="1700"/>
                        <a:t>public Socket(Proxy, proxy)</a:t>
                      </a:r>
                    </a:p>
                  </a:txBody>
                  <a:tcPr marL="84840" marR="84840" marT="42420" marB="4242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Creates a connectionless socket specifying the type of proxy.</a:t>
                      </a:r>
                    </a:p>
                  </a:txBody>
                  <a:tcPr marL="84840" marR="84840" marT="42420" marB="42420" anchor="ctr"/>
                </a:tc>
              </a:tr>
              <a:tr h="593878">
                <a:tc>
                  <a:txBody>
                    <a:bodyPr/>
                    <a:lstStyle/>
                    <a:p>
                      <a:r>
                        <a:rPr lang="en-US" sz="1700"/>
                        <a:t>protected Socket(SocketImpl impl)</a:t>
                      </a:r>
                    </a:p>
                  </a:txBody>
                  <a:tcPr marL="84840" marR="84840" marT="42420" marB="42420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Creates a connectionless Socket with a user-specified </a:t>
                      </a:r>
                      <a:r>
                        <a:rPr lang="en-US" sz="1700" dirty="0" err="1"/>
                        <a:t>SocketImpl</a:t>
                      </a:r>
                      <a:r>
                        <a:rPr lang="en-US" sz="1700" dirty="0"/>
                        <a:t>.</a:t>
                      </a:r>
                    </a:p>
                  </a:txBody>
                  <a:tcPr marL="84840" marR="84840" marT="42420" marB="424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86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ServerSocket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399"/>
            <a:ext cx="8229600" cy="33115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Socket class is used to create socket and send the request to the server. </a:t>
            </a:r>
          </a:p>
          <a:p>
            <a:pPr marL="0" indent="0">
              <a:buNone/>
            </a:pPr>
            <a:r>
              <a:rPr lang="en-US" sz="2400" dirty="0" smtClean="0"/>
              <a:t>Java </a:t>
            </a:r>
            <a:r>
              <a:rPr lang="en-US" sz="2400" dirty="0" err="1" smtClean="0"/>
              <a:t>ServerSocket</a:t>
            </a:r>
            <a:r>
              <a:rPr lang="en-US" sz="2400" dirty="0" smtClean="0"/>
              <a:t> class waits for request to come over the network. </a:t>
            </a:r>
          </a:p>
          <a:p>
            <a:pPr marL="0" indent="0">
              <a:buNone/>
            </a:pPr>
            <a:r>
              <a:rPr lang="en-US" sz="2400" dirty="0" smtClean="0"/>
              <a:t> It works on the basis of request and then returns a result to the request. It implements the Closeable interface.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104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ServerSocket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606857"/>
              </p:ext>
            </p:extLst>
          </p:nvPr>
        </p:nvGraphicFramePr>
        <p:xfrm>
          <a:off x="457200" y="2462054"/>
          <a:ext cx="8229600" cy="29260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ServerSocket()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an unbound server socket.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ServerSocket(int 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 server socket, bound to the specified port.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ServerSocket(int port, int backlog)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 server socket, bound to the specified port, with specified local port.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/>
                        <a:t>ServerSocket(int port, int backlog, inetAddress bindAddrs)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server socket, bound to specified port, listen backlog, and IP address.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8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Implementing the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ServerSocket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&amp; its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b="1" dirty="0" smtClean="0"/>
              <a:t>import java.io.*;</a:t>
            </a:r>
            <a:br>
              <a:rPr lang="en-US" sz="1100" b="1" dirty="0" smtClean="0"/>
            </a:br>
            <a:r>
              <a:rPr lang="en-US" sz="1100" b="1" dirty="0" smtClean="0"/>
              <a:t>import java.net.*;</a:t>
            </a:r>
            <a:br>
              <a:rPr lang="en-US" sz="1100" b="1" dirty="0" smtClean="0"/>
            </a:br>
            <a:r>
              <a:rPr lang="en-US" sz="1100" b="1" dirty="0" smtClean="0"/>
              <a:t>public class </a:t>
            </a:r>
            <a:r>
              <a:rPr lang="en-US" sz="1100" b="1" dirty="0" err="1" smtClean="0"/>
              <a:t>SerSocket</a:t>
            </a: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1100" b="1" dirty="0" smtClean="0"/>
              <a:t>{</a:t>
            </a:r>
            <a:br>
              <a:rPr lang="en-US" sz="1100" b="1" dirty="0" smtClean="0"/>
            </a:br>
            <a:r>
              <a:rPr lang="en-US" sz="1100" b="1" dirty="0" smtClean="0"/>
              <a:t>   public static void main(String </a:t>
            </a:r>
            <a:r>
              <a:rPr lang="en-US" sz="1100" b="1" dirty="0" err="1" smtClean="0"/>
              <a:t>args</a:t>
            </a:r>
            <a:r>
              <a:rPr lang="en-US" sz="1100" b="1" dirty="0" smtClean="0"/>
              <a:t>[])</a:t>
            </a:r>
            <a:br>
              <a:rPr lang="en-US" sz="1100" b="1" dirty="0" smtClean="0"/>
            </a:br>
            <a:r>
              <a:rPr lang="en-US" sz="1100" b="1" dirty="0" smtClean="0"/>
              <a:t>   {</a:t>
            </a:r>
            <a:br>
              <a:rPr lang="en-US" sz="1100" b="1" dirty="0" smtClean="0"/>
            </a:br>
            <a:r>
              <a:rPr lang="en-US" sz="1100" b="1" dirty="0" smtClean="0"/>
              <a:t>      </a:t>
            </a:r>
            <a:r>
              <a:rPr lang="en-US" sz="1100" b="1" dirty="0" err="1" smtClean="0"/>
              <a:t>int</a:t>
            </a:r>
            <a:r>
              <a:rPr lang="en-US" sz="1100" b="1" dirty="0" smtClean="0"/>
              <a:t> port=8080;</a:t>
            </a:r>
            <a:br>
              <a:rPr lang="en-US" sz="1100" b="1" dirty="0" smtClean="0"/>
            </a:br>
            <a:r>
              <a:rPr lang="en-US" sz="1100" b="1" dirty="0" smtClean="0"/>
              <a:t>      try</a:t>
            </a:r>
            <a:br>
              <a:rPr lang="en-US" sz="1100" b="1" dirty="0" smtClean="0"/>
            </a:br>
            <a:r>
              <a:rPr lang="en-US" sz="1100" b="1" dirty="0" smtClean="0"/>
              <a:t>      {</a:t>
            </a:r>
            <a:br>
              <a:rPr lang="en-US" sz="1100" b="1" dirty="0" smtClean="0"/>
            </a:br>
            <a:r>
              <a:rPr lang="en-US" sz="1100" b="1" dirty="0" smtClean="0"/>
              <a:t>          </a:t>
            </a:r>
            <a:r>
              <a:rPr lang="en-US" sz="1100" b="1" dirty="0" err="1" smtClean="0"/>
              <a:t>ServerSocket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ss</a:t>
            </a:r>
            <a:r>
              <a:rPr lang="en-US" sz="1100" b="1" dirty="0" smtClean="0"/>
              <a:t> = new </a:t>
            </a:r>
            <a:r>
              <a:rPr lang="en-US" sz="1100" b="1" dirty="0" err="1" smtClean="0"/>
              <a:t>ServerSocket</a:t>
            </a:r>
            <a:r>
              <a:rPr lang="en-US" sz="1100" b="1" dirty="0" smtClean="0"/>
              <a:t>(port);</a:t>
            </a:r>
            <a:br>
              <a:rPr lang="en-US" sz="1100" b="1" dirty="0" smtClean="0"/>
            </a:br>
            <a:r>
              <a:rPr lang="en-US" sz="1100" b="1" dirty="0" smtClean="0"/>
              <a:t>          </a:t>
            </a:r>
            <a:r>
              <a:rPr lang="en-US" sz="1100" b="1" dirty="0" err="1" smtClean="0"/>
              <a:t>System.out.println</a:t>
            </a:r>
            <a:r>
              <a:rPr lang="en-US" sz="1100" b="1" dirty="0" smtClean="0"/>
              <a:t>("Server initialized on port: " + port);</a:t>
            </a:r>
            <a:br>
              <a:rPr lang="en-US" sz="1100" b="1" dirty="0" smtClean="0"/>
            </a:br>
            <a:r>
              <a:rPr lang="en-US" sz="1100" b="1" dirty="0" smtClean="0"/>
              <a:t>          </a:t>
            </a:r>
            <a:r>
              <a:rPr lang="en-US" sz="1100" b="1" dirty="0" err="1" smtClean="0"/>
              <a:t>ss.getLocalPort</a:t>
            </a:r>
            <a:r>
              <a:rPr lang="en-US" sz="1100" b="1" dirty="0" smtClean="0"/>
              <a:t>();</a:t>
            </a:r>
            <a:br>
              <a:rPr lang="en-US" sz="1100" b="1" dirty="0" smtClean="0"/>
            </a:br>
            <a:r>
              <a:rPr lang="en-US" sz="1100" b="1" dirty="0" smtClean="0"/>
              <a:t>          </a:t>
            </a:r>
            <a:r>
              <a:rPr lang="en-US" sz="1100" b="1" dirty="0" err="1" smtClean="0"/>
              <a:t>ss.getInetAddress</a:t>
            </a:r>
            <a:r>
              <a:rPr lang="en-US" sz="1100" b="1" dirty="0" smtClean="0"/>
              <a:t>();</a:t>
            </a:r>
            <a:br>
              <a:rPr lang="en-US" sz="1100" b="1" dirty="0" smtClean="0"/>
            </a:br>
            <a:r>
              <a:rPr lang="en-US" sz="1100" b="1" dirty="0" smtClean="0"/>
              <a:t>          {</a:t>
            </a:r>
            <a:br>
              <a:rPr lang="en-US" sz="1100" b="1" dirty="0" smtClean="0"/>
            </a:br>
            <a:r>
              <a:rPr lang="en-US" sz="1100" b="1" dirty="0" smtClean="0"/>
              <a:t>              while(true)</a:t>
            </a:r>
            <a:br>
              <a:rPr lang="en-US" sz="1100" b="1" dirty="0" smtClean="0"/>
            </a:br>
            <a:r>
              <a:rPr lang="en-US" sz="1100" b="1" dirty="0" smtClean="0"/>
              <a:t>              </a:t>
            </a:r>
            <a:r>
              <a:rPr lang="en-US" sz="1100" b="1" dirty="0" err="1" smtClean="0"/>
              <a:t>ss.accept</a:t>
            </a:r>
            <a:r>
              <a:rPr lang="en-US" sz="1100" b="1" dirty="0" smtClean="0"/>
              <a:t>();</a:t>
            </a:r>
            <a:br>
              <a:rPr lang="en-US" sz="1100" b="1" dirty="0" smtClean="0"/>
            </a:br>
            <a:r>
              <a:rPr lang="en-US" sz="1100" b="1" dirty="0" smtClean="0"/>
              <a:t>          }</a:t>
            </a:r>
            <a:br>
              <a:rPr lang="en-US" sz="1100" b="1" dirty="0" smtClean="0"/>
            </a:br>
            <a:r>
              <a:rPr lang="en-US" sz="1100" b="1" dirty="0" smtClean="0"/>
              <a:t>       }</a:t>
            </a:r>
            <a:br>
              <a:rPr lang="en-US" sz="1100" b="1" dirty="0" smtClean="0"/>
            </a:br>
            <a:r>
              <a:rPr lang="en-US" sz="1100" b="1" dirty="0" smtClean="0"/>
              <a:t>       catch (</a:t>
            </a:r>
            <a:r>
              <a:rPr lang="en-US" sz="1100" b="1" dirty="0" err="1" smtClean="0"/>
              <a:t>SocketException</a:t>
            </a:r>
            <a:r>
              <a:rPr lang="en-US" sz="1100" b="1" dirty="0" smtClean="0"/>
              <a:t> e)</a:t>
            </a:r>
            <a:br>
              <a:rPr lang="en-US" sz="1100" b="1" dirty="0" smtClean="0"/>
            </a:br>
            <a:r>
              <a:rPr lang="en-US" sz="1100" b="1" dirty="0" smtClean="0"/>
              <a:t>       {</a:t>
            </a:r>
            <a:br>
              <a:rPr lang="en-US" sz="1100" b="1" dirty="0" smtClean="0"/>
            </a:br>
            <a:r>
              <a:rPr lang="en-US" sz="1100" b="1" dirty="0" smtClean="0"/>
              <a:t>           </a:t>
            </a:r>
            <a:r>
              <a:rPr lang="en-US" sz="1100" b="1" dirty="0" err="1" smtClean="0"/>
              <a:t>System.out.println</a:t>
            </a:r>
            <a:r>
              <a:rPr lang="en-US" sz="1100" b="1" dirty="0" smtClean="0"/>
              <a:t>("Socket error");</a:t>
            </a:r>
            <a:br>
              <a:rPr lang="en-US" sz="1100" b="1" dirty="0" smtClean="0"/>
            </a:br>
            <a:r>
              <a:rPr lang="en-US" sz="1100" b="1" dirty="0" smtClean="0"/>
              <a:t>       }</a:t>
            </a:r>
            <a:br>
              <a:rPr lang="en-US" sz="1100" b="1" dirty="0" smtClean="0"/>
            </a:br>
            <a:r>
              <a:rPr lang="en-US" sz="1100" b="1" dirty="0" smtClean="0"/>
              <a:t>       catch ( </a:t>
            </a:r>
            <a:r>
              <a:rPr lang="en-US" sz="1100" b="1" dirty="0" err="1" smtClean="0"/>
              <a:t>IOException</a:t>
            </a:r>
            <a:r>
              <a:rPr lang="en-US" sz="1100" b="1" dirty="0" smtClean="0"/>
              <a:t> e)</a:t>
            </a:r>
            <a:br>
              <a:rPr lang="en-US" sz="1100" b="1" dirty="0" smtClean="0"/>
            </a:br>
            <a:r>
              <a:rPr lang="en-US" sz="1100" b="1" dirty="0" smtClean="0"/>
              <a:t>       {</a:t>
            </a:r>
            <a:br>
              <a:rPr lang="en-US" sz="1100" b="1" dirty="0" smtClean="0"/>
            </a:br>
            <a:r>
              <a:rPr lang="en-US" sz="1100" b="1" dirty="0" smtClean="0"/>
              <a:t>           </a:t>
            </a:r>
            <a:r>
              <a:rPr lang="en-US" sz="1100" b="1" dirty="0" err="1" smtClean="0"/>
              <a:t>System.out.println</a:t>
            </a:r>
            <a:r>
              <a:rPr lang="en-US" sz="1100" b="1" dirty="0" smtClean="0"/>
              <a:t>("An I/O Exception Occurred!");</a:t>
            </a:r>
            <a:br>
              <a:rPr lang="en-US" sz="1100" b="1" dirty="0" smtClean="0"/>
            </a:br>
            <a:r>
              <a:rPr lang="en-US" sz="1100" b="1" dirty="0" smtClean="0"/>
              <a:t>       }</a:t>
            </a:r>
            <a:br>
              <a:rPr lang="en-US" sz="1100" b="1" dirty="0" smtClean="0"/>
            </a:br>
            <a:r>
              <a:rPr lang="en-US" sz="1100" b="1" dirty="0" smtClean="0"/>
              <a:t>    }</a:t>
            </a:r>
            <a:br>
              <a:rPr lang="en-US" sz="1100" b="1" dirty="0" smtClean="0"/>
            </a:br>
            <a:r>
              <a:rPr lang="en-US" sz="1100" b="1" dirty="0" smtClean="0"/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6712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Generating Request and Response in Client and server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b="1" dirty="0" smtClean="0"/>
              <a:t>// ClientDemo.java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import </a:t>
            </a:r>
            <a:r>
              <a:rPr lang="en-US" sz="1100" dirty="0" err="1" smtClean="0"/>
              <a:t>java.io.InputStream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import </a:t>
            </a:r>
            <a:r>
              <a:rPr lang="en-US" sz="1100" dirty="0" err="1" smtClean="0"/>
              <a:t>java.io.DataInputStream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import </a:t>
            </a:r>
            <a:r>
              <a:rPr lang="en-US" sz="1100" dirty="0" err="1" smtClean="0"/>
              <a:t>java.net.Socket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public class </a:t>
            </a:r>
            <a:r>
              <a:rPr lang="en-US" sz="1100" dirty="0" err="1" smtClean="0"/>
              <a:t>ClientDemo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    public static void main(String </a:t>
            </a:r>
            <a:r>
              <a:rPr lang="en-US" sz="1100" dirty="0" err="1" smtClean="0"/>
              <a:t>args</a:t>
            </a:r>
            <a:r>
              <a:rPr lang="en-US" sz="1100" dirty="0" smtClean="0"/>
              <a:t>[]) </a:t>
            </a:r>
            <a:br>
              <a:rPr lang="en-US" sz="1100" dirty="0" smtClean="0"/>
            </a:br>
            <a:r>
              <a:rPr lang="en-US" sz="1100" dirty="0" smtClean="0"/>
              <a:t>    {</a:t>
            </a:r>
            <a:br>
              <a:rPr lang="en-US" sz="1100" dirty="0" smtClean="0"/>
            </a:br>
            <a:r>
              <a:rPr lang="en-US" sz="1100" dirty="0" smtClean="0"/>
              <a:t>        try</a:t>
            </a:r>
            <a:br>
              <a:rPr lang="en-US" sz="1100" dirty="0" smtClean="0"/>
            </a:br>
            <a:r>
              <a:rPr lang="en-US" sz="1100" dirty="0" smtClean="0"/>
              <a:t>        {</a:t>
            </a:r>
            <a:br>
              <a:rPr lang="en-US" sz="1100" dirty="0" smtClean="0"/>
            </a:br>
            <a:r>
              <a:rPr lang="en-US" sz="1100" dirty="0" smtClean="0"/>
              <a:t>            Socket s = new Socket("</a:t>
            </a:r>
            <a:r>
              <a:rPr lang="en-US" sz="1100" dirty="0" err="1" smtClean="0"/>
              <a:t>localhost</a:t>
            </a:r>
            <a:r>
              <a:rPr lang="en-US" sz="1100" dirty="0" smtClean="0"/>
              <a:t>", 7777);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InputStream</a:t>
            </a:r>
            <a:r>
              <a:rPr lang="en-US" sz="1100" dirty="0" smtClean="0"/>
              <a:t> in = </a:t>
            </a:r>
            <a:r>
              <a:rPr lang="en-US" sz="1100" dirty="0" err="1" smtClean="0"/>
              <a:t>s.getInputStream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DataInputStream</a:t>
            </a:r>
            <a:r>
              <a:rPr lang="en-US" sz="1100" dirty="0" smtClean="0"/>
              <a:t> dis = new </a:t>
            </a:r>
            <a:r>
              <a:rPr lang="en-US" sz="1100" dirty="0" err="1" smtClean="0"/>
              <a:t>DataInputStream</a:t>
            </a:r>
            <a:r>
              <a:rPr lang="en-US" sz="1100" dirty="0" smtClean="0"/>
              <a:t>(in);</a:t>
            </a:r>
            <a:br>
              <a:rPr lang="en-US" sz="1100" dirty="0" smtClean="0"/>
            </a:br>
            <a:r>
              <a:rPr lang="en-US" sz="1100" dirty="0" smtClean="0"/>
              <a:t>            String </a:t>
            </a:r>
            <a:r>
              <a:rPr lang="en-US" sz="1100" dirty="0" err="1" smtClean="0"/>
              <a:t>msg</a:t>
            </a:r>
            <a:r>
              <a:rPr lang="en-US" sz="1100" dirty="0" smtClean="0"/>
              <a:t> = </a:t>
            </a:r>
            <a:r>
              <a:rPr lang="en-US" sz="1100" dirty="0" err="1" smtClean="0"/>
              <a:t>dis.readLine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("Server message is: "+ </a:t>
            </a:r>
            <a:r>
              <a:rPr lang="en-US" sz="1100" dirty="0" err="1" smtClean="0"/>
              <a:t>msg</a:t>
            </a:r>
            <a:r>
              <a:rPr lang="en-US" sz="1100" dirty="0" smtClean="0"/>
              <a:t>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dis.close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s.close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}</a:t>
            </a:r>
            <a:br>
              <a:rPr lang="en-US" sz="1100" dirty="0" smtClean="0"/>
            </a:br>
            <a:r>
              <a:rPr lang="en-US" sz="1100" dirty="0" smtClean="0"/>
              <a:t>        catch(Exception e)</a:t>
            </a:r>
            <a:br>
              <a:rPr lang="en-US" sz="1100" dirty="0" smtClean="0"/>
            </a:br>
            <a:r>
              <a:rPr lang="en-US" sz="1100" dirty="0" smtClean="0"/>
              <a:t>        {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e.printStackTrace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}</a:t>
            </a:r>
            <a:br>
              <a:rPr lang="en-US" sz="1100" dirty="0" smtClean="0"/>
            </a:br>
            <a:r>
              <a:rPr lang="en-US" sz="1100" dirty="0" smtClean="0"/>
              <a:t>    }</a:t>
            </a:r>
            <a:br>
              <a:rPr lang="en-US" sz="1100" dirty="0" smtClean="0"/>
            </a:b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6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11662"/>
          </a:xfrm>
        </p:spPr>
        <p:txBody>
          <a:bodyPr/>
          <a:lstStyle/>
          <a:p>
            <a:r>
              <a:rPr lang="en-US" sz="1100" b="1" dirty="0" smtClean="0"/>
              <a:t>// ServerDemo.java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import </a:t>
            </a:r>
            <a:r>
              <a:rPr lang="en-US" sz="1100" dirty="0" err="1" smtClean="0"/>
              <a:t>java.io.OutputStream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import </a:t>
            </a:r>
            <a:r>
              <a:rPr lang="en-US" sz="1100" dirty="0" err="1" smtClean="0"/>
              <a:t>java.io.DataOutputStream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import </a:t>
            </a:r>
            <a:r>
              <a:rPr lang="en-US" sz="1100" dirty="0" err="1" smtClean="0"/>
              <a:t>java.net.Socket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import </a:t>
            </a:r>
            <a:r>
              <a:rPr lang="en-US" sz="1100" dirty="0" err="1" smtClean="0"/>
              <a:t>java.net.ServerSocket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public class </a:t>
            </a:r>
            <a:r>
              <a:rPr lang="en-US" sz="1100" dirty="0" err="1" smtClean="0"/>
              <a:t>ServerDemo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    public static void main(String </a:t>
            </a:r>
            <a:r>
              <a:rPr lang="en-US" sz="1100" dirty="0" err="1" smtClean="0"/>
              <a:t>args</a:t>
            </a:r>
            <a:r>
              <a:rPr lang="en-US" sz="1100" dirty="0" smtClean="0"/>
              <a:t>[])</a:t>
            </a:r>
            <a:br>
              <a:rPr lang="en-US" sz="1100" dirty="0" smtClean="0"/>
            </a:br>
            <a:r>
              <a:rPr lang="en-US" sz="1100" dirty="0" smtClean="0"/>
              <a:t>    {</a:t>
            </a:r>
            <a:br>
              <a:rPr lang="en-US" sz="1100" dirty="0" smtClean="0"/>
            </a:br>
            <a:r>
              <a:rPr lang="en-US" sz="1100" dirty="0" smtClean="0"/>
              <a:t>        try</a:t>
            </a:r>
            <a:br>
              <a:rPr lang="en-US" sz="1100" dirty="0" smtClean="0"/>
            </a:br>
            <a:r>
              <a:rPr lang="en-US" sz="1100" dirty="0" smtClean="0"/>
              <a:t>        {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ServerSocket</a:t>
            </a:r>
            <a:r>
              <a:rPr lang="en-US" sz="1100" dirty="0" smtClean="0"/>
              <a:t> </a:t>
            </a:r>
            <a:r>
              <a:rPr lang="en-US" sz="1100" dirty="0" err="1" smtClean="0"/>
              <a:t>ss</a:t>
            </a:r>
            <a:r>
              <a:rPr lang="en-US" sz="1100" dirty="0" smtClean="0"/>
              <a:t> = new </a:t>
            </a:r>
            <a:r>
              <a:rPr lang="en-US" sz="1100" dirty="0" err="1" smtClean="0"/>
              <a:t>ServerSocket</a:t>
            </a:r>
            <a:r>
              <a:rPr lang="en-US" sz="1100" dirty="0" smtClean="0"/>
              <a:t>(7777);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("Server is ready.");</a:t>
            </a:r>
            <a:br>
              <a:rPr lang="en-US" sz="1100" dirty="0" smtClean="0"/>
            </a:br>
            <a:r>
              <a:rPr lang="en-US" sz="1100" dirty="0" smtClean="0"/>
              <a:t>            Socket s = </a:t>
            </a:r>
            <a:r>
              <a:rPr lang="en-US" sz="1100" dirty="0" err="1" smtClean="0"/>
              <a:t>ss.accept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</a:t>
            </a:r>
            <a:r>
              <a:rPr lang="en-US" sz="1100" dirty="0" err="1" smtClean="0"/>
              <a:t>COnnection</a:t>
            </a:r>
            <a:r>
              <a:rPr lang="en-US" sz="1100" dirty="0" smtClean="0"/>
              <a:t> created.");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("Sent message to client.");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OutputStream</a:t>
            </a:r>
            <a:r>
              <a:rPr lang="en-US" sz="1100" dirty="0" smtClean="0"/>
              <a:t> out = </a:t>
            </a:r>
            <a:r>
              <a:rPr lang="en-US" sz="1100" dirty="0" err="1" smtClean="0"/>
              <a:t>s.getOutputStream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DataOutputStream</a:t>
            </a:r>
            <a:r>
              <a:rPr lang="en-US" sz="1100" dirty="0" smtClean="0"/>
              <a:t> dos = new </a:t>
            </a:r>
            <a:r>
              <a:rPr lang="en-US" sz="1100" dirty="0" err="1" smtClean="0"/>
              <a:t>DataOutputStream</a:t>
            </a:r>
            <a:r>
              <a:rPr lang="en-US" sz="1100" dirty="0" smtClean="0"/>
              <a:t>(out);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dos.writeBytes</a:t>
            </a:r>
            <a:r>
              <a:rPr lang="en-US" sz="1100" dirty="0" smtClean="0"/>
              <a:t>("Welcome");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dos.close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s.close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ss.close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}</a:t>
            </a:r>
            <a:br>
              <a:rPr lang="en-US" sz="1100" dirty="0" smtClean="0"/>
            </a:br>
            <a:r>
              <a:rPr lang="en-US" sz="1100" dirty="0" smtClean="0"/>
              <a:t>        catch(Exception e)</a:t>
            </a:r>
            <a:br>
              <a:rPr lang="en-US" sz="1100" dirty="0" smtClean="0"/>
            </a:br>
            <a:r>
              <a:rPr lang="en-US" sz="1100" dirty="0" smtClean="0"/>
              <a:t>        {</a:t>
            </a:r>
            <a:br>
              <a:rPr lang="en-US" sz="1100" dirty="0" smtClean="0"/>
            </a:br>
            <a:r>
              <a:rPr lang="en-US" sz="1100" dirty="0" smtClean="0"/>
              <a:t>            </a:t>
            </a:r>
            <a:r>
              <a:rPr lang="en-US" sz="1100" dirty="0" err="1" smtClean="0"/>
              <a:t>e.printStackTrace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smtClean="0"/>
              <a:t>        }</a:t>
            </a:r>
            <a:br>
              <a:rPr lang="en-US" sz="1100" dirty="0" smtClean="0"/>
            </a:br>
            <a:r>
              <a:rPr lang="en-US" sz="1100" dirty="0" smtClean="0"/>
              <a:t>    }</a:t>
            </a:r>
            <a:br>
              <a:rPr lang="en-US" sz="1100" dirty="0" smtClean="0"/>
            </a:b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898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Java Socket Programming (Read-Write both side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59325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java.io.BufferedReader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java.io.DataInputStream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java.io.DataOutputStream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java.io.InputStreamReader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java.net.ServerSocket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java.net.Socket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/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class </a:t>
            </a:r>
            <a:r>
              <a:rPr lang="en-US" sz="1100" dirty="0" err="1">
                <a:solidFill>
                  <a:schemeClr val="tx1"/>
                </a:solidFill>
              </a:rPr>
              <a:t>MyServer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</a:t>
            </a:r>
            <a:r>
              <a:rPr lang="en-US" sz="1100" dirty="0">
                <a:solidFill>
                  <a:schemeClr val="tx1"/>
                </a:solidFill>
              </a:rPr>
              <a:t>public static void main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String </a:t>
            </a:r>
            <a:r>
              <a:rPr lang="en-US" sz="1100" dirty="0" err="1">
                <a:solidFill>
                  <a:schemeClr val="tx1"/>
                </a:solidFill>
              </a:rPr>
              <a:t>args</a:t>
            </a:r>
            <a:r>
              <a:rPr lang="en-US" sz="1100" dirty="0" smtClean="0"/>
              <a:t>[]) </a:t>
            </a:r>
            <a:r>
              <a:rPr lang="en-US" sz="1100" dirty="0">
                <a:solidFill>
                  <a:schemeClr val="tx1"/>
                </a:solidFill>
              </a:rPr>
              <a:t>throws Exception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ServerSocket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ss</a:t>
            </a:r>
            <a:r>
              <a:rPr lang="en-US" sz="1100" dirty="0">
                <a:solidFill>
                  <a:schemeClr val="tx1"/>
                </a:solidFill>
              </a:rPr>
              <a:t> = new </a:t>
            </a:r>
            <a:r>
              <a:rPr lang="en-US" sz="1100" dirty="0" err="1">
                <a:solidFill>
                  <a:schemeClr val="tx1"/>
                </a:solidFill>
              </a:rPr>
              <a:t>ServerSocket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3333</a:t>
            </a:r>
            <a:r>
              <a:rPr lang="en-US" sz="1100" dirty="0" smtClean="0"/>
              <a:t>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Socket s = </a:t>
            </a:r>
            <a:r>
              <a:rPr lang="en-US" sz="1100" dirty="0" err="1">
                <a:solidFill>
                  <a:schemeClr val="tx1"/>
                </a:solidFill>
              </a:rPr>
              <a:t>ss.accept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DataInputStream</a:t>
            </a:r>
            <a:r>
              <a:rPr lang="en-US" sz="1100" dirty="0">
                <a:solidFill>
                  <a:schemeClr val="tx1"/>
                </a:solidFill>
              </a:rPr>
              <a:t> din = new </a:t>
            </a:r>
            <a:r>
              <a:rPr lang="en-US" sz="1100" dirty="0" err="1">
                <a:solidFill>
                  <a:schemeClr val="tx1"/>
                </a:solidFill>
              </a:rPr>
              <a:t>DataInputStream</a:t>
            </a:r>
            <a:r>
              <a:rPr lang="en-US" sz="1100" dirty="0" smtClean="0"/>
              <a:t>(</a:t>
            </a:r>
            <a:r>
              <a:rPr lang="en-US" sz="1100" dirty="0" err="1">
                <a:solidFill>
                  <a:schemeClr val="tx1"/>
                </a:solidFill>
              </a:rPr>
              <a:t>s.getInputStream</a:t>
            </a:r>
            <a:r>
              <a:rPr lang="en-US" sz="1100" dirty="0" smtClean="0"/>
              <a:t>())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DataOutputStream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dout</a:t>
            </a:r>
            <a:r>
              <a:rPr lang="en-US" sz="1100" dirty="0">
                <a:solidFill>
                  <a:schemeClr val="tx1"/>
                </a:solidFill>
              </a:rPr>
              <a:t> = new </a:t>
            </a:r>
            <a:r>
              <a:rPr lang="en-US" sz="1100" dirty="0" err="1">
                <a:solidFill>
                  <a:schemeClr val="tx1"/>
                </a:solidFill>
              </a:rPr>
              <a:t>DataOutputStream</a:t>
            </a:r>
            <a:r>
              <a:rPr lang="en-US" sz="1100" dirty="0" smtClean="0"/>
              <a:t>(</a:t>
            </a:r>
            <a:r>
              <a:rPr lang="en-US" sz="1100" dirty="0" err="1">
                <a:solidFill>
                  <a:schemeClr val="tx1"/>
                </a:solidFill>
              </a:rPr>
              <a:t>s.getOutputStream</a:t>
            </a:r>
            <a:r>
              <a:rPr lang="en-US" sz="1100" dirty="0" smtClean="0"/>
              <a:t>())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BufferedReader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 = new </a:t>
            </a:r>
            <a:r>
              <a:rPr lang="en-US" sz="1100" dirty="0" err="1">
                <a:solidFill>
                  <a:schemeClr val="tx1"/>
                </a:solidFill>
              </a:rPr>
              <a:t>BufferedReader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new </a:t>
            </a:r>
            <a:r>
              <a:rPr lang="en-US" sz="1100" dirty="0" err="1">
                <a:solidFill>
                  <a:schemeClr val="tx1"/>
                </a:solidFill>
              </a:rPr>
              <a:t>InputStreamReader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System.</a:t>
            </a:r>
            <a:r>
              <a:rPr lang="en-US" sz="1100" b="1" i="1" dirty="0">
                <a:solidFill>
                  <a:schemeClr val="tx1"/>
                </a:solidFill>
              </a:rPr>
              <a:t>in</a:t>
            </a:r>
            <a:r>
              <a:rPr lang="en-US" sz="1100" dirty="0" smtClean="0"/>
              <a:t>))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/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String </a:t>
            </a:r>
            <a:r>
              <a:rPr lang="en-US" sz="1100" dirty="0" err="1" smtClean="0"/>
              <a:t>str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chemeClr val="tx1"/>
                </a:solidFill>
              </a:rPr>
              <a:t>= "", </a:t>
            </a:r>
            <a:r>
              <a:rPr lang="en-US" sz="1100" dirty="0" smtClean="0"/>
              <a:t>str2 </a:t>
            </a:r>
            <a:r>
              <a:rPr lang="en-US" sz="1100" dirty="0">
                <a:solidFill>
                  <a:schemeClr val="tx1"/>
                </a:solidFill>
              </a:rPr>
              <a:t>= "";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while 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!</a:t>
            </a:r>
            <a:r>
              <a:rPr lang="en-US" sz="1100" dirty="0" err="1" smtClean="0"/>
              <a:t>str</a:t>
            </a:r>
            <a:r>
              <a:rPr lang="en-US" sz="1100" dirty="0" err="1">
                <a:solidFill>
                  <a:schemeClr val="tx1"/>
                </a:solidFill>
              </a:rPr>
              <a:t>.equals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"stop"</a:t>
            </a:r>
            <a:r>
              <a:rPr lang="en-US" sz="1100" dirty="0" smtClean="0"/>
              <a:t>)) {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str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chemeClr val="tx1"/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din.readUTF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dirty="0" err="1">
                <a:solidFill>
                  <a:schemeClr val="tx1"/>
                </a:solidFill>
              </a:rPr>
              <a:t>System.</a:t>
            </a:r>
            <a:r>
              <a:rPr lang="en-US" sz="1100" b="1" i="1" dirty="0" err="1">
                <a:solidFill>
                  <a:schemeClr val="tx1"/>
                </a:solidFill>
              </a:rPr>
              <a:t>out</a:t>
            </a:r>
            <a:r>
              <a:rPr lang="en-US" sz="1100" dirty="0" err="1">
                <a:solidFill>
                  <a:schemeClr val="tx1"/>
                </a:solidFill>
              </a:rPr>
              <a:t>.println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"client says: " + </a:t>
            </a:r>
            <a:r>
              <a:rPr lang="en-US" sz="1100" dirty="0" err="1" smtClean="0"/>
              <a:t>str</a:t>
            </a:r>
            <a:r>
              <a:rPr lang="en-US" sz="1100" dirty="0" smtClean="0"/>
              <a:t>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dirty="0" smtClean="0"/>
              <a:t>str2 </a:t>
            </a:r>
            <a:r>
              <a:rPr lang="en-US" sz="1100" dirty="0">
                <a:solidFill>
                  <a:schemeClr val="tx1"/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br.readLine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dirty="0" err="1">
                <a:solidFill>
                  <a:schemeClr val="tx1"/>
                </a:solidFill>
              </a:rPr>
              <a:t>dout.writeUTF</a:t>
            </a:r>
            <a:r>
              <a:rPr lang="en-US" sz="1100" dirty="0" smtClean="0"/>
              <a:t>(str2)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dirty="0" err="1">
                <a:solidFill>
                  <a:schemeClr val="tx1"/>
                </a:solidFill>
              </a:rPr>
              <a:t>dout.flush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smtClean="0"/>
              <a:t>}</a:t>
            </a:r>
            <a:br>
              <a:rPr lang="en-US" sz="1100" dirty="0" smtClean="0"/>
            </a:br>
            <a:r>
              <a:rPr lang="en-US" sz="1100" dirty="0" smtClean="0"/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din.close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s.close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ss.close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</a:t>
            </a:r>
            <a:r>
              <a:rPr lang="en-US" sz="1100" dirty="0" smtClean="0"/>
              <a:t>}</a:t>
            </a:r>
            <a:br>
              <a:rPr lang="en-US" sz="1100" dirty="0" smtClean="0"/>
            </a:b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76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import java.io.*;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java.net.Socket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/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public class </a:t>
            </a:r>
            <a:r>
              <a:rPr lang="en-US" sz="1100" dirty="0" err="1">
                <a:solidFill>
                  <a:schemeClr val="tx1"/>
                </a:solidFill>
              </a:rPr>
              <a:t>MyClient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</a:t>
            </a:r>
            <a:r>
              <a:rPr lang="en-US" sz="1100" dirty="0">
                <a:solidFill>
                  <a:schemeClr val="tx1"/>
                </a:solidFill>
              </a:rPr>
              <a:t>public static void main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String</a:t>
            </a:r>
            <a:r>
              <a:rPr lang="en-US" sz="1100" dirty="0" smtClean="0"/>
              <a:t>[] </a:t>
            </a:r>
            <a:r>
              <a:rPr lang="en-US" sz="1100" dirty="0" err="1">
                <a:solidFill>
                  <a:schemeClr val="tx1"/>
                </a:solidFill>
              </a:rPr>
              <a:t>args</a:t>
            </a:r>
            <a:r>
              <a:rPr lang="en-US" sz="1100" dirty="0" smtClean="0"/>
              <a:t>) </a:t>
            </a:r>
            <a:r>
              <a:rPr lang="en-US" sz="1100" dirty="0">
                <a:solidFill>
                  <a:schemeClr val="tx1"/>
                </a:solidFill>
              </a:rPr>
              <a:t>throws </a:t>
            </a:r>
            <a:r>
              <a:rPr lang="en-US" sz="1100" dirty="0" err="1">
                <a:solidFill>
                  <a:schemeClr val="tx1"/>
                </a:solidFill>
              </a:rPr>
              <a:t>IOException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  </a:t>
            </a:r>
            <a:r>
              <a:rPr lang="en-US" sz="1100" dirty="0">
                <a:solidFill>
                  <a:schemeClr val="tx1"/>
                </a:solidFill>
              </a:rPr>
              <a:t>Socket s = new Socket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localhost</a:t>
            </a:r>
            <a:r>
              <a:rPr lang="en-US" sz="1100" dirty="0">
                <a:solidFill>
                  <a:schemeClr val="tx1"/>
                </a:solidFill>
              </a:rPr>
              <a:t>", 3333</a:t>
            </a:r>
            <a:r>
              <a:rPr lang="en-US" sz="1100" dirty="0" smtClean="0"/>
              <a:t>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DataInputStream</a:t>
            </a:r>
            <a:r>
              <a:rPr lang="en-US" sz="1100" dirty="0">
                <a:solidFill>
                  <a:schemeClr val="tx1"/>
                </a:solidFill>
              </a:rPr>
              <a:t> din = new </a:t>
            </a:r>
            <a:r>
              <a:rPr lang="en-US" sz="1100" dirty="0" err="1">
                <a:solidFill>
                  <a:schemeClr val="tx1"/>
                </a:solidFill>
              </a:rPr>
              <a:t>DataInputStream</a:t>
            </a:r>
            <a:r>
              <a:rPr lang="en-US" sz="1100" dirty="0" smtClean="0"/>
              <a:t>(</a:t>
            </a:r>
            <a:r>
              <a:rPr lang="en-US" sz="1100" dirty="0" err="1">
                <a:solidFill>
                  <a:schemeClr val="tx1"/>
                </a:solidFill>
              </a:rPr>
              <a:t>s.getInputStream</a:t>
            </a:r>
            <a:r>
              <a:rPr lang="en-US" sz="1100" dirty="0" smtClean="0"/>
              <a:t>())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DataOutputStream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dout</a:t>
            </a:r>
            <a:r>
              <a:rPr lang="en-US" sz="1100" dirty="0">
                <a:solidFill>
                  <a:schemeClr val="tx1"/>
                </a:solidFill>
              </a:rPr>
              <a:t> = new </a:t>
            </a:r>
            <a:r>
              <a:rPr lang="en-US" sz="1100" dirty="0" err="1">
                <a:solidFill>
                  <a:schemeClr val="tx1"/>
                </a:solidFill>
              </a:rPr>
              <a:t>DataOutputStream</a:t>
            </a:r>
            <a:r>
              <a:rPr lang="en-US" sz="1100" dirty="0" smtClean="0"/>
              <a:t>(</a:t>
            </a:r>
            <a:r>
              <a:rPr lang="en-US" sz="1100" dirty="0" err="1">
                <a:solidFill>
                  <a:schemeClr val="tx1"/>
                </a:solidFill>
              </a:rPr>
              <a:t>s.getOutputStream</a:t>
            </a:r>
            <a:r>
              <a:rPr lang="en-US" sz="1100" dirty="0" smtClean="0"/>
              <a:t>())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BufferedReader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br</a:t>
            </a:r>
            <a:r>
              <a:rPr lang="en-US" sz="1100" dirty="0">
                <a:solidFill>
                  <a:schemeClr val="tx1"/>
                </a:solidFill>
              </a:rPr>
              <a:t> = new </a:t>
            </a:r>
            <a:r>
              <a:rPr lang="en-US" sz="1100" dirty="0" err="1">
                <a:solidFill>
                  <a:schemeClr val="tx1"/>
                </a:solidFill>
              </a:rPr>
              <a:t>BufferedReader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new </a:t>
            </a:r>
            <a:r>
              <a:rPr lang="en-US" sz="1100" dirty="0" err="1">
                <a:solidFill>
                  <a:schemeClr val="tx1"/>
                </a:solidFill>
              </a:rPr>
              <a:t>InputStreamReader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System.</a:t>
            </a:r>
            <a:r>
              <a:rPr lang="en-US" sz="1100" b="1" i="1" dirty="0">
                <a:solidFill>
                  <a:schemeClr val="tx1"/>
                </a:solidFill>
              </a:rPr>
              <a:t>in</a:t>
            </a:r>
            <a:r>
              <a:rPr lang="en-US" sz="1100" dirty="0" smtClean="0"/>
              <a:t>))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/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String </a:t>
            </a:r>
            <a:r>
              <a:rPr lang="en-US" sz="1100" dirty="0" err="1" smtClean="0"/>
              <a:t>str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chemeClr val="tx1"/>
                </a:solidFill>
              </a:rPr>
              <a:t>= "", </a:t>
            </a:r>
            <a:r>
              <a:rPr lang="en-US" sz="1100" dirty="0" smtClean="0"/>
              <a:t>str2 </a:t>
            </a:r>
            <a:r>
              <a:rPr lang="en-US" sz="1100" dirty="0">
                <a:solidFill>
                  <a:schemeClr val="tx1"/>
                </a:solidFill>
              </a:rPr>
              <a:t>= "";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while 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!</a:t>
            </a:r>
            <a:r>
              <a:rPr lang="en-US" sz="1100" dirty="0" err="1" smtClean="0"/>
              <a:t>str</a:t>
            </a:r>
            <a:r>
              <a:rPr lang="en-US" sz="1100" dirty="0" err="1">
                <a:solidFill>
                  <a:schemeClr val="tx1"/>
                </a:solidFill>
              </a:rPr>
              <a:t>.equals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"stop"</a:t>
            </a:r>
            <a:r>
              <a:rPr lang="en-US" sz="1100" dirty="0" smtClean="0"/>
              <a:t>)) {</a:t>
            </a:r>
            <a:br>
              <a:rPr lang="en-US" sz="1100" dirty="0" smtClean="0"/>
            </a:br>
            <a:r>
              <a:rPr lang="en-US" sz="1100" dirty="0" smtClean="0"/>
              <a:t>            </a:t>
            </a:r>
            <a:r>
              <a:rPr lang="en-US" sz="1100" dirty="0" err="1" smtClean="0"/>
              <a:t>str</a:t>
            </a:r>
            <a:r>
              <a:rPr lang="en-US" sz="1100" dirty="0" smtClean="0"/>
              <a:t> </a:t>
            </a:r>
            <a:r>
              <a:rPr lang="en-US" sz="1100" dirty="0">
                <a:solidFill>
                  <a:schemeClr val="tx1"/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br.readLine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dirty="0" err="1">
                <a:solidFill>
                  <a:schemeClr val="tx1"/>
                </a:solidFill>
              </a:rPr>
              <a:t>dout.writeUTF</a:t>
            </a:r>
            <a:r>
              <a:rPr lang="en-US" sz="1100" dirty="0" smtClean="0"/>
              <a:t>(</a:t>
            </a:r>
            <a:r>
              <a:rPr lang="en-US" sz="1100" dirty="0" err="1" smtClean="0"/>
              <a:t>str</a:t>
            </a:r>
            <a:r>
              <a:rPr lang="en-US" sz="1100" dirty="0" smtClean="0"/>
              <a:t>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dirty="0" err="1">
                <a:solidFill>
                  <a:schemeClr val="tx1"/>
                </a:solidFill>
              </a:rPr>
              <a:t>dout.flush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dirty="0" smtClean="0"/>
              <a:t>str2 </a:t>
            </a:r>
            <a:r>
              <a:rPr lang="en-US" sz="1100" dirty="0">
                <a:solidFill>
                  <a:schemeClr val="tx1"/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din.readUTF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    </a:t>
            </a:r>
            <a:r>
              <a:rPr lang="en-US" sz="1100" dirty="0" err="1">
                <a:solidFill>
                  <a:schemeClr val="tx1"/>
                </a:solidFill>
              </a:rPr>
              <a:t>System.</a:t>
            </a:r>
            <a:r>
              <a:rPr lang="en-US" sz="1100" b="1" i="1" dirty="0" err="1">
                <a:solidFill>
                  <a:schemeClr val="tx1"/>
                </a:solidFill>
              </a:rPr>
              <a:t>out</a:t>
            </a:r>
            <a:r>
              <a:rPr lang="en-US" sz="1100" dirty="0" err="1">
                <a:solidFill>
                  <a:schemeClr val="tx1"/>
                </a:solidFill>
              </a:rPr>
              <a:t>.println</a:t>
            </a:r>
            <a:r>
              <a:rPr lang="en-US" sz="1100" dirty="0" smtClean="0"/>
              <a:t>(</a:t>
            </a:r>
            <a:r>
              <a:rPr lang="en-US" sz="1100" dirty="0">
                <a:solidFill>
                  <a:schemeClr val="tx1"/>
                </a:solidFill>
              </a:rPr>
              <a:t>"Server says: " + </a:t>
            </a:r>
            <a:r>
              <a:rPr lang="en-US" sz="1100" dirty="0" smtClean="0"/>
              <a:t>str2)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smtClean="0"/>
              <a:t>}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dout.close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s.close</a:t>
            </a:r>
            <a:r>
              <a:rPr lang="en-US" sz="1100" dirty="0" smtClean="0"/>
              <a:t>()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    </a:t>
            </a:r>
            <a:r>
              <a:rPr lang="en-US" sz="1100" dirty="0" smtClean="0"/>
              <a:t>}</a:t>
            </a:r>
            <a:br>
              <a:rPr lang="en-US" sz="1100" dirty="0" smtClean="0"/>
            </a:b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43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in 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1400" b="1" dirty="0" smtClean="0"/>
              <a:t> Introduction to Java Networking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b="1" dirty="0" smtClean="0"/>
              <a:t>    Networking Terminology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b="1" dirty="0" smtClean="0"/>
              <a:t>    </a:t>
            </a:r>
            <a:r>
              <a:rPr lang="en-US" sz="1400" b="1" dirty="0" err="1" smtClean="0"/>
              <a:t>Inet</a:t>
            </a:r>
            <a:r>
              <a:rPr lang="en-US" sz="1400" b="1" dirty="0" smtClean="0"/>
              <a:t> Address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b="1" dirty="0" smtClean="0"/>
              <a:t>    Socket and Socket Server Class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400" b="1" dirty="0" smtClean="0"/>
              <a:t>    URL Class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087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effectLst/>
              </a:rPr>
              <a:t>The java.net package provides support for two protocols. They are as follows:</a:t>
            </a:r>
          </a:p>
          <a:p>
            <a:r>
              <a:rPr lang="en-US" sz="1600" b="1" dirty="0" smtClean="0">
                <a:solidFill>
                  <a:srgbClr val="FF0000"/>
                </a:solidFill>
                <a:effectLst/>
              </a:rPr>
              <a:t>TCP</a:t>
            </a:r>
            <a:r>
              <a:rPr lang="en-US" sz="1600" dirty="0" smtClean="0">
                <a:effectLst/>
              </a:rPr>
              <a:t> − Transmission Control Protocol allows reliable communication between two applications. TCP is typically used over the Internet Protocol, which is referred to as TCP/IP.</a:t>
            </a:r>
          </a:p>
          <a:p>
            <a:r>
              <a:rPr lang="en-US" sz="1600" b="1" dirty="0" smtClean="0">
                <a:solidFill>
                  <a:srgbClr val="FF0000"/>
                </a:solidFill>
                <a:effectLst/>
              </a:rPr>
              <a:t>UDP</a:t>
            </a:r>
            <a:r>
              <a:rPr lang="en-US" sz="1600" dirty="0" smtClean="0">
                <a:effectLst/>
              </a:rPr>
              <a:t> − User Datagram Protocol is a connection-less protocol that allows packets of data to be transmitted between applications.</a:t>
            </a:r>
          </a:p>
          <a:p>
            <a:endParaRPr lang="en-US" sz="1600" b="1" dirty="0" smtClean="0">
              <a:effectLst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  <a:effectLst/>
              </a:rPr>
              <a:t>Note</a:t>
            </a:r>
            <a:r>
              <a:rPr lang="en-US" sz="1600" dirty="0" smtClean="0">
                <a:solidFill>
                  <a:srgbClr val="00B050"/>
                </a:solidFill>
                <a:effectLst/>
              </a:rPr>
              <a:t>: Networking in Java is mainly used for sharing the resources and also for centralized software management.</a:t>
            </a:r>
            <a:endParaRPr lang="en-US" sz="1600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97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Terminologies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IP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Port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MAC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Connection-oriented and connection-less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Socket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799"/>
            <a:ext cx="8229600" cy="3159125"/>
          </a:xfrm>
        </p:spPr>
        <p:txBody>
          <a:bodyPr/>
          <a:lstStyle/>
          <a:p>
            <a:r>
              <a:rPr lang="en-US" sz="2400" dirty="0" smtClean="0"/>
              <a:t>The IP address is a unique number assigned to a node of a network </a:t>
            </a:r>
            <a:r>
              <a:rPr lang="en-US" sz="2400" i="1" dirty="0" smtClean="0"/>
              <a:t>e.g. 192.168.0.1</a:t>
            </a:r>
            <a:r>
              <a:rPr lang="en-US" sz="2400" dirty="0" smtClean="0"/>
              <a:t>. It is composed of octets that range from 0 to 255.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91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A protocol is a set of rules followed for communication. For example: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TCP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FTP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Telnet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SMTP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POP etc.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4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399"/>
            <a:ext cx="8229600" cy="33115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The port number uniquely identifies different applications.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It acts as a communication endpoint between applications.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To communicate between two applications, the port number is used along with an IP Address.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218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A </a:t>
            </a:r>
            <a:r>
              <a:rPr lang="en-US" sz="2400" b="1" dirty="0" smtClean="0">
                <a:effectLst/>
              </a:rPr>
              <a:t>MAC address</a:t>
            </a:r>
            <a:r>
              <a:rPr lang="en-US" sz="2400" dirty="0" smtClean="0">
                <a:effectLst/>
              </a:rPr>
              <a:t> is basically a hardware identification number which uniquely identifies each device on a network. For example, an Ethernet card may have a </a:t>
            </a:r>
            <a:r>
              <a:rPr lang="en-US" sz="2400" b="1" dirty="0" smtClean="0">
                <a:effectLst/>
              </a:rPr>
              <a:t>MAC address</a:t>
            </a:r>
            <a:r>
              <a:rPr lang="en-US" sz="2400" dirty="0" smtClean="0">
                <a:effectLst/>
              </a:rPr>
              <a:t> of 00:0d:83:b1:c0:8e.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9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Connection-oriented and connection-less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In the connection-oriented protocol, acknowledgment is sent by the receiver. So it is reliable but slow. The example of a connection-oriented protocol is </a:t>
            </a:r>
            <a:r>
              <a:rPr lang="en-US" sz="2400" dirty="0" smtClean="0">
                <a:solidFill>
                  <a:srgbClr val="00B050"/>
                </a:solidFill>
              </a:rPr>
              <a:t>TCP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But, in the connection-less protocol, acknowledgment is not sent by the receiver. So it is not reliable but fast. The example of a connection-less protocol is </a:t>
            </a:r>
            <a:r>
              <a:rPr lang="en-US" sz="2400" dirty="0" smtClean="0">
                <a:solidFill>
                  <a:srgbClr val="00B050"/>
                </a:solidFill>
              </a:rPr>
              <a:t>UDP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33356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_design_slides">
  <a:themeElements>
    <a:clrScheme name="Office Them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TM02455596[[fn=Spring]]</Template>
  <TotalTime>34</TotalTime>
  <Words>528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Network_design_slides</vt:lpstr>
      <vt:lpstr>Network in Java</vt:lpstr>
      <vt:lpstr>Network in Java</vt:lpstr>
      <vt:lpstr>Introduction to Java Networking</vt:lpstr>
      <vt:lpstr>Networking Terminologies</vt:lpstr>
      <vt:lpstr>IP Address</vt:lpstr>
      <vt:lpstr>Protocol</vt:lpstr>
      <vt:lpstr>Port Number</vt:lpstr>
      <vt:lpstr>MAC Address</vt:lpstr>
      <vt:lpstr>Connection-oriented and connection-less protocol</vt:lpstr>
      <vt:lpstr>Socket</vt:lpstr>
      <vt:lpstr>Socket Class</vt:lpstr>
      <vt:lpstr>Socket Class Constructors</vt:lpstr>
      <vt:lpstr>ServerSocket Class</vt:lpstr>
      <vt:lpstr>ServerSocket Class Constructors</vt:lpstr>
      <vt:lpstr>Example: Implementing the ServerSocket class &amp; its methods</vt:lpstr>
      <vt:lpstr>Example: Generating Request and Response in Client and server Application</vt:lpstr>
      <vt:lpstr>PowerPoint Presentation</vt:lpstr>
      <vt:lpstr>Example of Java Socket Programming (Read-Write both side)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 Java</dc:title>
  <dc:creator>Пользователь Windows</dc:creator>
  <cp:lastModifiedBy>Пользователь Windows</cp:lastModifiedBy>
  <cp:revision>4</cp:revision>
  <cp:lastPrinted>1601-01-01T00:00:00Z</cp:lastPrinted>
  <dcterms:created xsi:type="dcterms:W3CDTF">2020-01-28T20:18:51Z</dcterms:created>
  <dcterms:modified xsi:type="dcterms:W3CDTF">2020-01-28T20:54:53Z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TC102037811033</vt:lpwstr>
  </property>
</Properties>
</file>